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heme/themeOverride1.xml" ContentType="application/vnd.openxmlformats-officedocument.themeOverr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7" r:id="rId2"/>
    <p:sldId id="358" r:id="rId3"/>
    <p:sldId id="264" r:id="rId4"/>
    <p:sldId id="322" r:id="rId5"/>
    <p:sldId id="323" r:id="rId6"/>
    <p:sldId id="265" r:id="rId7"/>
    <p:sldId id="363" r:id="rId8"/>
    <p:sldId id="364" r:id="rId9"/>
    <p:sldId id="365" r:id="rId10"/>
    <p:sldId id="351" r:id="rId11"/>
    <p:sldId id="295" r:id="rId12"/>
    <p:sldId id="296" r:id="rId13"/>
    <p:sldId id="344" r:id="rId14"/>
    <p:sldId id="332" r:id="rId15"/>
    <p:sldId id="272" r:id="rId16"/>
    <p:sldId id="274" r:id="rId17"/>
    <p:sldId id="314" r:id="rId18"/>
    <p:sldId id="270" r:id="rId19"/>
    <p:sldId id="353" r:id="rId20"/>
    <p:sldId id="271" r:id="rId21"/>
    <p:sldId id="273" r:id="rId22"/>
    <p:sldId id="333" r:id="rId23"/>
    <p:sldId id="325" r:id="rId24"/>
    <p:sldId id="304" r:id="rId25"/>
    <p:sldId id="278" r:id="rId26"/>
    <p:sldId id="281" r:id="rId27"/>
    <p:sldId id="279" r:id="rId28"/>
    <p:sldId id="280" r:id="rId29"/>
    <p:sldId id="345" r:id="rId30"/>
    <p:sldId id="306" r:id="rId31"/>
    <p:sldId id="329" r:id="rId32"/>
    <p:sldId id="328" r:id="rId33"/>
    <p:sldId id="303" r:id="rId34"/>
    <p:sldId id="282" r:id="rId35"/>
    <p:sldId id="334" r:id="rId36"/>
    <p:sldId id="338" r:id="rId37"/>
    <p:sldId id="356" r:id="rId38"/>
    <p:sldId id="357" r:id="rId39"/>
    <p:sldId id="355" r:id="rId40"/>
    <p:sldId id="307" r:id="rId41"/>
    <p:sldId id="350" r:id="rId42"/>
    <p:sldId id="352" r:id="rId43"/>
    <p:sldId id="335" r:id="rId44"/>
    <p:sldId id="326" r:id="rId45"/>
    <p:sldId id="308" r:id="rId46"/>
    <p:sldId id="305" r:id="rId47"/>
    <p:sldId id="316" r:id="rId48"/>
    <p:sldId id="339" r:id="rId49"/>
    <p:sldId id="315" r:id="rId50"/>
    <p:sldId id="310" r:id="rId51"/>
    <p:sldId id="313" r:id="rId52"/>
    <p:sldId id="311" r:id="rId53"/>
    <p:sldId id="309" r:id="rId54"/>
    <p:sldId id="340" r:id="rId55"/>
    <p:sldId id="300" r:id="rId56"/>
    <p:sldId id="283" r:id="rId57"/>
    <p:sldId id="301" r:id="rId58"/>
    <p:sldId id="341" r:id="rId59"/>
    <p:sldId id="317" r:id="rId60"/>
    <p:sldId id="318" r:id="rId61"/>
    <p:sldId id="360" r:id="rId62"/>
    <p:sldId id="321" r:id="rId63"/>
    <p:sldId id="347" r:id="rId64"/>
    <p:sldId id="319" r:id="rId65"/>
    <p:sldId id="320" r:id="rId66"/>
    <p:sldId id="342" r:id="rId67"/>
    <p:sldId id="362" r:id="rId68"/>
    <p:sldId id="359" r:id="rId69"/>
    <p:sldId id="361"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16B7F-F881-47B9-A485-410825495973}" v="18" dt="2023-01-04T11:40:19.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3792" autoAdjust="0"/>
  </p:normalViewPr>
  <p:slideViewPr>
    <p:cSldViewPr snapToGrid="0">
      <p:cViewPr varScale="1">
        <p:scale>
          <a:sx n="63" d="100"/>
          <a:sy n="63" d="100"/>
        </p:scale>
        <p:origin x="1108" y="56"/>
      </p:cViewPr>
      <p:guideLst>
        <p:guide orient="horz" pos="2183"/>
        <p:guide pos="3817"/>
      </p:guideLst>
    </p:cSldViewPr>
  </p:slideViewPr>
  <p:outlineViewPr>
    <p:cViewPr>
      <p:scale>
        <a:sx n="33" d="100"/>
        <a:sy n="33" d="100"/>
      </p:scale>
      <p:origin x="0" y="-105912"/>
    </p:cViewPr>
  </p:outlin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https://carlisleunitedfc-my.sharepoint.com/personal/nigel_clibbens_carlisleunited_co_uk/Documents/Documents/211126%20Forecast%202021-2022%20v31%20N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arlisleunitedfc-my.sharepoint.com/personal/nigel_clibbens_carlisleunited_co_uk/Documents/Documents/211126%20Forecast%202021-2022%20v31%20NC.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arlisleunitedfc-my.sharepoint.com/personal/nigel_clibbens_carlisleunited_co_uk/Documents/Documents/211126%20Forecast%202021-2022%20v31%20NC.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Cash inflows - analysis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78958880139982"/>
          <c:y val="0.12541666666666668"/>
          <c:w val="0.83465485564304465"/>
          <c:h val="0.59009951881014877"/>
        </c:manualLayout>
      </c:layout>
      <c:barChart>
        <c:barDir val="col"/>
        <c:grouping val="stacked"/>
        <c:varyColors val="0"/>
        <c:ser>
          <c:idx val="5"/>
          <c:order val="0"/>
          <c:tx>
            <c:strRef>
              <c:f>'cash cycle'!$B$10</c:f>
              <c:strCache>
                <c:ptCount val="1"/>
                <c:pt idx="0">
                  <c:v>EFL Basic Award</c:v>
                </c:pt>
              </c:strCache>
            </c:strRef>
          </c:tx>
          <c:spPr>
            <a:solidFill>
              <a:schemeClr val="accent6"/>
            </a:solidFill>
            <a:ln>
              <a:noFill/>
            </a:ln>
            <a:effectLst/>
          </c:spPr>
          <c:invertIfNegative val="0"/>
          <c:cat>
            <c:strRef>
              <c:f>'cash cycle'!$C$4:$Z$4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cycle'!$C$10:$Z$10</c:f>
              <c:numCache>
                <c:formatCode>_-* #,##0_-;\-* #,##0_-;_-* "-"??_-;_-@_-</c:formatCode>
                <c:ptCount val="12"/>
                <c:pt idx="0">
                  <c:v>49000</c:v>
                </c:pt>
                <c:pt idx="1">
                  <c:v>49000</c:v>
                </c:pt>
                <c:pt idx="2">
                  <c:v>49000</c:v>
                </c:pt>
                <c:pt idx="3">
                  <c:v>49000</c:v>
                </c:pt>
                <c:pt idx="4">
                  <c:v>49000</c:v>
                </c:pt>
                <c:pt idx="5">
                  <c:v>49000</c:v>
                </c:pt>
                <c:pt idx="6">
                  <c:v>49000</c:v>
                </c:pt>
                <c:pt idx="7">
                  <c:v>49000</c:v>
                </c:pt>
                <c:pt idx="8">
                  <c:v>49000</c:v>
                </c:pt>
                <c:pt idx="9">
                  <c:v>49000</c:v>
                </c:pt>
                <c:pt idx="10">
                  <c:v>49000</c:v>
                </c:pt>
                <c:pt idx="11">
                  <c:v>49000</c:v>
                </c:pt>
              </c:numCache>
            </c:numRef>
          </c:val>
          <c:extLst>
            <c:ext xmlns:c16="http://schemas.microsoft.com/office/drawing/2014/chart" uri="{C3380CC4-5D6E-409C-BE32-E72D297353CC}">
              <c16:uniqueId val="{00000000-FC17-4EEF-8221-224E93BBED1A}"/>
            </c:ext>
          </c:extLst>
        </c:ser>
        <c:ser>
          <c:idx val="6"/>
          <c:order val="1"/>
          <c:tx>
            <c:strRef>
              <c:f>'cash cycle'!$B$11</c:f>
              <c:strCache>
                <c:ptCount val="1"/>
                <c:pt idx="0">
                  <c:v>EPPP</c:v>
                </c:pt>
              </c:strCache>
            </c:strRef>
          </c:tx>
          <c:spPr>
            <a:solidFill>
              <a:srgbClr val="002060"/>
            </a:solidFill>
            <a:ln>
              <a:noFill/>
            </a:ln>
            <a:effectLst/>
          </c:spPr>
          <c:invertIfNegative val="0"/>
          <c:cat>
            <c:strRef>
              <c:f>'cash cycle'!$C$4:$Z$4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cycle'!$C$11:$Z$11</c:f>
              <c:numCache>
                <c:formatCode>_-* #,##0_-;\-* #,##0_-;_-* "-"??_-;_-@_-</c:formatCode>
                <c:ptCount val="12"/>
                <c:pt idx="0">
                  <c:v>3000</c:v>
                </c:pt>
                <c:pt idx="1">
                  <c:v>132000</c:v>
                </c:pt>
                <c:pt idx="2">
                  <c:v>32500</c:v>
                </c:pt>
                <c:pt idx="3">
                  <c:v>32500</c:v>
                </c:pt>
                <c:pt idx="4">
                  <c:v>32500</c:v>
                </c:pt>
                <c:pt idx="5">
                  <c:v>32500</c:v>
                </c:pt>
                <c:pt idx="6">
                  <c:v>32500</c:v>
                </c:pt>
                <c:pt idx="7">
                  <c:v>32500</c:v>
                </c:pt>
                <c:pt idx="8">
                  <c:v>32500</c:v>
                </c:pt>
                <c:pt idx="9">
                  <c:v>32500</c:v>
                </c:pt>
                <c:pt idx="10">
                  <c:v>32500</c:v>
                </c:pt>
                <c:pt idx="11">
                  <c:v>32500</c:v>
                </c:pt>
              </c:numCache>
            </c:numRef>
          </c:val>
          <c:extLst>
            <c:ext xmlns:c16="http://schemas.microsoft.com/office/drawing/2014/chart" uri="{C3380CC4-5D6E-409C-BE32-E72D297353CC}">
              <c16:uniqueId val="{00000001-FC17-4EEF-8221-224E93BBED1A}"/>
            </c:ext>
          </c:extLst>
        </c:ser>
        <c:ser>
          <c:idx val="0"/>
          <c:order val="2"/>
          <c:tx>
            <c:strRef>
              <c:f>'cash cycle'!$B$5</c:f>
              <c:strCache>
                <c:ptCount val="1"/>
                <c:pt idx="0">
                  <c:v>Match tickets</c:v>
                </c:pt>
              </c:strCache>
            </c:strRef>
          </c:tx>
          <c:spPr>
            <a:solidFill>
              <a:srgbClr val="00B0F0"/>
            </a:solidFill>
            <a:ln>
              <a:noFill/>
            </a:ln>
            <a:effectLst/>
          </c:spPr>
          <c:invertIfNegative val="0"/>
          <c:cat>
            <c:strRef>
              <c:f>'cash cycle'!$C$4:$Z$4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cycle'!$C$5:$Z$5</c:f>
              <c:numCache>
                <c:formatCode>_-* #,##0_-;\-* #,##0_-;_-* "-"??_-;_-@_-</c:formatCode>
                <c:ptCount val="12"/>
                <c:pt idx="0">
                  <c:v>14187.6</c:v>
                </c:pt>
                <c:pt idx="1">
                  <c:v>100861.95599999999</c:v>
                </c:pt>
                <c:pt idx="2">
                  <c:v>65703.839999999997</c:v>
                </c:pt>
                <c:pt idx="3">
                  <c:v>93466.2</c:v>
                </c:pt>
                <c:pt idx="4">
                  <c:v>217864.8</c:v>
                </c:pt>
                <c:pt idx="5">
                  <c:v>96750</c:v>
                </c:pt>
                <c:pt idx="6">
                  <c:v>76170</c:v>
                </c:pt>
                <c:pt idx="7">
                  <c:v>49020</c:v>
                </c:pt>
                <c:pt idx="8">
                  <c:v>46380</c:v>
                </c:pt>
                <c:pt idx="9">
                  <c:v>65610</c:v>
                </c:pt>
                <c:pt idx="10">
                  <c:v>35070</c:v>
                </c:pt>
                <c:pt idx="11">
                  <c:v>0</c:v>
                </c:pt>
              </c:numCache>
            </c:numRef>
          </c:val>
          <c:extLst>
            <c:ext xmlns:c16="http://schemas.microsoft.com/office/drawing/2014/chart" uri="{C3380CC4-5D6E-409C-BE32-E72D297353CC}">
              <c16:uniqueId val="{00000002-FC17-4EEF-8221-224E93BBED1A}"/>
            </c:ext>
          </c:extLst>
        </c:ser>
        <c:ser>
          <c:idx val="1"/>
          <c:order val="3"/>
          <c:tx>
            <c:strRef>
              <c:f>'cash cycle'!$B$6</c:f>
              <c:strCache>
                <c:ptCount val="1"/>
                <c:pt idx="0">
                  <c:v>Season tickets</c:v>
                </c:pt>
              </c:strCache>
            </c:strRef>
          </c:tx>
          <c:spPr>
            <a:solidFill>
              <a:srgbClr val="66FF33"/>
            </a:solidFill>
            <a:ln>
              <a:noFill/>
            </a:ln>
            <a:effectLst/>
          </c:spPr>
          <c:invertIfNegative val="0"/>
          <c:cat>
            <c:strRef>
              <c:f>'cash cycle'!$C$4:$Z$4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cycle'!$C$6:$Z$6</c:f>
              <c:numCache>
                <c:formatCode>_-* #,##0_-;\-* #,##0_-;_-* "-"??_-;_-@_-</c:formatCode>
                <c:ptCount val="12"/>
                <c:pt idx="0">
                  <c:v>175000</c:v>
                </c:pt>
                <c:pt idx="1">
                  <c:v>50000</c:v>
                </c:pt>
                <c:pt idx="2">
                  <c:v>21660.039999999997</c:v>
                </c:pt>
                <c:pt idx="3">
                  <c:v>21660.039999999997</c:v>
                </c:pt>
                <c:pt idx="4">
                  <c:v>21660.039999999997</c:v>
                </c:pt>
                <c:pt idx="5">
                  <c:v>21660.039999999997</c:v>
                </c:pt>
                <c:pt idx="6">
                  <c:v>21660.039999999997</c:v>
                </c:pt>
                <c:pt idx="7">
                  <c:v>21660.039999999997</c:v>
                </c:pt>
                <c:pt idx="8">
                  <c:v>21660.039999999997</c:v>
                </c:pt>
                <c:pt idx="9">
                  <c:v>21660.039999999997</c:v>
                </c:pt>
                <c:pt idx="10">
                  <c:v>21660.039999999997</c:v>
                </c:pt>
                <c:pt idx="11">
                  <c:v>84000</c:v>
                </c:pt>
              </c:numCache>
            </c:numRef>
          </c:val>
          <c:extLst>
            <c:ext xmlns:c16="http://schemas.microsoft.com/office/drawing/2014/chart" uri="{C3380CC4-5D6E-409C-BE32-E72D297353CC}">
              <c16:uniqueId val="{00000003-FC17-4EEF-8221-224E93BBED1A}"/>
            </c:ext>
          </c:extLst>
        </c:ser>
        <c:ser>
          <c:idx val="2"/>
          <c:order val="4"/>
          <c:tx>
            <c:strRef>
              <c:f>'cash cycle'!$B$7</c:f>
              <c:strCache>
                <c:ptCount val="1"/>
                <c:pt idx="0">
                  <c:v>Retail</c:v>
                </c:pt>
              </c:strCache>
            </c:strRef>
          </c:tx>
          <c:spPr>
            <a:solidFill>
              <a:schemeClr val="accent3"/>
            </a:solidFill>
            <a:ln>
              <a:noFill/>
            </a:ln>
            <a:effectLst/>
          </c:spPr>
          <c:invertIfNegative val="0"/>
          <c:cat>
            <c:strRef>
              <c:f>'cash cycle'!$C$4:$Z$4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cycle'!$C$7:$Z$7</c:f>
              <c:numCache>
                <c:formatCode>_-* #,##0_-;\-* #,##0_-;_-* "-"??_-;_-@_-</c:formatCode>
                <c:ptCount val="12"/>
                <c:pt idx="0">
                  <c:v>59816.4</c:v>
                </c:pt>
                <c:pt idx="1">
                  <c:v>51183.6</c:v>
                </c:pt>
                <c:pt idx="2">
                  <c:v>25440</c:v>
                </c:pt>
                <c:pt idx="3">
                  <c:v>22800</c:v>
                </c:pt>
                <c:pt idx="4">
                  <c:v>28800</c:v>
                </c:pt>
                <c:pt idx="5">
                  <c:v>34800</c:v>
                </c:pt>
                <c:pt idx="6">
                  <c:v>6300</c:v>
                </c:pt>
                <c:pt idx="7">
                  <c:v>9654</c:v>
                </c:pt>
                <c:pt idx="8">
                  <c:v>10154.4</c:v>
                </c:pt>
                <c:pt idx="9">
                  <c:v>10191.6</c:v>
                </c:pt>
                <c:pt idx="10">
                  <c:v>12660</c:v>
                </c:pt>
                <c:pt idx="11">
                  <c:v>31200</c:v>
                </c:pt>
              </c:numCache>
            </c:numRef>
          </c:val>
          <c:extLst>
            <c:ext xmlns:c16="http://schemas.microsoft.com/office/drawing/2014/chart" uri="{C3380CC4-5D6E-409C-BE32-E72D297353CC}">
              <c16:uniqueId val="{00000004-FC17-4EEF-8221-224E93BBED1A}"/>
            </c:ext>
          </c:extLst>
        </c:ser>
        <c:ser>
          <c:idx val="3"/>
          <c:order val="5"/>
          <c:tx>
            <c:strRef>
              <c:f>'cash cycle'!$B$8</c:f>
              <c:strCache>
                <c:ptCount val="1"/>
                <c:pt idx="0">
                  <c:v>Commercial</c:v>
                </c:pt>
              </c:strCache>
            </c:strRef>
          </c:tx>
          <c:spPr>
            <a:solidFill>
              <a:schemeClr val="accent4"/>
            </a:solidFill>
            <a:ln>
              <a:noFill/>
            </a:ln>
            <a:effectLst/>
          </c:spPr>
          <c:invertIfNegative val="0"/>
          <c:cat>
            <c:strRef>
              <c:f>'cash cycle'!$C$4:$Z$4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cycle'!$C$8:$Z$8</c:f>
              <c:numCache>
                <c:formatCode>_-* #,##0_-;\-* #,##0_-;_-* "-"??_-;_-@_-</c:formatCode>
                <c:ptCount val="12"/>
                <c:pt idx="0">
                  <c:v>21708.214272727273</c:v>
                </c:pt>
                <c:pt idx="1">
                  <c:v>15168.327272727272</c:v>
                </c:pt>
                <c:pt idx="2">
                  <c:v>23001.527272727271</c:v>
                </c:pt>
                <c:pt idx="3">
                  <c:v>46722.818181818184</c:v>
                </c:pt>
                <c:pt idx="4">
                  <c:v>35051.857142857145</c:v>
                </c:pt>
                <c:pt idx="5">
                  <c:v>24106.657142857144</c:v>
                </c:pt>
                <c:pt idx="6">
                  <c:v>27131.857142857145</c:v>
                </c:pt>
                <c:pt idx="7">
                  <c:v>24707.857142857145</c:v>
                </c:pt>
                <c:pt idx="8">
                  <c:v>28810.657142857144</c:v>
                </c:pt>
                <c:pt idx="9">
                  <c:v>27131.857142857145</c:v>
                </c:pt>
                <c:pt idx="10">
                  <c:v>17591.857142857145</c:v>
                </c:pt>
                <c:pt idx="11">
                  <c:v>30140.799999999999</c:v>
                </c:pt>
              </c:numCache>
            </c:numRef>
          </c:val>
          <c:extLst>
            <c:ext xmlns:c16="http://schemas.microsoft.com/office/drawing/2014/chart" uri="{C3380CC4-5D6E-409C-BE32-E72D297353CC}">
              <c16:uniqueId val="{00000005-FC17-4EEF-8221-224E93BBED1A}"/>
            </c:ext>
          </c:extLst>
        </c:ser>
        <c:ser>
          <c:idx val="7"/>
          <c:order val="6"/>
          <c:tx>
            <c:strRef>
              <c:f>'cash cycle'!$B$12</c:f>
              <c:strCache>
                <c:ptCount val="1"/>
                <c:pt idx="0">
                  <c:v>Other  </c:v>
                </c:pt>
              </c:strCache>
            </c:strRef>
          </c:tx>
          <c:spPr>
            <a:solidFill>
              <a:schemeClr val="accent2">
                <a:lumMod val="60000"/>
              </a:schemeClr>
            </a:solidFill>
            <a:ln>
              <a:noFill/>
            </a:ln>
            <a:effectLst/>
          </c:spPr>
          <c:invertIfNegative val="0"/>
          <c:cat>
            <c:strRef>
              <c:f>'cash cycle'!$C$4:$Z$4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cycle'!$C$12:$Z$12</c:f>
              <c:numCache>
                <c:formatCode>_-* #,##0_-;\-* #,##0_-;_-* "-"??_-;_-@_-</c:formatCode>
                <c:ptCount val="12"/>
                <c:pt idx="0">
                  <c:v>17709.400000000023</c:v>
                </c:pt>
                <c:pt idx="1">
                  <c:v>29290.000000000087</c:v>
                </c:pt>
                <c:pt idx="2">
                  <c:v>22315.399999999994</c:v>
                </c:pt>
                <c:pt idx="3">
                  <c:v>67585.400000000023</c:v>
                </c:pt>
                <c:pt idx="4">
                  <c:v>38165.400000000023</c:v>
                </c:pt>
                <c:pt idx="5">
                  <c:v>26925.399999999994</c:v>
                </c:pt>
                <c:pt idx="6">
                  <c:v>33615.400000000081</c:v>
                </c:pt>
                <c:pt idx="7">
                  <c:v>33925.399999999965</c:v>
                </c:pt>
                <c:pt idx="8">
                  <c:v>13925.399999999994</c:v>
                </c:pt>
                <c:pt idx="9">
                  <c:v>36715.399999999994</c:v>
                </c:pt>
                <c:pt idx="10">
                  <c:v>20557</c:v>
                </c:pt>
                <c:pt idx="11">
                  <c:v>18500</c:v>
                </c:pt>
              </c:numCache>
            </c:numRef>
          </c:val>
          <c:extLst>
            <c:ext xmlns:c16="http://schemas.microsoft.com/office/drawing/2014/chart" uri="{C3380CC4-5D6E-409C-BE32-E72D297353CC}">
              <c16:uniqueId val="{00000006-FC17-4EEF-8221-224E93BBED1A}"/>
            </c:ext>
          </c:extLst>
        </c:ser>
        <c:ser>
          <c:idx val="4"/>
          <c:order val="7"/>
          <c:tx>
            <c:strRef>
              <c:f>'cash cycle'!$B$9</c:f>
              <c:strCache>
                <c:ptCount val="1"/>
                <c:pt idx="0">
                  <c:v>Solidarity</c:v>
                </c:pt>
              </c:strCache>
            </c:strRef>
          </c:tx>
          <c:spPr>
            <a:solidFill>
              <a:srgbClr val="FF0000"/>
            </a:solidFill>
            <a:ln>
              <a:noFill/>
            </a:ln>
            <a:effectLst/>
          </c:spPr>
          <c:invertIfNegative val="0"/>
          <c:cat>
            <c:strRef>
              <c:f>'cash cycle'!$C$4:$Z$4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cycle'!$C$9:$Z$9</c:f>
              <c:numCache>
                <c:formatCode>_-* #,##0_-;\-* #,##0_-;_-* "-"??_-;_-@_-</c:formatCode>
                <c:ptCount val="12"/>
                <c:pt idx="0">
                  <c:v>240000</c:v>
                </c:pt>
                <c:pt idx="1">
                  <c:v>0</c:v>
                </c:pt>
                <c:pt idx="2">
                  <c:v>0</c:v>
                </c:pt>
                <c:pt idx="3">
                  <c:v>0</c:v>
                </c:pt>
                <c:pt idx="4">
                  <c:v>0</c:v>
                </c:pt>
                <c:pt idx="5">
                  <c:v>0</c:v>
                </c:pt>
                <c:pt idx="6">
                  <c:v>240000</c:v>
                </c:pt>
                <c:pt idx="7">
                  <c:v>0</c:v>
                </c:pt>
                <c:pt idx="8">
                  <c:v>0</c:v>
                </c:pt>
                <c:pt idx="9">
                  <c:v>0</c:v>
                </c:pt>
                <c:pt idx="10">
                  <c:v>0</c:v>
                </c:pt>
                <c:pt idx="11">
                  <c:v>0</c:v>
                </c:pt>
              </c:numCache>
            </c:numRef>
          </c:val>
          <c:extLst>
            <c:ext xmlns:c16="http://schemas.microsoft.com/office/drawing/2014/chart" uri="{C3380CC4-5D6E-409C-BE32-E72D297353CC}">
              <c16:uniqueId val="{00000007-FC17-4EEF-8221-224E93BBED1A}"/>
            </c:ext>
          </c:extLst>
        </c:ser>
        <c:dLbls>
          <c:showLegendKey val="0"/>
          <c:showVal val="0"/>
          <c:showCatName val="0"/>
          <c:showSerName val="0"/>
          <c:showPercent val="0"/>
          <c:showBubbleSize val="0"/>
        </c:dLbls>
        <c:gapWidth val="150"/>
        <c:overlap val="100"/>
        <c:axId val="656015384"/>
        <c:axId val="656016368"/>
      </c:barChart>
      <c:catAx>
        <c:axId val="656015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016368"/>
        <c:crosses val="autoZero"/>
        <c:auto val="1"/>
        <c:lblAlgn val="ctr"/>
        <c:lblOffset val="100"/>
        <c:noMultiLvlLbl val="0"/>
      </c:catAx>
      <c:valAx>
        <c:axId val="656016368"/>
        <c:scaling>
          <c:orientation val="minMax"/>
          <c:max val="6000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015384"/>
        <c:crosses val="autoZero"/>
        <c:crossBetween val="between"/>
      </c:valAx>
      <c:spPr>
        <a:noFill/>
        <a:ln>
          <a:noFill/>
        </a:ln>
        <a:effectLst/>
      </c:spPr>
    </c:plotArea>
    <c:legend>
      <c:legendPos val="b"/>
      <c:layout>
        <c:manualLayout>
          <c:xMode val="edge"/>
          <c:yMode val="edge"/>
          <c:x val="4.9999946729795408E-2"/>
          <c:y val="0.83625897003507188"/>
          <c:w val="0.89999992897306058"/>
          <c:h val="0.140279694830223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Cash outflows - analysis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78958880139982"/>
          <c:y val="0.12541666666666668"/>
          <c:w val="0.83465485564304465"/>
          <c:h val="0.59009951881014877"/>
        </c:manualLayout>
      </c:layout>
      <c:barChart>
        <c:barDir val="col"/>
        <c:grouping val="stacked"/>
        <c:varyColors val="0"/>
        <c:ser>
          <c:idx val="7"/>
          <c:order val="0"/>
          <c:tx>
            <c:strRef>
              <c:f>'cash cycle'!$B$21</c:f>
              <c:strCache>
                <c:ptCount val="1"/>
                <c:pt idx="0">
                  <c:v>Net pay</c:v>
                </c:pt>
              </c:strCache>
            </c:strRef>
          </c:tx>
          <c:spPr>
            <a:solidFill>
              <a:schemeClr val="accent2">
                <a:lumMod val="60000"/>
              </a:schemeClr>
            </a:solidFill>
            <a:ln>
              <a:noFill/>
            </a:ln>
            <a:effectLst/>
          </c:spPr>
          <c:invertIfNegative val="0"/>
          <c:cat>
            <c:strRef>
              <c:f>'cash cycle'!$C$4:$Z$4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cycle'!$C$21:$Z$21</c:f>
              <c:numCache>
                <c:formatCode>_-* #,##0_-;\-* #,##0_-;_-* "-"??_-;_-@_-</c:formatCode>
                <c:ptCount val="12"/>
                <c:pt idx="0">
                  <c:v>146026.35153333333</c:v>
                </c:pt>
                <c:pt idx="1">
                  <c:v>164776.37293333333</c:v>
                </c:pt>
                <c:pt idx="2">
                  <c:v>160369.63223333337</c:v>
                </c:pt>
                <c:pt idx="3">
                  <c:v>174737.805327193</c:v>
                </c:pt>
                <c:pt idx="4">
                  <c:v>183677.49199385964</c:v>
                </c:pt>
                <c:pt idx="5">
                  <c:v>177471.94725701754</c:v>
                </c:pt>
                <c:pt idx="6">
                  <c:v>200007.13032719295</c:v>
                </c:pt>
                <c:pt idx="7">
                  <c:v>192629.08559035085</c:v>
                </c:pt>
                <c:pt idx="8">
                  <c:v>192421.58559035085</c:v>
                </c:pt>
                <c:pt idx="9">
                  <c:v>201440.96366052632</c:v>
                </c:pt>
                <c:pt idx="10">
                  <c:v>186036.64418684208</c:v>
                </c:pt>
                <c:pt idx="11">
                  <c:v>178107.60470000003</c:v>
                </c:pt>
              </c:numCache>
            </c:numRef>
          </c:val>
          <c:extLst>
            <c:ext xmlns:c16="http://schemas.microsoft.com/office/drawing/2014/chart" uri="{C3380CC4-5D6E-409C-BE32-E72D297353CC}">
              <c16:uniqueId val="{00000000-F034-48A1-ACA5-341A628A3510}"/>
            </c:ext>
          </c:extLst>
        </c:ser>
        <c:ser>
          <c:idx val="4"/>
          <c:order val="1"/>
          <c:tx>
            <c:strRef>
              <c:f>'cash cycle'!$B$22</c:f>
              <c:strCache>
                <c:ptCount val="1"/>
                <c:pt idx="0">
                  <c:v>PAYE &amp; NIC</c:v>
                </c:pt>
              </c:strCache>
            </c:strRef>
          </c:tx>
          <c:spPr>
            <a:solidFill>
              <a:schemeClr val="accent5"/>
            </a:solidFill>
            <a:ln>
              <a:noFill/>
            </a:ln>
            <a:effectLst/>
          </c:spPr>
          <c:invertIfNegative val="0"/>
          <c:cat>
            <c:strRef>
              <c:f>'cash cycle'!$C$4:$Z$4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cycle'!$C$22:$Z$22</c:f>
              <c:numCache>
                <c:formatCode>_-* #,##0_-;\-* #,##0_-;_-* "-"??_-;_-@_-</c:formatCode>
                <c:ptCount val="12"/>
                <c:pt idx="0">
                  <c:v>49220</c:v>
                </c:pt>
                <c:pt idx="1">
                  <c:v>51847.517466666664</c:v>
                </c:pt>
                <c:pt idx="2">
                  <c:v>46582.001733333331</c:v>
                </c:pt>
                <c:pt idx="3">
                  <c:v>52558.781433333337</c:v>
                </c:pt>
                <c:pt idx="4">
                  <c:v>55574.635576315784</c:v>
                </c:pt>
                <c:pt idx="5">
                  <c:v>55373.115576315788</c:v>
                </c:pt>
                <c:pt idx="6">
                  <c:v>53538.028734210522</c:v>
                </c:pt>
                <c:pt idx="7">
                  <c:v>60808.56057631578</c:v>
                </c:pt>
                <c:pt idx="8">
                  <c:v>58831.473734210522</c:v>
                </c:pt>
                <c:pt idx="9">
                  <c:v>58788.973734210522</c:v>
                </c:pt>
                <c:pt idx="10">
                  <c:v>58253.760576315784</c:v>
                </c:pt>
                <c:pt idx="11">
                  <c:v>54166.816892105264</c:v>
                </c:pt>
              </c:numCache>
            </c:numRef>
          </c:val>
          <c:extLst>
            <c:ext xmlns:c16="http://schemas.microsoft.com/office/drawing/2014/chart" uri="{C3380CC4-5D6E-409C-BE32-E72D297353CC}">
              <c16:uniqueId val="{00000001-F034-48A1-ACA5-341A628A3510}"/>
            </c:ext>
          </c:extLst>
        </c:ser>
        <c:ser>
          <c:idx val="5"/>
          <c:order val="2"/>
          <c:tx>
            <c:strRef>
              <c:f>'cash cycle'!$B$16</c:f>
              <c:strCache>
                <c:ptCount val="1"/>
                <c:pt idx="0">
                  <c:v>Other Football costs</c:v>
                </c:pt>
              </c:strCache>
            </c:strRef>
          </c:tx>
          <c:spPr>
            <a:solidFill>
              <a:schemeClr val="accent6"/>
            </a:solidFill>
            <a:ln>
              <a:noFill/>
            </a:ln>
            <a:effectLst/>
          </c:spPr>
          <c:invertIfNegative val="0"/>
          <c:cat>
            <c:strRef>
              <c:f>'cash cycle'!$C$4:$Z$4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cycle'!$C$16:$Z$16</c:f>
              <c:numCache>
                <c:formatCode>_-* #,##0_-;\-* #,##0_-;_-* "-"??_-;_-@_-</c:formatCode>
                <c:ptCount val="12"/>
                <c:pt idx="0">
                  <c:v>16510.066666666666</c:v>
                </c:pt>
                <c:pt idx="1">
                  <c:v>25918.266666666666</c:v>
                </c:pt>
                <c:pt idx="2">
                  <c:v>37077.066666666666</c:v>
                </c:pt>
                <c:pt idx="3">
                  <c:v>25853.666666666668</c:v>
                </c:pt>
                <c:pt idx="4">
                  <c:v>29668.666666666668</c:v>
                </c:pt>
                <c:pt idx="5">
                  <c:v>27900.666666666668</c:v>
                </c:pt>
                <c:pt idx="6">
                  <c:v>27800.666666666668</c:v>
                </c:pt>
                <c:pt idx="7">
                  <c:v>33900.666666666672</c:v>
                </c:pt>
                <c:pt idx="8">
                  <c:v>26700.666666666668</c:v>
                </c:pt>
                <c:pt idx="9">
                  <c:v>27800.666666666668</c:v>
                </c:pt>
                <c:pt idx="10">
                  <c:v>24400.666666666668</c:v>
                </c:pt>
                <c:pt idx="11">
                  <c:v>14801.866666666669</c:v>
                </c:pt>
              </c:numCache>
            </c:numRef>
          </c:val>
          <c:extLst>
            <c:ext xmlns:c16="http://schemas.microsoft.com/office/drawing/2014/chart" uri="{C3380CC4-5D6E-409C-BE32-E72D297353CC}">
              <c16:uniqueId val="{00000002-F034-48A1-ACA5-341A628A3510}"/>
            </c:ext>
          </c:extLst>
        </c:ser>
        <c:ser>
          <c:idx val="6"/>
          <c:order val="3"/>
          <c:tx>
            <c:strRef>
              <c:f>'cash cycle'!$B$17</c:f>
              <c:strCache>
                <c:ptCount val="1"/>
                <c:pt idx="0">
                  <c:v>Academy costs</c:v>
                </c:pt>
              </c:strCache>
            </c:strRef>
          </c:tx>
          <c:spPr>
            <a:solidFill>
              <a:schemeClr val="accent1">
                <a:lumMod val="60000"/>
              </a:schemeClr>
            </a:solidFill>
            <a:ln>
              <a:noFill/>
            </a:ln>
            <a:effectLst/>
          </c:spPr>
          <c:invertIfNegative val="0"/>
          <c:cat>
            <c:strRef>
              <c:f>'cash cycle'!$C$4:$Z$4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cycle'!$C$17:$Z$17</c:f>
              <c:numCache>
                <c:formatCode>_-* #,##0_-;\-* #,##0_-;_-* "-"??_-;_-@_-</c:formatCode>
                <c:ptCount val="12"/>
                <c:pt idx="0">
                  <c:v>15851</c:v>
                </c:pt>
                <c:pt idx="1">
                  <c:v>13308</c:v>
                </c:pt>
                <c:pt idx="2">
                  <c:v>14137</c:v>
                </c:pt>
                <c:pt idx="3">
                  <c:v>16184.777777777777</c:v>
                </c:pt>
                <c:pt idx="4">
                  <c:v>16184.777777777777</c:v>
                </c:pt>
                <c:pt idx="5">
                  <c:v>16084.777777777777</c:v>
                </c:pt>
                <c:pt idx="6">
                  <c:v>16084.777777777777</c:v>
                </c:pt>
                <c:pt idx="7">
                  <c:v>16084.777777777777</c:v>
                </c:pt>
                <c:pt idx="8">
                  <c:v>16084.777777777777</c:v>
                </c:pt>
                <c:pt idx="9">
                  <c:v>16084.777777777777</c:v>
                </c:pt>
                <c:pt idx="10">
                  <c:v>16084.777777777777</c:v>
                </c:pt>
                <c:pt idx="11">
                  <c:v>2443.4</c:v>
                </c:pt>
              </c:numCache>
            </c:numRef>
          </c:val>
          <c:extLst>
            <c:ext xmlns:c16="http://schemas.microsoft.com/office/drawing/2014/chart" uri="{C3380CC4-5D6E-409C-BE32-E72D297353CC}">
              <c16:uniqueId val="{00000003-F034-48A1-ACA5-341A628A3510}"/>
            </c:ext>
          </c:extLst>
        </c:ser>
        <c:ser>
          <c:idx val="0"/>
          <c:order val="4"/>
          <c:tx>
            <c:strRef>
              <c:f>'cash cycle'!$B$18</c:f>
              <c:strCache>
                <c:ptCount val="1"/>
                <c:pt idx="0">
                  <c:v>Commercial costs</c:v>
                </c:pt>
              </c:strCache>
            </c:strRef>
          </c:tx>
          <c:spPr>
            <a:solidFill>
              <a:schemeClr val="accent1"/>
            </a:solidFill>
            <a:ln>
              <a:noFill/>
            </a:ln>
            <a:effectLst/>
          </c:spPr>
          <c:invertIfNegative val="0"/>
          <c:cat>
            <c:strRef>
              <c:f>'cash cycle'!$C$4:$Z$4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cycle'!$C$18:$Z$18</c:f>
              <c:numCache>
                <c:formatCode>_-* #,##0_-;\-* #,##0_-;_-* "-"??_-;_-@_-</c:formatCode>
                <c:ptCount val="12"/>
                <c:pt idx="0">
                  <c:v>3326</c:v>
                </c:pt>
                <c:pt idx="1">
                  <c:v>4890</c:v>
                </c:pt>
                <c:pt idx="2">
                  <c:v>4419.0000000000009</c:v>
                </c:pt>
                <c:pt idx="3">
                  <c:v>11374</c:v>
                </c:pt>
                <c:pt idx="4">
                  <c:v>11395.999999999998</c:v>
                </c:pt>
                <c:pt idx="5">
                  <c:v>8035.9999999999982</c:v>
                </c:pt>
                <c:pt idx="6">
                  <c:v>11396</c:v>
                </c:pt>
                <c:pt idx="7">
                  <c:v>7756</c:v>
                </c:pt>
                <c:pt idx="8">
                  <c:v>7756</c:v>
                </c:pt>
                <c:pt idx="9">
                  <c:v>11181</c:v>
                </c:pt>
                <c:pt idx="10">
                  <c:v>4286.0000000000009</c:v>
                </c:pt>
                <c:pt idx="11">
                  <c:v>815.99999999999943</c:v>
                </c:pt>
              </c:numCache>
            </c:numRef>
          </c:val>
          <c:extLst>
            <c:ext xmlns:c16="http://schemas.microsoft.com/office/drawing/2014/chart" uri="{C3380CC4-5D6E-409C-BE32-E72D297353CC}">
              <c16:uniqueId val="{00000004-F034-48A1-ACA5-341A628A3510}"/>
            </c:ext>
          </c:extLst>
        </c:ser>
        <c:ser>
          <c:idx val="3"/>
          <c:order val="5"/>
          <c:tx>
            <c:strRef>
              <c:f>'cash cycle'!$B$20</c:f>
              <c:strCache>
                <c:ptCount val="1"/>
                <c:pt idx="0">
                  <c:v>Overheads </c:v>
                </c:pt>
              </c:strCache>
            </c:strRef>
          </c:tx>
          <c:spPr>
            <a:solidFill>
              <a:schemeClr val="accent4"/>
            </a:solidFill>
            <a:ln>
              <a:noFill/>
            </a:ln>
            <a:effectLst/>
          </c:spPr>
          <c:invertIfNegative val="0"/>
          <c:cat>
            <c:strRef>
              <c:f>'cash cycle'!$C$4:$Z$4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cycle'!$C$20:$Z$20</c:f>
              <c:numCache>
                <c:formatCode>_-* #,##0_-;\-* #,##0_-;_-* "-"??_-;_-@_-</c:formatCode>
                <c:ptCount val="12"/>
                <c:pt idx="0">
                  <c:v>54067.599999999991</c:v>
                </c:pt>
                <c:pt idx="1">
                  <c:v>46462.799999999996</c:v>
                </c:pt>
                <c:pt idx="2">
                  <c:v>62616.599999999991</c:v>
                </c:pt>
                <c:pt idx="3">
                  <c:v>66387.96666666666</c:v>
                </c:pt>
                <c:pt idx="4">
                  <c:v>68969.166666666657</c:v>
                </c:pt>
                <c:pt idx="5">
                  <c:v>71036.566666666666</c:v>
                </c:pt>
                <c:pt idx="6">
                  <c:v>60853.166666666664</c:v>
                </c:pt>
                <c:pt idx="7">
                  <c:v>58279.166666666664</c:v>
                </c:pt>
                <c:pt idx="8">
                  <c:v>57875.566666666666</c:v>
                </c:pt>
                <c:pt idx="9">
                  <c:v>57971.621212121216</c:v>
                </c:pt>
                <c:pt idx="10">
                  <c:v>62084.821212121213</c:v>
                </c:pt>
                <c:pt idx="11">
                  <c:v>51158.821212121213</c:v>
                </c:pt>
              </c:numCache>
            </c:numRef>
          </c:val>
          <c:extLst>
            <c:ext xmlns:c16="http://schemas.microsoft.com/office/drawing/2014/chart" uri="{C3380CC4-5D6E-409C-BE32-E72D297353CC}">
              <c16:uniqueId val="{00000005-F034-48A1-ACA5-341A628A3510}"/>
            </c:ext>
          </c:extLst>
        </c:ser>
        <c:ser>
          <c:idx val="2"/>
          <c:order val="6"/>
          <c:tx>
            <c:strRef>
              <c:f>'cash cycle'!$B$19</c:f>
              <c:strCache>
                <c:ptCount val="1"/>
                <c:pt idx="0">
                  <c:v>Retail purchases</c:v>
                </c:pt>
              </c:strCache>
            </c:strRef>
          </c:tx>
          <c:spPr>
            <a:solidFill>
              <a:schemeClr val="accent3"/>
            </a:solidFill>
            <a:ln>
              <a:noFill/>
            </a:ln>
            <a:effectLst/>
          </c:spPr>
          <c:invertIfNegative val="0"/>
          <c:cat>
            <c:strRef>
              <c:f>'cash cycle'!$C$4:$Z$4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cycle'!$C$19:$Z$19</c:f>
              <c:numCache>
                <c:formatCode>_-* #,##0_-;\-* #,##0_-;_-* "-"??_-;_-@_-</c:formatCode>
                <c:ptCount val="12"/>
                <c:pt idx="0">
                  <c:v>20520</c:v>
                </c:pt>
                <c:pt idx="1">
                  <c:v>16620</c:v>
                </c:pt>
                <c:pt idx="2">
                  <c:v>16620</c:v>
                </c:pt>
                <c:pt idx="3">
                  <c:v>16680</c:v>
                </c:pt>
                <c:pt idx="4">
                  <c:v>16680</c:v>
                </c:pt>
                <c:pt idx="5">
                  <c:v>19800</c:v>
                </c:pt>
                <c:pt idx="6">
                  <c:v>21600</c:v>
                </c:pt>
                <c:pt idx="7">
                  <c:v>3600</c:v>
                </c:pt>
                <c:pt idx="8">
                  <c:v>3600</c:v>
                </c:pt>
                <c:pt idx="9">
                  <c:v>3600</c:v>
                </c:pt>
                <c:pt idx="10">
                  <c:v>3600</c:v>
                </c:pt>
                <c:pt idx="11">
                  <c:v>0</c:v>
                </c:pt>
              </c:numCache>
            </c:numRef>
          </c:val>
          <c:extLst>
            <c:ext xmlns:c16="http://schemas.microsoft.com/office/drawing/2014/chart" uri="{C3380CC4-5D6E-409C-BE32-E72D297353CC}">
              <c16:uniqueId val="{00000006-F034-48A1-ACA5-341A628A3510}"/>
            </c:ext>
          </c:extLst>
        </c:ser>
        <c:ser>
          <c:idx val="8"/>
          <c:order val="7"/>
          <c:tx>
            <c:strRef>
              <c:f>'cash cycle'!$B$23</c:f>
              <c:strCache>
                <c:ptCount val="1"/>
                <c:pt idx="0">
                  <c:v>VAT</c:v>
                </c:pt>
              </c:strCache>
            </c:strRef>
          </c:tx>
          <c:spPr>
            <a:solidFill>
              <a:schemeClr val="accent3">
                <a:lumMod val="60000"/>
              </a:schemeClr>
            </a:solidFill>
            <a:ln>
              <a:noFill/>
            </a:ln>
            <a:effectLst/>
          </c:spPr>
          <c:invertIfNegative val="0"/>
          <c:cat>
            <c:strRef>
              <c:f>'cash cycle'!$C$4:$Z$4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cycle'!$C$23:$Z$23</c:f>
              <c:numCache>
                <c:formatCode>_-* #,##0_-;\-* #,##0_-;_-* "-"??_-;_-@_-</c:formatCode>
                <c:ptCount val="12"/>
                <c:pt idx="0">
                  <c:v>27186.26</c:v>
                </c:pt>
                <c:pt idx="1">
                  <c:v>0</c:v>
                </c:pt>
                <c:pt idx="2">
                  <c:v>0</c:v>
                </c:pt>
                <c:pt idx="3">
                  <c:v>40000</c:v>
                </c:pt>
                <c:pt idx="4">
                  <c:v>0</c:v>
                </c:pt>
                <c:pt idx="5">
                  <c:v>0</c:v>
                </c:pt>
                <c:pt idx="6">
                  <c:v>40000</c:v>
                </c:pt>
                <c:pt idx="7">
                  <c:v>0</c:v>
                </c:pt>
                <c:pt idx="8">
                  <c:v>0</c:v>
                </c:pt>
                <c:pt idx="9">
                  <c:v>16618.219999999998</c:v>
                </c:pt>
                <c:pt idx="10">
                  <c:v>0</c:v>
                </c:pt>
                <c:pt idx="11">
                  <c:v>0</c:v>
                </c:pt>
              </c:numCache>
            </c:numRef>
          </c:val>
          <c:extLst>
            <c:ext xmlns:c16="http://schemas.microsoft.com/office/drawing/2014/chart" uri="{C3380CC4-5D6E-409C-BE32-E72D297353CC}">
              <c16:uniqueId val="{00000007-F034-48A1-ACA5-341A628A3510}"/>
            </c:ext>
          </c:extLst>
        </c:ser>
        <c:dLbls>
          <c:showLegendKey val="0"/>
          <c:showVal val="0"/>
          <c:showCatName val="0"/>
          <c:showSerName val="0"/>
          <c:showPercent val="0"/>
          <c:showBubbleSize val="0"/>
        </c:dLbls>
        <c:gapWidth val="150"/>
        <c:overlap val="100"/>
        <c:axId val="656015384"/>
        <c:axId val="656016368"/>
      </c:barChart>
      <c:catAx>
        <c:axId val="656015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016368"/>
        <c:crosses val="autoZero"/>
        <c:auto val="1"/>
        <c:lblAlgn val="ctr"/>
        <c:lblOffset val="100"/>
        <c:noMultiLvlLbl val="0"/>
      </c:catAx>
      <c:valAx>
        <c:axId val="656016368"/>
        <c:scaling>
          <c:orientation val="minMax"/>
          <c:max val="5000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015384"/>
        <c:crosses val="autoZero"/>
        <c:crossBetween val="between"/>
      </c:valAx>
      <c:spPr>
        <a:noFill/>
        <a:ln>
          <a:noFill/>
        </a:ln>
        <a:effectLst/>
      </c:spPr>
    </c:plotArea>
    <c:legend>
      <c:legendPos val="b"/>
      <c:layout>
        <c:manualLayout>
          <c:xMode val="edge"/>
          <c:yMode val="edge"/>
          <c:x val="2.9040244969378827E-2"/>
          <c:y val="0.80497521143190431"/>
          <c:w val="0.92803062117235346"/>
          <c:h val="0.1672470107903178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Net cash flows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78958880139982"/>
          <c:y val="0.12541666666666668"/>
          <c:w val="0.83465485564304465"/>
          <c:h val="0.59009951881014877"/>
        </c:manualLayout>
      </c:layout>
      <c:lineChart>
        <c:grouping val="standard"/>
        <c:varyColors val="0"/>
        <c:ser>
          <c:idx val="5"/>
          <c:order val="0"/>
          <c:tx>
            <c:v>Cash inflow</c:v>
          </c:tx>
          <c:spPr>
            <a:ln w="28575" cap="rnd">
              <a:solidFill>
                <a:schemeClr val="accent6"/>
              </a:solidFill>
              <a:round/>
            </a:ln>
            <a:effectLst/>
          </c:spPr>
          <c:marker>
            <c:symbol val="none"/>
          </c:marker>
          <c:cat>
            <c:strRef>
              <c:f>'cash cycle'!$O$4:$Z$4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cycle'!$O$13:$Z$13</c:f>
              <c:numCache>
                <c:formatCode>_-* #,##0_-;\-* #,##0_-;_-* "-"??_-;_-@_-</c:formatCode>
                <c:ptCount val="12"/>
                <c:pt idx="0">
                  <c:v>580421.61427272728</c:v>
                </c:pt>
                <c:pt idx="1">
                  <c:v>427503.88327272737</c:v>
                </c:pt>
                <c:pt idx="2">
                  <c:v>239620.80727272725</c:v>
                </c:pt>
                <c:pt idx="3">
                  <c:v>333734.45818181819</c:v>
                </c:pt>
                <c:pt idx="4">
                  <c:v>423042.09714285715</c:v>
                </c:pt>
                <c:pt idx="5">
                  <c:v>285742.09714285715</c:v>
                </c:pt>
                <c:pt idx="6">
                  <c:v>486377.29714285722</c:v>
                </c:pt>
                <c:pt idx="7">
                  <c:v>220467.2971428571</c:v>
                </c:pt>
                <c:pt idx="8">
                  <c:v>202430.49714285714</c:v>
                </c:pt>
                <c:pt idx="9">
                  <c:v>242808.89714285714</c:v>
                </c:pt>
                <c:pt idx="10">
                  <c:v>189038.89714285714</c:v>
                </c:pt>
                <c:pt idx="11">
                  <c:v>245340.79999999999</c:v>
                </c:pt>
              </c:numCache>
            </c:numRef>
          </c:val>
          <c:smooth val="0"/>
          <c:extLst>
            <c:ext xmlns:c16="http://schemas.microsoft.com/office/drawing/2014/chart" uri="{C3380CC4-5D6E-409C-BE32-E72D297353CC}">
              <c16:uniqueId val="{00000000-2B78-43E2-B7C4-21581AEF5E40}"/>
            </c:ext>
          </c:extLst>
        </c:ser>
        <c:ser>
          <c:idx val="0"/>
          <c:order val="1"/>
          <c:tx>
            <c:v>Cash outflows</c:v>
          </c:tx>
          <c:spPr>
            <a:ln w="28575" cap="rnd">
              <a:solidFill>
                <a:srgbClr val="FF0000"/>
              </a:solidFill>
              <a:round/>
            </a:ln>
            <a:effectLst/>
          </c:spPr>
          <c:marker>
            <c:symbol val="none"/>
          </c:marker>
          <c:cat>
            <c:strRef>
              <c:f>'cash cycle'!$O$4:$Z$4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cycle'!$O$24:$Z$24</c:f>
              <c:numCache>
                <c:formatCode>_-* #,##0_-;\-* #,##0_-;_-* "-"??_-;_-@_-</c:formatCode>
                <c:ptCount val="12"/>
                <c:pt idx="0">
                  <c:v>332707.2782</c:v>
                </c:pt>
                <c:pt idx="1">
                  <c:v>323822.95706666663</c:v>
                </c:pt>
                <c:pt idx="2">
                  <c:v>341821.30063333339</c:v>
                </c:pt>
                <c:pt idx="3">
                  <c:v>403776.99787163746</c:v>
                </c:pt>
                <c:pt idx="4">
                  <c:v>382150.73868128657</c:v>
                </c:pt>
                <c:pt idx="5">
                  <c:v>375703.07394444442</c:v>
                </c:pt>
                <c:pt idx="6">
                  <c:v>431279.7701725146</c:v>
                </c:pt>
                <c:pt idx="7">
                  <c:v>373058.25727777777</c:v>
                </c:pt>
                <c:pt idx="8">
                  <c:v>363270.07043567247</c:v>
                </c:pt>
                <c:pt idx="9">
                  <c:v>393486.22305130248</c:v>
                </c:pt>
                <c:pt idx="10">
                  <c:v>354746.67041972355</c:v>
                </c:pt>
                <c:pt idx="11">
                  <c:v>301494.50947089319</c:v>
                </c:pt>
              </c:numCache>
            </c:numRef>
          </c:val>
          <c:smooth val="0"/>
          <c:extLst>
            <c:ext xmlns:c16="http://schemas.microsoft.com/office/drawing/2014/chart" uri="{C3380CC4-5D6E-409C-BE32-E72D297353CC}">
              <c16:uniqueId val="{00000001-2B78-43E2-B7C4-21581AEF5E40}"/>
            </c:ext>
          </c:extLst>
        </c:ser>
        <c:ser>
          <c:idx val="1"/>
          <c:order val="2"/>
          <c:tx>
            <c:v>Net cash flow</c:v>
          </c:tx>
          <c:spPr>
            <a:ln w="28575" cap="rnd">
              <a:solidFill>
                <a:srgbClr val="0066FF"/>
              </a:solidFill>
              <a:round/>
            </a:ln>
            <a:effectLst/>
          </c:spPr>
          <c:marker>
            <c:symbol val="none"/>
          </c:marker>
          <c:cat>
            <c:strRef>
              <c:f>'cash cycle'!$O$4:$Z$4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cycle'!$O$26:$Z$26</c:f>
              <c:numCache>
                <c:formatCode>_-* #,##0_-;\-* #,##0_-;_-* "-"??_-;_-@_-</c:formatCode>
                <c:ptCount val="12"/>
                <c:pt idx="0">
                  <c:v>247714.33607272728</c:v>
                </c:pt>
                <c:pt idx="1">
                  <c:v>103680.92620606074</c:v>
                </c:pt>
                <c:pt idx="2">
                  <c:v>-102200.49336060614</c:v>
                </c:pt>
                <c:pt idx="3">
                  <c:v>-70042.53968981927</c:v>
                </c:pt>
                <c:pt idx="4">
                  <c:v>40891.358461570577</c:v>
                </c:pt>
                <c:pt idx="5">
                  <c:v>-89960.976801587269</c:v>
                </c:pt>
                <c:pt idx="6">
                  <c:v>55097.526970342617</c:v>
                </c:pt>
                <c:pt idx="7">
                  <c:v>-152590.96013492066</c:v>
                </c:pt>
                <c:pt idx="8">
                  <c:v>-160839.57329281533</c:v>
                </c:pt>
                <c:pt idx="9">
                  <c:v>-150677.32590844535</c:v>
                </c:pt>
                <c:pt idx="10">
                  <c:v>-165707.77327686641</c:v>
                </c:pt>
                <c:pt idx="11">
                  <c:v>-56153.709470893198</c:v>
                </c:pt>
              </c:numCache>
            </c:numRef>
          </c:val>
          <c:smooth val="0"/>
          <c:extLst>
            <c:ext xmlns:c16="http://schemas.microsoft.com/office/drawing/2014/chart" uri="{C3380CC4-5D6E-409C-BE32-E72D297353CC}">
              <c16:uniqueId val="{00000002-2B78-43E2-B7C4-21581AEF5E40}"/>
            </c:ext>
          </c:extLst>
        </c:ser>
        <c:ser>
          <c:idx val="2"/>
          <c:order val="3"/>
          <c:tx>
            <c:v>Cash balance</c:v>
          </c:tx>
          <c:spPr>
            <a:ln w="28575" cap="rnd">
              <a:solidFill>
                <a:schemeClr val="accent3"/>
              </a:solidFill>
              <a:round/>
            </a:ln>
            <a:effectLst/>
          </c:spPr>
          <c:marker>
            <c:symbol val="none"/>
          </c:marker>
          <c:cat>
            <c:strRef>
              <c:f>'cash cycle'!$O$4:$Z$4</c:f>
              <c:strCache>
                <c:ptCount val="12"/>
                <c:pt idx="0">
                  <c:v>Jul</c:v>
                </c:pt>
                <c:pt idx="1">
                  <c:v>Aug</c:v>
                </c:pt>
                <c:pt idx="2">
                  <c:v>Sep</c:v>
                </c:pt>
                <c:pt idx="3">
                  <c:v>Oct</c:v>
                </c:pt>
                <c:pt idx="4">
                  <c:v>Nov</c:v>
                </c:pt>
                <c:pt idx="5">
                  <c:v>Dec</c:v>
                </c:pt>
                <c:pt idx="6">
                  <c:v>Jan</c:v>
                </c:pt>
                <c:pt idx="7">
                  <c:v>Feb</c:v>
                </c:pt>
                <c:pt idx="8">
                  <c:v>Mar</c:v>
                </c:pt>
                <c:pt idx="9">
                  <c:v>Apr</c:v>
                </c:pt>
                <c:pt idx="10">
                  <c:v>May </c:v>
                </c:pt>
                <c:pt idx="11">
                  <c:v>Jun</c:v>
                </c:pt>
              </c:strCache>
            </c:strRef>
          </c:cat>
          <c:val>
            <c:numRef>
              <c:f>'cash cycle'!$O$28:$Z$28</c:f>
              <c:numCache>
                <c:formatCode>_-* #,##0_-;\-* #,##0_-;_-* "-"??_-;_-@_-</c:formatCode>
                <c:ptCount val="12"/>
                <c:pt idx="0">
                  <c:v>247714.33607272728</c:v>
                </c:pt>
                <c:pt idx="1">
                  <c:v>351395.26227878802</c:v>
                </c:pt>
                <c:pt idx="2">
                  <c:v>249194.76891818189</c:v>
                </c:pt>
                <c:pt idx="3">
                  <c:v>179152.22922836262</c:v>
                </c:pt>
                <c:pt idx="4">
                  <c:v>220043.58768993319</c:v>
                </c:pt>
                <c:pt idx="5">
                  <c:v>130082.61088834592</c:v>
                </c:pt>
                <c:pt idx="6">
                  <c:v>185180.13785868854</c:v>
                </c:pt>
                <c:pt idx="7">
                  <c:v>32589.177723767876</c:v>
                </c:pt>
                <c:pt idx="8">
                  <c:v>-128250.39556904745</c:v>
                </c:pt>
                <c:pt idx="9">
                  <c:v>-278927.72147749283</c:v>
                </c:pt>
                <c:pt idx="10">
                  <c:v>-444635.49475435924</c:v>
                </c:pt>
                <c:pt idx="11">
                  <c:v>-500789.20422525244</c:v>
                </c:pt>
              </c:numCache>
            </c:numRef>
          </c:val>
          <c:smooth val="0"/>
          <c:extLst>
            <c:ext xmlns:c16="http://schemas.microsoft.com/office/drawing/2014/chart" uri="{C3380CC4-5D6E-409C-BE32-E72D297353CC}">
              <c16:uniqueId val="{00000003-2B78-43E2-B7C4-21581AEF5E40}"/>
            </c:ext>
          </c:extLst>
        </c:ser>
        <c:dLbls>
          <c:showLegendKey val="0"/>
          <c:showVal val="0"/>
          <c:showCatName val="0"/>
          <c:showSerName val="0"/>
          <c:showPercent val="0"/>
          <c:showBubbleSize val="0"/>
        </c:dLbls>
        <c:smooth val="0"/>
        <c:axId val="656015384"/>
        <c:axId val="656016368"/>
      </c:lineChart>
      <c:catAx>
        <c:axId val="656015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016368"/>
        <c:crossesAt val="-500000"/>
        <c:auto val="1"/>
        <c:lblAlgn val="ctr"/>
        <c:lblOffset val="100"/>
        <c:noMultiLvlLbl val="0"/>
      </c:catAx>
      <c:valAx>
        <c:axId val="656016368"/>
        <c:scaling>
          <c:orientation val="minMax"/>
          <c:max val="600000"/>
          <c:min val="-5000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015384"/>
        <c:crosses val="autoZero"/>
        <c:crossBetween val="between"/>
        <c:majorUnit val="1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F1D02-FE4F-4489-9DE5-A0E8A498FE4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526F1427-9C6E-4E2E-A031-AFB0E1857A96}">
      <dgm:prSet phldrT="[Text]" phldr="0"/>
      <dgm:spPr>
        <a:solidFill>
          <a:srgbClr val="0070C0"/>
        </a:solidFill>
      </dgm:spPr>
      <dgm:t>
        <a:bodyPr/>
        <a:lstStyle/>
        <a:p>
          <a:r>
            <a:rPr lang="en-GB" dirty="0"/>
            <a:t>Key elements</a:t>
          </a:r>
        </a:p>
      </dgm:t>
    </dgm:pt>
    <dgm:pt modelId="{4996FAD5-F91D-4A4F-837D-F99174B131CB}" type="parTrans" cxnId="{50F58F86-1F40-444C-9626-9DBC2ACD22D2}">
      <dgm:prSet/>
      <dgm:spPr/>
      <dgm:t>
        <a:bodyPr/>
        <a:lstStyle/>
        <a:p>
          <a:endParaRPr lang="en-GB"/>
        </a:p>
      </dgm:t>
    </dgm:pt>
    <dgm:pt modelId="{3C5D20DB-9721-4C8C-9B82-D920E62CE105}" type="sibTrans" cxnId="{50F58F86-1F40-444C-9626-9DBC2ACD22D2}">
      <dgm:prSet/>
      <dgm:spPr/>
      <dgm:t>
        <a:bodyPr/>
        <a:lstStyle/>
        <a:p>
          <a:endParaRPr lang="en-GB"/>
        </a:p>
      </dgm:t>
    </dgm:pt>
    <dgm:pt modelId="{7AA7C3D2-DAAD-4306-B9FC-7151099024E1}">
      <dgm:prSet phldrT="[Text]" phldr="0"/>
      <dgm:spPr>
        <a:solidFill>
          <a:srgbClr val="00B0F0"/>
        </a:solidFill>
      </dgm:spPr>
      <dgm:t>
        <a:bodyPr/>
        <a:lstStyle/>
        <a:p>
          <a:r>
            <a:rPr lang="en-GB" dirty="0"/>
            <a:t>Club structure</a:t>
          </a:r>
        </a:p>
      </dgm:t>
    </dgm:pt>
    <dgm:pt modelId="{1F68BEFB-4551-4E09-BFEC-037CEE9430BB}" type="parTrans" cxnId="{9C9BCC65-FFD5-47B5-B3F4-4F9540C6A234}">
      <dgm:prSet/>
      <dgm:spPr/>
      <dgm:t>
        <a:bodyPr/>
        <a:lstStyle/>
        <a:p>
          <a:endParaRPr lang="en-GB"/>
        </a:p>
      </dgm:t>
    </dgm:pt>
    <dgm:pt modelId="{940066A5-DD1D-43BD-B7D5-DAD91E3092B8}" type="sibTrans" cxnId="{9C9BCC65-FFD5-47B5-B3F4-4F9540C6A234}">
      <dgm:prSet/>
      <dgm:spPr/>
      <dgm:t>
        <a:bodyPr/>
        <a:lstStyle/>
        <a:p>
          <a:endParaRPr lang="en-GB"/>
        </a:p>
      </dgm:t>
    </dgm:pt>
    <dgm:pt modelId="{ACDACF1C-4A26-4275-91C8-5326AF5175B5}">
      <dgm:prSet phldrT="[Text]" phldr="0"/>
      <dgm:spPr>
        <a:solidFill>
          <a:srgbClr val="00B0F0"/>
        </a:solidFill>
      </dgm:spPr>
      <dgm:t>
        <a:bodyPr/>
        <a:lstStyle/>
        <a:p>
          <a:r>
            <a:rPr lang="en-GB" dirty="0"/>
            <a:t>Cash flows</a:t>
          </a:r>
        </a:p>
      </dgm:t>
    </dgm:pt>
    <dgm:pt modelId="{D22ABAE2-1353-43D7-B569-D3D452641497}" type="parTrans" cxnId="{39218E90-2739-4198-9E52-B44B94B4679C}">
      <dgm:prSet/>
      <dgm:spPr/>
      <dgm:t>
        <a:bodyPr/>
        <a:lstStyle/>
        <a:p>
          <a:endParaRPr lang="en-GB"/>
        </a:p>
      </dgm:t>
    </dgm:pt>
    <dgm:pt modelId="{70E58261-CF72-40DC-AB69-AEFDCD4D85BD}" type="sibTrans" cxnId="{39218E90-2739-4198-9E52-B44B94B4679C}">
      <dgm:prSet/>
      <dgm:spPr/>
      <dgm:t>
        <a:bodyPr/>
        <a:lstStyle/>
        <a:p>
          <a:endParaRPr lang="en-GB"/>
        </a:p>
      </dgm:t>
    </dgm:pt>
    <dgm:pt modelId="{B5BE41F7-B207-4A83-A80F-AA5244A78500}">
      <dgm:prSet phldrT="[Text]" phldr="0"/>
      <dgm:spPr>
        <a:solidFill>
          <a:srgbClr val="00B0F0"/>
        </a:solidFill>
      </dgm:spPr>
      <dgm:t>
        <a:bodyPr/>
        <a:lstStyle/>
        <a:p>
          <a:r>
            <a:rPr lang="en-GB" dirty="0"/>
            <a:t>Income</a:t>
          </a:r>
        </a:p>
      </dgm:t>
    </dgm:pt>
    <dgm:pt modelId="{E77BCFC2-BA8A-4BBD-A842-8D6003CE44A0}" type="parTrans" cxnId="{A6F463B7-603D-48A4-9E3C-D7D00786B47C}">
      <dgm:prSet/>
      <dgm:spPr/>
      <dgm:t>
        <a:bodyPr/>
        <a:lstStyle/>
        <a:p>
          <a:endParaRPr lang="en-GB"/>
        </a:p>
      </dgm:t>
    </dgm:pt>
    <dgm:pt modelId="{B7F3F078-CCDA-4D28-AECE-2B677FC5D6ED}" type="sibTrans" cxnId="{A6F463B7-603D-48A4-9E3C-D7D00786B47C}">
      <dgm:prSet/>
      <dgm:spPr/>
      <dgm:t>
        <a:bodyPr/>
        <a:lstStyle/>
        <a:p>
          <a:endParaRPr lang="en-GB"/>
        </a:p>
      </dgm:t>
    </dgm:pt>
    <dgm:pt modelId="{86A6893A-6B91-424D-A7C7-1DBA69C359F6}">
      <dgm:prSet phldrT="[Text]" phldr="0"/>
      <dgm:spPr>
        <a:solidFill>
          <a:srgbClr val="00B0F0"/>
        </a:solidFill>
      </dgm:spPr>
      <dgm:t>
        <a:bodyPr/>
        <a:lstStyle/>
        <a:p>
          <a:r>
            <a:rPr lang="en-GB" dirty="0"/>
            <a:t>Costs</a:t>
          </a:r>
        </a:p>
      </dgm:t>
    </dgm:pt>
    <dgm:pt modelId="{E6322A79-242B-45FA-ADDE-048324EAD1A7}" type="parTrans" cxnId="{69755D2A-B546-4DAA-B9A5-F3192D131DFE}">
      <dgm:prSet/>
      <dgm:spPr/>
      <dgm:t>
        <a:bodyPr/>
        <a:lstStyle/>
        <a:p>
          <a:endParaRPr lang="en-GB"/>
        </a:p>
      </dgm:t>
    </dgm:pt>
    <dgm:pt modelId="{C0BE463D-BB1F-41F9-A683-965AE34DBA7F}" type="sibTrans" cxnId="{69755D2A-B546-4DAA-B9A5-F3192D131DFE}">
      <dgm:prSet/>
      <dgm:spPr/>
      <dgm:t>
        <a:bodyPr/>
        <a:lstStyle/>
        <a:p>
          <a:endParaRPr lang="en-GB"/>
        </a:p>
      </dgm:t>
    </dgm:pt>
    <dgm:pt modelId="{16DEE702-03AF-4486-A5B7-037951428F67}">
      <dgm:prSet phldrT="[Text]" phldr="0"/>
      <dgm:spPr>
        <a:solidFill>
          <a:srgbClr val="00B0F0"/>
        </a:solidFill>
      </dgm:spPr>
      <dgm:t>
        <a:bodyPr/>
        <a:lstStyle/>
        <a:p>
          <a:r>
            <a:rPr lang="en-GB" dirty="0"/>
            <a:t>Funding</a:t>
          </a:r>
        </a:p>
      </dgm:t>
    </dgm:pt>
    <dgm:pt modelId="{6E70C97B-13C6-49E2-AB56-C4AD4AB6466C}" type="parTrans" cxnId="{4445E2B1-68E9-47FD-BDEB-5BB03ECFD3CB}">
      <dgm:prSet/>
      <dgm:spPr/>
      <dgm:t>
        <a:bodyPr/>
        <a:lstStyle/>
        <a:p>
          <a:endParaRPr lang="en-GB"/>
        </a:p>
      </dgm:t>
    </dgm:pt>
    <dgm:pt modelId="{A63B2D0E-7151-4814-B5BE-14CD8CA47479}" type="sibTrans" cxnId="{4445E2B1-68E9-47FD-BDEB-5BB03ECFD3CB}">
      <dgm:prSet/>
      <dgm:spPr/>
      <dgm:t>
        <a:bodyPr/>
        <a:lstStyle/>
        <a:p>
          <a:endParaRPr lang="en-GB"/>
        </a:p>
      </dgm:t>
    </dgm:pt>
    <dgm:pt modelId="{CC97D5B1-19C7-47CB-B6DD-A773AF8DC93F}" type="pres">
      <dgm:prSet presAssocID="{F3CF1D02-FE4F-4489-9DE5-A0E8A498FE47}" presName="cycle" presStyleCnt="0">
        <dgm:presLayoutVars>
          <dgm:chMax val="1"/>
          <dgm:dir/>
          <dgm:animLvl val="ctr"/>
          <dgm:resizeHandles val="exact"/>
        </dgm:presLayoutVars>
      </dgm:prSet>
      <dgm:spPr/>
    </dgm:pt>
    <dgm:pt modelId="{E7B2CF8D-B57F-4264-A1D6-44437B1DE5FE}" type="pres">
      <dgm:prSet presAssocID="{526F1427-9C6E-4E2E-A031-AFB0E1857A96}" presName="centerShape" presStyleLbl="node0" presStyleIdx="0" presStyleCnt="1" custLinFactNeighborY="998"/>
      <dgm:spPr/>
    </dgm:pt>
    <dgm:pt modelId="{743B4EA7-0740-45E9-8F8C-EBA07151CEE9}" type="pres">
      <dgm:prSet presAssocID="{1F68BEFB-4551-4E09-BFEC-037CEE9430BB}" presName="Name9" presStyleLbl="parChTrans1D2" presStyleIdx="0" presStyleCnt="5"/>
      <dgm:spPr/>
    </dgm:pt>
    <dgm:pt modelId="{3884BA1B-02DA-4B31-A378-CD602CD9445B}" type="pres">
      <dgm:prSet presAssocID="{1F68BEFB-4551-4E09-BFEC-037CEE9430BB}" presName="connTx" presStyleLbl="parChTrans1D2" presStyleIdx="0" presStyleCnt="5"/>
      <dgm:spPr/>
    </dgm:pt>
    <dgm:pt modelId="{F9758C0C-4F55-415E-9415-397C9FC0BDAB}" type="pres">
      <dgm:prSet presAssocID="{7AA7C3D2-DAAD-4306-B9FC-7151099024E1}" presName="node" presStyleLbl="node1" presStyleIdx="0" presStyleCnt="5">
        <dgm:presLayoutVars>
          <dgm:bulletEnabled val="1"/>
        </dgm:presLayoutVars>
      </dgm:prSet>
      <dgm:spPr/>
    </dgm:pt>
    <dgm:pt modelId="{9556C426-0DBB-426D-82D6-094C34C6C1B4}" type="pres">
      <dgm:prSet presAssocID="{D22ABAE2-1353-43D7-B569-D3D452641497}" presName="Name9" presStyleLbl="parChTrans1D2" presStyleIdx="1" presStyleCnt="5"/>
      <dgm:spPr/>
    </dgm:pt>
    <dgm:pt modelId="{54C0202D-1A42-43B1-A654-EE3CD7B82D2B}" type="pres">
      <dgm:prSet presAssocID="{D22ABAE2-1353-43D7-B569-D3D452641497}" presName="connTx" presStyleLbl="parChTrans1D2" presStyleIdx="1" presStyleCnt="5"/>
      <dgm:spPr/>
    </dgm:pt>
    <dgm:pt modelId="{87F55878-A39C-4FF2-8ADE-47F94B088F0D}" type="pres">
      <dgm:prSet presAssocID="{ACDACF1C-4A26-4275-91C8-5326AF5175B5}" presName="node" presStyleLbl="node1" presStyleIdx="1" presStyleCnt="5">
        <dgm:presLayoutVars>
          <dgm:bulletEnabled val="1"/>
        </dgm:presLayoutVars>
      </dgm:prSet>
      <dgm:spPr/>
    </dgm:pt>
    <dgm:pt modelId="{7C13110D-C006-4757-BFE9-6564B8C2D7A2}" type="pres">
      <dgm:prSet presAssocID="{E77BCFC2-BA8A-4BBD-A842-8D6003CE44A0}" presName="Name9" presStyleLbl="parChTrans1D2" presStyleIdx="2" presStyleCnt="5"/>
      <dgm:spPr/>
    </dgm:pt>
    <dgm:pt modelId="{6449DC08-5D49-4B5B-AD48-725C12E87EAA}" type="pres">
      <dgm:prSet presAssocID="{E77BCFC2-BA8A-4BBD-A842-8D6003CE44A0}" presName="connTx" presStyleLbl="parChTrans1D2" presStyleIdx="2" presStyleCnt="5"/>
      <dgm:spPr/>
    </dgm:pt>
    <dgm:pt modelId="{7A5BCFE8-47E8-41D6-876E-0878A4250C9A}" type="pres">
      <dgm:prSet presAssocID="{B5BE41F7-B207-4A83-A80F-AA5244A78500}" presName="node" presStyleLbl="node1" presStyleIdx="2" presStyleCnt="5">
        <dgm:presLayoutVars>
          <dgm:bulletEnabled val="1"/>
        </dgm:presLayoutVars>
      </dgm:prSet>
      <dgm:spPr/>
    </dgm:pt>
    <dgm:pt modelId="{9A99E328-0DD6-413B-8347-9F60FEB73F24}" type="pres">
      <dgm:prSet presAssocID="{E6322A79-242B-45FA-ADDE-048324EAD1A7}" presName="Name9" presStyleLbl="parChTrans1D2" presStyleIdx="3" presStyleCnt="5"/>
      <dgm:spPr/>
    </dgm:pt>
    <dgm:pt modelId="{242E3ABC-B25E-427B-A4CB-580A5BE96758}" type="pres">
      <dgm:prSet presAssocID="{E6322A79-242B-45FA-ADDE-048324EAD1A7}" presName="connTx" presStyleLbl="parChTrans1D2" presStyleIdx="3" presStyleCnt="5"/>
      <dgm:spPr/>
    </dgm:pt>
    <dgm:pt modelId="{892289A3-BE60-4A43-8454-BE41698AC816}" type="pres">
      <dgm:prSet presAssocID="{86A6893A-6B91-424D-A7C7-1DBA69C359F6}" presName="node" presStyleLbl="node1" presStyleIdx="3" presStyleCnt="5">
        <dgm:presLayoutVars>
          <dgm:bulletEnabled val="1"/>
        </dgm:presLayoutVars>
      </dgm:prSet>
      <dgm:spPr/>
    </dgm:pt>
    <dgm:pt modelId="{18019243-9C2D-4318-9D66-45633213A42B}" type="pres">
      <dgm:prSet presAssocID="{6E70C97B-13C6-49E2-AB56-C4AD4AB6466C}" presName="Name9" presStyleLbl="parChTrans1D2" presStyleIdx="4" presStyleCnt="5"/>
      <dgm:spPr/>
    </dgm:pt>
    <dgm:pt modelId="{B6CBA2D0-EFC0-4E1B-BDAA-A1E89CE61D9D}" type="pres">
      <dgm:prSet presAssocID="{6E70C97B-13C6-49E2-AB56-C4AD4AB6466C}" presName="connTx" presStyleLbl="parChTrans1D2" presStyleIdx="4" presStyleCnt="5"/>
      <dgm:spPr/>
    </dgm:pt>
    <dgm:pt modelId="{98728420-9FD0-496D-BD00-CFC98EA13244}" type="pres">
      <dgm:prSet presAssocID="{16DEE702-03AF-4486-A5B7-037951428F67}" presName="node" presStyleLbl="node1" presStyleIdx="4" presStyleCnt="5">
        <dgm:presLayoutVars>
          <dgm:bulletEnabled val="1"/>
        </dgm:presLayoutVars>
      </dgm:prSet>
      <dgm:spPr/>
    </dgm:pt>
  </dgm:ptLst>
  <dgm:cxnLst>
    <dgm:cxn modelId="{7F0BAC0E-012C-45B0-B192-0663C3A053DB}" type="presOf" srcId="{6E70C97B-13C6-49E2-AB56-C4AD4AB6466C}" destId="{18019243-9C2D-4318-9D66-45633213A42B}" srcOrd="0" destOrd="0" presId="urn:microsoft.com/office/officeart/2005/8/layout/radial1"/>
    <dgm:cxn modelId="{8B481812-4892-494A-84AA-1AAB6A08AF01}" type="presOf" srcId="{D22ABAE2-1353-43D7-B569-D3D452641497}" destId="{54C0202D-1A42-43B1-A654-EE3CD7B82D2B}" srcOrd="1" destOrd="0" presId="urn:microsoft.com/office/officeart/2005/8/layout/radial1"/>
    <dgm:cxn modelId="{236CD314-3BE9-49BC-B593-4FA4BD6C49C8}" type="presOf" srcId="{F3CF1D02-FE4F-4489-9DE5-A0E8A498FE47}" destId="{CC97D5B1-19C7-47CB-B6DD-A773AF8DC93F}" srcOrd="0" destOrd="0" presId="urn:microsoft.com/office/officeart/2005/8/layout/radial1"/>
    <dgm:cxn modelId="{69755D2A-B546-4DAA-B9A5-F3192D131DFE}" srcId="{526F1427-9C6E-4E2E-A031-AFB0E1857A96}" destId="{86A6893A-6B91-424D-A7C7-1DBA69C359F6}" srcOrd="3" destOrd="0" parTransId="{E6322A79-242B-45FA-ADDE-048324EAD1A7}" sibTransId="{C0BE463D-BB1F-41F9-A683-965AE34DBA7F}"/>
    <dgm:cxn modelId="{3E0A4A2C-84BC-4ADF-82C0-8AFF3F26B735}" type="presOf" srcId="{16DEE702-03AF-4486-A5B7-037951428F67}" destId="{98728420-9FD0-496D-BD00-CFC98EA13244}" srcOrd="0" destOrd="0" presId="urn:microsoft.com/office/officeart/2005/8/layout/radial1"/>
    <dgm:cxn modelId="{F0FB0434-DE13-4FA2-A8FD-1248699B4C83}" type="presOf" srcId="{D22ABAE2-1353-43D7-B569-D3D452641497}" destId="{9556C426-0DBB-426D-82D6-094C34C6C1B4}" srcOrd="0" destOrd="0" presId="urn:microsoft.com/office/officeart/2005/8/layout/radial1"/>
    <dgm:cxn modelId="{9C9BCC65-FFD5-47B5-B3F4-4F9540C6A234}" srcId="{526F1427-9C6E-4E2E-A031-AFB0E1857A96}" destId="{7AA7C3D2-DAAD-4306-B9FC-7151099024E1}" srcOrd="0" destOrd="0" parTransId="{1F68BEFB-4551-4E09-BFEC-037CEE9430BB}" sibTransId="{940066A5-DD1D-43BD-B7D5-DAD91E3092B8}"/>
    <dgm:cxn modelId="{EA01E351-F583-4CCD-AC1C-12047F2FF2FF}" type="presOf" srcId="{7AA7C3D2-DAAD-4306-B9FC-7151099024E1}" destId="{F9758C0C-4F55-415E-9415-397C9FC0BDAB}" srcOrd="0" destOrd="0" presId="urn:microsoft.com/office/officeart/2005/8/layout/radial1"/>
    <dgm:cxn modelId="{85B89C72-F3F7-4639-9CBE-3D3640A8761A}" type="presOf" srcId="{E77BCFC2-BA8A-4BBD-A842-8D6003CE44A0}" destId="{6449DC08-5D49-4B5B-AD48-725C12E87EAA}" srcOrd="1" destOrd="0" presId="urn:microsoft.com/office/officeart/2005/8/layout/radial1"/>
    <dgm:cxn modelId="{0A1B7E59-7C80-4F42-BD94-4937AF6936E9}" type="presOf" srcId="{1F68BEFB-4551-4E09-BFEC-037CEE9430BB}" destId="{743B4EA7-0740-45E9-8F8C-EBA07151CEE9}" srcOrd="0" destOrd="0" presId="urn:microsoft.com/office/officeart/2005/8/layout/radial1"/>
    <dgm:cxn modelId="{39F54A86-D839-43B3-A85F-A9EABDFB6588}" type="presOf" srcId="{ACDACF1C-4A26-4275-91C8-5326AF5175B5}" destId="{87F55878-A39C-4FF2-8ADE-47F94B088F0D}" srcOrd="0" destOrd="0" presId="urn:microsoft.com/office/officeart/2005/8/layout/radial1"/>
    <dgm:cxn modelId="{50F58F86-1F40-444C-9626-9DBC2ACD22D2}" srcId="{F3CF1D02-FE4F-4489-9DE5-A0E8A498FE47}" destId="{526F1427-9C6E-4E2E-A031-AFB0E1857A96}" srcOrd="0" destOrd="0" parTransId="{4996FAD5-F91D-4A4F-837D-F99174B131CB}" sibTransId="{3C5D20DB-9721-4C8C-9B82-D920E62CE105}"/>
    <dgm:cxn modelId="{39218E90-2739-4198-9E52-B44B94B4679C}" srcId="{526F1427-9C6E-4E2E-A031-AFB0E1857A96}" destId="{ACDACF1C-4A26-4275-91C8-5326AF5175B5}" srcOrd="1" destOrd="0" parTransId="{D22ABAE2-1353-43D7-B569-D3D452641497}" sibTransId="{70E58261-CF72-40DC-AB69-AEFDCD4D85BD}"/>
    <dgm:cxn modelId="{F018D890-F5FE-43BA-A92F-00077CEB9BF3}" type="presOf" srcId="{E6322A79-242B-45FA-ADDE-048324EAD1A7}" destId="{242E3ABC-B25E-427B-A4CB-580A5BE96758}" srcOrd="1" destOrd="0" presId="urn:microsoft.com/office/officeart/2005/8/layout/radial1"/>
    <dgm:cxn modelId="{9EA13699-0ADD-4841-B642-FFDD3EF56F5C}" type="presOf" srcId="{E77BCFC2-BA8A-4BBD-A842-8D6003CE44A0}" destId="{7C13110D-C006-4757-BFE9-6564B8C2D7A2}" srcOrd="0" destOrd="0" presId="urn:microsoft.com/office/officeart/2005/8/layout/radial1"/>
    <dgm:cxn modelId="{4445E2B1-68E9-47FD-BDEB-5BB03ECFD3CB}" srcId="{526F1427-9C6E-4E2E-A031-AFB0E1857A96}" destId="{16DEE702-03AF-4486-A5B7-037951428F67}" srcOrd="4" destOrd="0" parTransId="{6E70C97B-13C6-49E2-AB56-C4AD4AB6466C}" sibTransId="{A63B2D0E-7151-4814-B5BE-14CD8CA47479}"/>
    <dgm:cxn modelId="{5F229FB6-0BA7-43CC-B14C-AD043EC466CE}" type="presOf" srcId="{B5BE41F7-B207-4A83-A80F-AA5244A78500}" destId="{7A5BCFE8-47E8-41D6-876E-0878A4250C9A}" srcOrd="0" destOrd="0" presId="urn:microsoft.com/office/officeart/2005/8/layout/radial1"/>
    <dgm:cxn modelId="{A6F463B7-603D-48A4-9E3C-D7D00786B47C}" srcId="{526F1427-9C6E-4E2E-A031-AFB0E1857A96}" destId="{B5BE41F7-B207-4A83-A80F-AA5244A78500}" srcOrd="2" destOrd="0" parTransId="{E77BCFC2-BA8A-4BBD-A842-8D6003CE44A0}" sibTransId="{B7F3F078-CCDA-4D28-AECE-2B677FC5D6ED}"/>
    <dgm:cxn modelId="{B00C91CC-3509-495F-BB3D-C814211BC4DD}" type="presOf" srcId="{6E70C97B-13C6-49E2-AB56-C4AD4AB6466C}" destId="{B6CBA2D0-EFC0-4E1B-BDAA-A1E89CE61D9D}" srcOrd="1" destOrd="0" presId="urn:microsoft.com/office/officeart/2005/8/layout/radial1"/>
    <dgm:cxn modelId="{001A2FCF-0B6E-4FA2-B706-3167FD239B98}" type="presOf" srcId="{526F1427-9C6E-4E2E-A031-AFB0E1857A96}" destId="{E7B2CF8D-B57F-4264-A1D6-44437B1DE5FE}" srcOrd="0" destOrd="0" presId="urn:microsoft.com/office/officeart/2005/8/layout/radial1"/>
    <dgm:cxn modelId="{9F4C31D7-2904-48ED-A7A0-5A8DBF3E738A}" type="presOf" srcId="{86A6893A-6B91-424D-A7C7-1DBA69C359F6}" destId="{892289A3-BE60-4A43-8454-BE41698AC816}" srcOrd="0" destOrd="0" presId="urn:microsoft.com/office/officeart/2005/8/layout/radial1"/>
    <dgm:cxn modelId="{11A70AF4-7F36-4D47-AE4B-CF9D2BBBE6BA}" type="presOf" srcId="{E6322A79-242B-45FA-ADDE-048324EAD1A7}" destId="{9A99E328-0DD6-413B-8347-9F60FEB73F24}" srcOrd="0" destOrd="0" presId="urn:microsoft.com/office/officeart/2005/8/layout/radial1"/>
    <dgm:cxn modelId="{4B92CBFF-AE5E-4F34-AED2-9C6D28D3F351}" type="presOf" srcId="{1F68BEFB-4551-4E09-BFEC-037CEE9430BB}" destId="{3884BA1B-02DA-4B31-A378-CD602CD9445B}" srcOrd="1" destOrd="0" presId="urn:microsoft.com/office/officeart/2005/8/layout/radial1"/>
    <dgm:cxn modelId="{E770CA2E-DEE0-4B26-BDF2-91C8A39D8685}" type="presParOf" srcId="{CC97D5B1-19C7-47CB-B6DD-A773AF8DC93F}" destId="{E7B2CF8D-B57F-4264-A1D6-44437B1DE5FE}" srcOrd="0" destOrd="0" presId="urn:microsoft.com/office/officeart/2005/8/layout/radial1"/>
    <dgm:cxn modelId="{43A6B96F-B5E4-449B-A0C2-382E361F9297}" type="presParOf" srcId="{CC97D5B1-19C7-47CB-B6DD-A773AF8DC93F}" destId="{743B4EA7-0740-45E9-8F8C-EBA07151CEE9}" srcOrd="1" destOrd="0" presId="urn:microsoft.com/office/officeart/2005/8/layout/radial1"/>
    <dgm:cxn modelId="{4495EFED-E32F-4060-B60D-9FC8B918DA0D}" type="presParOf" srcId="{743B4EA7-0740-45E9-8F8C-EBA07151CEE9}" destId="{3884BA1B-02DA-4B31-A378-CD602CD9445B}" srcOrd="0" destOrd="0" presId="urn:microsoft.com/office/officeart/2005/8/layout/radial1"/>
    <dgm:cxn modelId="{E3CF1064-4484-42ED-9F55-AFDB0857C5AB}" type="presParOf" srcId="{CC97D5B1-19C7-47CB-B6DD-A773AF8DC93F}" destId="{F9758C0C-4F55-415E-9415-397C9FC0BDAB}" srcOrd="2" destOrd="0" presId="urn:microsoft.com/office/officeart/2005/8/layout/radial1"/>
    <dgm:cxn modelId="{53B14B66-454A-4A47-A1D5-D8EAEEDF81A6}" type="presParOf" srcId="{CC97D5B1-19C7-47CB-B6DD-A773AF8DC93F}" destId="{9556C426-0DBB-426D-82D6-094C34C6C1B4}" srcOrd="3" destOrd="0" presId="urn:microsoft.com/office/officeart/2005/8/layout/radial1"/>
    <dgm:cxn modelId="{0356B9A6-25EF-4724-8C51-8F63ED6555BE}" type="presParOf" srcId="{9556C426-0DBB-426D-82D6-094C34C6C1B4}" destId="{54C0202D-1A42-43B1-A654-EE3CD7B82D2B}" srcOrd="0" destOrd="0" presId="urn:microsoft.com/office/officeart/2005/8/layout/radial1"/>
    <dgm:cxn modelId="{7710E1D3-FFCF-46AA-BBFA-8AD44E7D0CF6}" type="presParOf" srcId="{CC97D5B1-19C7-47CB-B6DD-A773AF8DC93F}" destId="{87F55878-A39C-4FF2-8ADE-47F94B088F0D}" srcOrd="4" destOrd="0" presId="urn:microsoft.com/office/officeart/2005/8/layout/radial1"/>
    <dgm:cxn modelId="{E435228D-C975-4DD7-B590-C4C7663C88CA}" type="presParOf" srcId="{CC97D5B1-19C7-47CB-B6DD-A773AF8DC93F}" destId="{7C13110D-C006-4757-BFE9-6564B8C2D7A2}" srcOrd="5" destOrd="0" presId="urn:microsoft.com/office/officeart/2005/8/layout/radial1"/>
    <dgm:cxn modelId="{51757273-C265-4BDC-A563-F3322AA2C468}" type="presParOf" srcId="{7C13110D-C006-4757-BFE9-6564B8C2D7A2}" destId="{6449DC08-5D49-4B5B-AD48-725C12E87EAA}" srcOrd="0" destOrd="0" presId="urn:microsoft.com/office/officeart/2005/8/layout/radial1"/>
    <dgm:cxn modelId="{CC2AF723-0ACA-40F5-89E0-50C33592B1B6}" type="presParOf" srcId="{CC97D5B1-19C7-47CB-B6DD-A773AF8DC93F}" destId="{7A5BCFE8-47E8-41D6-876E-0878A4250C9A}" srcOrd="6" destOrd="0" presId="urn:microsoft.com/office/officeart/2005/8/layout/radial1"/>
    <dgm:cxn modelId="{74A2BD96-6A83-4558-B372-8B2DFC9FACD8}" type="presParOf" srcId="{CC97D5B1-19C7-47CB-B6DD-A773AF8DC93F}" destId="{9A99E328-0DD6-413B-8347-9F60FEB73F24}" srcOrd="7" destOrd="0" presId="urn:microsoft.com/office/officeart/2005/8/layout/radial1"/>
    <dgm:cxn modelId="{41A05A07-B888-4633-A68C-103611FFEC63}" type="presParOf" srcId="{9A99E328-0DD6-413B-8347-9F60FEB73F24}" destId="{242E3ABC-B25E-427B-A4CB-580A5BE96758}" srcOrd="0" destOrd="0" presId="urn:microsoft.com/office/officeart/2005/8/layout/radial1"/>
    <dgm:cxn modelId="{02128995-C3FD-4A04-B852-EAE749709FFB}" type="presParOf" srcId="{CC97D5B1-19C7-47CB-B6DD-A773AF8DC93F}" destId="{892289A3-BE60-4A43-8454-BE41698AC816}" srcOrd="8" destOrd="0" presId="urn:microsoft.com/office/officeart/2005/8/layout/radial1"/>
    <dgm:cxn modelId="{ED925CCB-C51D-48AD-BC49-9E4371EF304B}" type="presParOf" srcId="{CC97D5B1-19C7-47CB-B6DD-A773AF8DC93F}" destId="{18019243-9C2D-4318-9D66-45633213A42B}" srcOrd="9" destOrd="0" presId="urn:microsoft.com/office/officeart/2005/8/layout/radial1"/>
    <dgm:cxn modelId="{D5EB17F8-0E48-4BF9-A43E-2CE2FDEE1C39}" type="presParOf" srcId="{18019243-9C2D-4318-9D66-45633213A42B}" destId="{B6CBA2D0-EFC0-4E1B-BDAA-A1E89CE61D9D}" srcOrd="0" destOrd="0" presId="urn:microsoft.com/office/officeart/2005/8/layout/radial1"/>
    <dgm:cxn modelId="{04FB8A69-7308-4F6F-98DC-2C2168F8A6CB}" type="presParOf" srcId="{CC97D5B1-19C7-47CB-B6DD-A773AF8DC93F}" destId="{98728420-9FD0-496D-BD00-CFC98EA13244}"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CF1D02-FE4F-4489-9DE5-A0E8A498FE4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526F1427-9C6E-4E2E-A031-AFB0E1857A96}">
      <dgm:prSet phldrT="[Text]" phldr="0"/>
      <dgm:spPr>
        <a:solidFill>
          <a:srgbClr val="FFC000"/>
        </a:solidFill>
        <a:ln>
          <a:solidFill>
            <a:srgbClr val="FFC000"/>
          </a:solidFill>
        </a:ln>
      </dgm:spPr>
      <dgm:t>
        <a:bodyPr/>
        <a:lstStyle/>
        <a:p>
          <a:r>
            <a:rPr lang="en-GB" dirty="0"/>
            <a:t>Finances</a:t>
          </a:r>
        </a:p>
      </dgm:t>
    </dgm:pt>
    <dgm:pt modelId="{4996FAD5-F91D-4A4F-837D-F99174B131CB}" type="parTrans" cxnId="{50F58F86-1F40-444C-9626-9DBC2ACD22D2}">
      <dgm:prSet/>
      <dgm:spPr/>
      <dgm:t>
        <a:bodyPr/>
        <a:lstStyle/>
        <a:p>
          <a:endParaRPr lang="en-GB"/>
        </a:p>
      </dgm:t>
    </dgm:pt>
    <dgm:pt modelId="{3C5D20DB-9721-4C8C-9B82-D920E62CE105}" type="sibTrans" cxnId="{50F58F86-1F40-444C-9626-9DBC2ACD22D2}">
      <dgm:prSet/>
      <dgm:spPr/>
      <dgm:t>
        <a:bodyPr/>
        <a:lstStyle/>
        <a:p>
          <a:endParaRPr lang="en-GB"/>
        </a:p>
      </dgm:t>
    </dgm:pt>
    <dgm:pt modelId="{7AA7C3D2-DAAD-4306-B9FC-7151099024E1}">
      <dgm:prSet phldrT="[Text]" phldr="0"/>
      <dgm:spPr>
        <a:solidFill>
          <a:srgbClr val="00B0F0"/>
        </a:solidFill>
        <a:ln>
          <a:solidFill>
            <a:srgbClr val="00B0F0"/>
          </a:solidFill>
        </a:ln>
      </dgm:spPr>
      <dgm:t>
        <a:bodyPr/>
        <a:lstStyle/>
        <a:p>
          <a:r>
            <a:rPr lang="en-GB" dirty="0"/>
            <a:t>Club structure</a:t>
          </a:r>
        </a:p>
      </dgm:t>
    </dgm:pt>
    <dgm:pt modelId="{1F68BEFB-4551-4E09-BFEC-037CEE9430BB}" type="parTrans" cxnId="{9C9BCC65-FFD5-47B5-B3F4-4F9540C6A234}">
      <dgm:prSet/>
      <dgm:spPr/>
      <dgm:t>
        <a:bodyPr/>
        <a:lstStyle/>
        <a:p>
          <a:endParaRPr lang="en-GB"/>
        </a:p>
      </dgm:t>
    </dgm:pt>
    <dgm:pt modelId="{940066A5-DD1D-43BD-B7D5-DAD91E3092B8}" type="sibTrans" cxnId="{9C9BCC65-FFD5-47B5-B3F4-4F9540C6A234}">
      <dgm:prSet/>
      <dgm:spPr/>
      <dgm:t>
        <a:bodyPr/>
        <a:lstStyle/>
        <a:p>
          <a:endParaRPr lang="en-GB"/>
        </a:p>
      </dgm:t>
    </dgm:pt>
    <dgm:pt modelId="{ACDACF1C-4A26-4275-91C8-5326AF5175B5}">
      <dgm:prSet phldrT="[Text]" phldr="0"/>
      <dgm:spPr>
        <a:solidFill>
          <a:srgbClr val="00B0F0"/>
        </a:solidFill>
        <a:ln>
          <a:solidFill>
            <a:srgbClr val="00B0F0"/>
          </a:solidFill>
        </a:ln>
      </dgm:spPr>
      <dgm:t>
        <a:bodyPr/>
        <a:lstStyle/>
        <a:p>
          <a:r>
            <a:rPr lang="en-GB" dirty="0"/>
            <a:t>Cash flows</a:t>
          </a:r>
        </a:p>
      </dgm:t>
    </dgm:pt>
    <dgm:pt modelId="{D22ABAE2-1353-43D7-B569-D3D452641497}" type="parTrans" cxnId="{39218E90-2739-4198-9E52-B44B94B4679C}">
      <dgm:prSet/>
      <dgm:spPr/>
      <dgm:t>
        <a:bodyPr/>
        <a:lstStyle/>
        <a:p>
          <a:endParaRPr lang="en-GB"/>
        </a:p>
      </dgm:t>
    </dgm:pt>
    <dgm:pt modelId="{70E58261-CF72-40DC-AB69-AEFDCD4D85BD}" type="sibTrans" cxnId="{39218E90-2739-4198-9E52-B44B94B4679C}">
      <dgm:prSet/>
      <dgm:spPr/>
      <dgm:t>
        <a:bodyPr/>
        <a:lstStyle/>
        <a:p>
          <a:endParaRPr lang="en-GB"/>
        </a:p>
      </dgm:t>
    </dgm:pt>
    <dgm:pt modelId="{B5BE41F7-B207-4A83-A80F-AA5244A78500}">
      <dgm:prSet phldrT="[Text]" phldr="0"/>
      <dgm:spPr>
        <a:solidFill>
          <a:srgbClr val="00B0F0"/>
        </a:solidFill>
        <a:ln>
          <a:solidFill>
            <a:srgbClr val="00B0F0"/>
          </a:solidFill>
        </a:ln>
      </dgm:spPr>
      <dgm:t>
        <a:bodyPr/>
        <a:lstStyle/>
        <a:p>
          <a:r>
            <a:rPr lang="en-GB" dirty="0"/>
            <a:t>Income</a:t>
          </a:r>
        </a:p>
      </dgm:t>
    </dgm:pt>
    <dgm:pt modelId="{E77BCFC2-BA8A-4BBD-A842-8D6003CE44A0}" type="parTrans" cxnId="{A6F463B7-603D-48A4-9E3C-D7D00786B47C}">
      <dgm:prSet/>
      <dgm:spPr/>
      <dgm:t>
        <a:bodyPr/>
        <a:lstStyle/>
        <a:p>
          <a:endParaRPr lang="en-GB"/>
        </a:p>
      </dgm:t>
    </dgm:pt>
    <dgm:pt modelId="{B7F3F078-CCDA-4D28-AECE-2B677FC5D6ED}" type="sibTrans" cxnId="{A6F463B7-603D-48A4-9E3C-D7D00786B47C}">
      <dgm:prSet/>
      <dgm:spPr/>
      <dgm:t>
        <a:bodyPr/>
        <a:lstStyle/>
        <a:p>
          <a:endParaRPr lang="en-GB"/>
        </a:p>
      </dgm:t>
    </dgm:pt>
    <dgm:pt modelId="{86A6893A-6B91-424D-A7C7-1DBA69C359F6}">
      <dgm:prSet phldrT="[Text]" phldr="0"/>
      <dgm:spPr>
        <a:solidFill>
          <a:srgbClr val="00B0F0"/>
        </a:solidFill>
        <a:ln>
          <a:solidFill>
            <a:srgbClr val="00B0F0"/>
          </a:solidFill>
        </a:ln>
      </dgm:spPr>
      <dgm:t>
        <a:bodyPr/>
        <a:lstStyle/>
        <a:p>
          <a:r>
            <a:rPr lang="en-GB" dirty="0"/>
            <a:t>Costs</a:t>
          </a:r>
        </a:p>
      </dgm:t>
    </dgm:pt>
    <dgm:pt modelId="{E6322A79-242B-45FA-ADDE-048324EAD1A7}" type="parTrans" cxnId="{69755D2A-B546-4DAA-B9A5-F3192D131DFE}">
      <dgm:prSet/>
      <dgm:spPr/>
      <dgm:t>
        <a:bodyPr/>
        <a:lstStyle/>
        <a:p>
          <a:endParaRPr lang="en-GB"/>
        </a:p>
      </dgm:t>
    </dgm:pt>
    <dgm:pt modelId="{C0BE463D-BB1F-41F9-A683-965AE34DBA7F}" type="sibTrans" cxnId="{69755D2A-B546-4DAA-B9A5-F3192D131DFE}">
      <dgm:prSet/>
      <dgm:spPr/>
      <dgm:t>
        <a:bodyPr/>
        <a:lstStyle/>
        <a:p>
          <a:endParaRPr lang="en-GB"/>
        </a:p>
      </dgm:t>
    </dgm:pt>
    <dgm:pt modelId="{16DEE702-03AF-4486-A5B7-037951428F67}">
      <dgm:prSet phldrT="[Text]" phldr="0"/>
      <dgm:spPr>
        <a:solidFill>
          <a:srgbClr val="00B0F0"/>
        </a:solidFill>
        <a:ln>
          <a:solidFill>
            <a:srgbClr val="00B0F0"/>
          </a:solidFill>
        </a:ln>
      </dgm:spPr>
      <dgm:t>
        <a:bodyPr/>
        <a:lstStyle/>
        <a:p>
          <a:r>
            <a:rPr lang="en-GB" dirty="0"/>
            <a:t>Funding</a:t>
          </a:r>
        </a:p>
      </dgm:t>
    </dgm:pt>
    <dgm:pt modelId="{6E70C97B-13C6-49E2-AB56-C4AD4AB6466C}" type="parTrans" cxnId="{4445E2B1-68E9-47FD-BDEB-5BB03ECFD3CB}">
      <dgm:prSet/>
      <dgm:spPr/>
      <dgm:t>
        <a:bodyPr/>
        <a:lstStyle/>
        <a:p>
          <a:endParaRPr lang="en-GB"/>
        </a:p>
      </dgm:t>
    </dgm:pt>
    <dgm:pt modelId="{A63B2D0E-7151-4814-B5BE-14CD8CA47479}" type="sibTrans" cxnId="{4445E2B1-68E9-47FD-BDEB-5BB03ECFD3CB}">
      <dgm:prSet/>
      <dgm:spPr/>
      <dgm:t>
        <a:bodyPr/>
        <a:lstStyle/>
        <a:p>
          <a:endParaRPr lang="en-GB"/>
        </a:p>
      </dgm:t>
    </dgm:pt>
    <dgm:pt modelId="{CC97D5B1-19C7-47CB-B6DD-A773AF8DC93F}" type="pres">
      <dgm:prSet presAssocID="{F3CF1D02-FE4F-4489-9DE5-A0E8A498FE47}" presName="cycle" presStyleCnt="0">
        <dgm:presLayoutVars>
          <dgm:chMax val="1"/>
          <dgm:dir/>
          <dgm:animLvl val="ctr"/>
          <dgm:resizeHandles val="exact"/>
        </dgm:presLayoutVars>
      </dgm:prSet>
      <dgm:spPr/>
    </dgm:pt>
    <dgm:pt modelId="{E7B2CF8D-B57F-4264-A1D6-44437B1DE5FE}" type="pres">
      <dgm:prSet presAssocID="{526F1427-9C6E-4E2E-A031-AFB0E1857A96}" presName="centerShape" presStyleLbl="node0" presStyleIdx="0" presStyleCnt="1"/>
      <dgm:spPr/>
    </dgm:pt>
    <dgm:pt modelId="{743B4EA7-0740-45E9-8F8C-EBA07151CEE9}" type="pres">
      <dgm:prSet presAssocID="{1F68BEFB-4551-4E09-BFEC-037CEE9430BB}" presName="Name9" presStyleLbl="parChTrans1D2" presStyleIdx="0" presStyleCnt="5"/>
      <dgm:spPr/>
    </dgm:pt>
    <dgm:pt modelId="{3884BA1B-02DA-4B31-A378-CD602CD9445B}" type="pres">
      <dgm:prSet presAssocID="{1F68BEFB-4551-4E09-BFEC-037CEE9430BB}" presName="connTx" presStyleLbl="parChTrans1D2" presStyleIdx="0" presStyleCnt="5"/>
      <dgm:spPr/>
    </dgm:pt>
    <dgm:pt modelId="{F9758C0C-4F55-415E-9415-397C9FC0BDAB}" type="pres">
      <dgm:prSet presAssocID="{7AA7C3D2-DAAD-4306-B9FC-7151099024E1}" presName="node" presStyleLbl="node1" presStyleIdx="0" presStyleCnt="5">
        <dgm:presLayoutVars>
          <dgm:bulletEnabled val="1"/>
        </dgm:presLayoutVars>
      </dgm:prSet>
      <dgm:spPr/>
    </dgm:pt>
    <dgm:pt modelId="{9556C426-0DBB-426D-82D6-094C34C6C1B4}" type="pres">
      <dgm:prSet presAssocID="{D22ABAE2-1353-43D7-B569-D3D452641497}" presName="Name9" presStyleLbl="parChTrans1D2" presStyleIdx="1" presStyleCnt="5"/>
      <dgm:spPr/>
    </dgm:pt>
    <dgm:pt modelId="{54C0202D-1A42-43B1-A654-EE3CD7B82D2B}" type="pres">
      <dgm:prSet presAssocID="{D22ABAE2-1353-43D7-B569-D3D452641497}" presName="connTx" presStyleLbl="parChTrans1D2" presStyleIdx="1" presStyleCnt="5"/>
      <dgm:spPr/>
    </dgm:pt>
    <dgm:pt modelId="{87F55878-A39C-4FF2-8ADE-47F94B088F0D}" type="pres">
      <dgm:prSet presAssocID="{ACDACF1C-4A26-4275-91C8-5326AF5175B5}" presName="node" presStyleLbl="node1" presStyleIdx="1" presStyleCnt="5">
        <dgm:presLayoutVars>
          <dgm:bulletEnabled val="1"/>
        </dgm:presLayoutVars>
      </dgm:prSet>
      <dgm:spPr/>
    </dgm:pt>
    <dgm:pt modelId="{7C13110D-C006-4757-BFE9-6564B8C2D7A2}" type="pres">
      <dgm:prSet presAssocID="{E77BCFC2-BA8A-4BBD-A842-8D6003CE44A0}" presName="Name9" presStyleLbl="parChTrans1D2" presStyleIdx="2" presStyleCnt="5"/>
      <dgm:spPr/>
    </dgm:pt>
    <dgm:pt modelId="{6449DC08-5D49-4B5B-AD48-725C12E87EAA}" type="pres">
      <dgm:prSet presAssocID="{E77BCFC2-BA8A-4BBD-A842-8D6003CE44A0}" presName="connTx" presStyleLbl="parChTrans1D2" presStyleIdx="2" presStyleCnt="5"/>
      <dgm:spPr/>
    </dgm:pt>
    <dgm:pt modelId="{7A5BCFE8-47E8-41D6-876E-0878A4250C9A}" type="pres">
      <dgm:prSet presAssocID="{B5BE41F7-B207-4A83-A80F-AA5244A78500}" presName="node" presStyleLbl="node1" presStyleIdx="2" presStyleCnt="5">
        <dgm:presLayoutVars>
          <dgm:bulletEnabled val="1"/>
        </dgm:presLayoutVars>
      </dgm:prSet>
      <dgm:spPr/>
    </dgm:pt>
    <dgm:pt modelId="{9A99E328-0DD6-413B-8347-9F60FEB73F24}" type="pres">
      <dgm:prSet presAssocID="{E6322A79-242B-45FA-ADDE-048324EAD1A7}" presName="Name9" presStyleLbl="parChTrans1D2" presStyleIdx="3" presStyleCnt="5"/>
      <dgm:spPr/>
    </dgm:pt>
    <dgm:pt modelId="{242E3ABC-B25E-427B-A4CB-580A5BE96758}" type="pres">
      <dgm:prSet presAssocID="{E6322A79-242B-45FA-ADDE-048324EAD1A7}" presName="connTx" presStyleLbl="parChTrans1D2" presStyleIdx="3" presStyleCnt="5"/>
      <dgm:spPr/>
    </dgm:pt>
    <dgm:pt modelId="{892289A3-BE60-4A43-8454-BE41698AC816}" type="pres">
      <dgm:prSet presAssocID="{86A6893A-6B91-424D-A7C7-1DBA69C359F6}" presName="node" presStyleLbl="node1" presStyleIdx="3" presStyleCnt="5">
        <dgm:presLayoutVars>
          <dgm:bulletEnabled val="1"/>
        </dgm:presLayoutVars>
      </dgm:prSet>
      <dgm:spPr/>
    </dgm:pt>
    <dgm:pt modelId="{18019243-9C2D-4318-9D66-45633213A42B}" type="pres">
      <dgm:prSet presAssocID="{6E70C97B-13C6-49E2-AB56-C4AD4AB6466C}" presName="Name9" presStyleLbl="parChTrans1D2" presStyleIdx="4" presStyleCnt="5"/>
      <dgm:spPr/>
    </dgm:pt>
    <dgm:pt modelId="{B6CBA2D0-EFC0-4E1B-BDAA-A1E89CE61D9D}" type="pres">
      <dgm:prSet presAssocID="{6E70C97B-13C6-49E2-AB56-C4AD4AB6466C}" presName="connTx" presStyleLbl="parChTrans1D2" presStyleIdx="4" presStyleCnt="5"/>
      <dgm:spPr/>
    </dgm:pt>
    <dgm:pt modelId="{98728420-9FD0-496D-BD00-CFC98EA13244}" type="pres">
      <dgm:prSet presAssocID="{16DEE702-03AF-4486-A5B7-037951428F67}" presName="node" presStyleLbl="node1" presStyleIdx="4" presStyleCnt="5">
        <dgm:presLayoutVars>
          <dgm:bulletEnabled val="1"/>
        </dgm:presLayoutVars>
      </dgm:prSet>
      <dgm:spPr/>
    </dgm:pt>
  </dgm:ptLst>
  <dgm:cxnLst>
    <dgm:cxn modelId="{7F0BAC0E-012C-45B0-B192-0663C3A053DB}" type="presOf" srcId="{6E70C97B-13C6-49E2-AB56-C4AD4AB6466C}" destId="{18019243-9C2D-4318-9D66-45633213A42B}" srcOrd="0" destOrd="0" presId="urn:microsoft.com/office/officeart/2005/8/layout/radial1"/>
    <dgm:cxn modelId="{8B481812-4892-494A-84AA-1AAB6A08AF01}" type="presOf" srcId="{D22ABAE2-1353-43D7-B569-D3D452641497}" destId="{54C0202D-1A42-43B1-A654-EE3CD7B82D2B}" srcOrd="1" destOrd="0" presId="urn:microsoft.com/office/officeart/2005/8/layout/radial1"/>
    <dgm:cxn modelId="{236CD314-3BE9-49BC-B593-4FA4BD6C49C8}" type="presOf" srcId="{F3CF1D02-FE4F-4489-9DE5-A0E8A498FE47}" destId="{CC97D5B1-19C7-47CB-B6DD-A773AF8DC93F}" srcOrd="0" destOrd="0" presId="urn:microsoft.com/office/officeart/2005/8/layout/radial1"/>
    <dgm:cxn modelId="{69755D2A-B546-4DAA-B9A5-F3192D131DFE}" srcId="{526F1427-9C6E-4E2E-A031-AFB0E1857A96}" destId="{86A6893A-6B91-424D-A7C7-1DBA69C359F6}" srcOrd="3" destOrd="0" parTransId="{E6322A79-242B-45FA-ADDE-048324EAD1A7}" sibTransId="{C0BE463D-BB1F-41F9-A683-965AE34DBA7F}"/>
    <dgm:cxn modelId="{3E0A4A2C-84BC-4ADF-82C0-8AFF3F26B735}" type="presOf" srcId="{16DEE702-03AF-4486-A5B7-037951428F67}" destId="{98728420-9FD0-496D-BD00-CFC98EA13244}" srcOrd="0" destOrd="0" presId="urn:microsoft.com/office/officeart/2005/8/layout/radial1"/>
    <dgm:cxn modelId="{F0FB0434-DE13-4FA2-A8FD-1248699B4C83}" type="presOf" srcId="{D22ABAE2-1353-43D7-B569-D3D452641497}" destId="{9556C426-0DBB-426D-82D6-094C34C6C1B4}" srcOrd="0" destOrd="0" presId="urn:microsoft.com/office/officeart/2005/8/layout/radial1"/>
    <dgm:cxn modelId="{9C9BCC65-FFD5-47B5-B3F4-4F9540C6A234}" srcId="{526F1427-9C6E-4E2E-A031-AFB0E1857A96}" destId="{7AA7C3D2-DAAD-4306-B9FC-7151099024E1}" srcOrd="0" destOrd="0" parTransId="{1F68BEFB-4551-4E09-BFEC-037CEE9430BB}" sibTransId="{940066A5-DD1D-43BD-B7D5-DAD91E3092B8}"/>
    <dgm:cxn modelId="{EA01E351-F583-4CCD-AC1C-12047F2FF2FF}" type="presOf" srcId="{7AA7C3D2-DAAD-4306-B9FC-7151099024E1}" destId="{F9758C0C-4F55-415E-9415-397C9FC0BDAB}" srcOrd="0" destOrd="0" presId="urn:microsoft.com/office/officeart/2005/8/layout/radial1"/>
    <dgm:cxn modelId="{85B89C72-F3F7-4639-9CBE-3D3640A8761A}" type="presOf" srcId="{E77BCFC2-BA8A-4BBD-A842-8D6003CE44A0}" destId="{6449DC08-5D49-4B5B-AD48-725C12E87EAA}" srcOrd="1" destOrd="0" presId="urn:microsoft.com/office/officeart/2005/8/layout/radial1"/>
    <dgm:cxn modelId="{0A1B7E59-7C80-4F42-BD94-4937AF6936E9}" type="presOf" srcId="{1F68BEFB-4551-4E09-BFEC-037CEE9430BB}" destId="{743B4EA7-0740-45E9-8F8C-EBA07151CEE9}" srcOrd="0" destOrd="0" presId="urn:microsoft.com/office/officeart/2005/8/layout/radial1"/>
    <dgm:cxn modelId="{39F54A86-D839-43B3-A85F-A9EABDFB6588}" type="presOf" srcId="{ACDACF1C-4A26-4275-91C8-5326AF5175B5}" destId="{87F55878-A39C-4FF2-8ADE-47F94B088F0D}" srcOrd="0" destOrd="0" presId="urn:microsoft.com/office/officeart/2005/8/layout/radial1"/>
    <dgm:cxn modelId="{50F58F86-1F40-444C-9626-9DBC2ACD22D2}" srcId="{F3CF1D02-FE4F-4489-9DE5-A0E8A498FE47}" destId="{526F1427-9C6E-4E2E-A031-AFB0E1857A96}" srcOrd="0" destOrd="0" parTransId="{4996FAD5-F91D-4A4F-837D-F99174B131CB}" sibTransId="{3C5D20DB-9721-4C8C-9B82-D920E62CE105}"/>
    <dgm:cxn modelId="{39218E90-2739-4198-9E52-B44B94B4679C}" srcId="{526F1427-9C6E-4E2E-A031-AFB0E1857A96}" destId="{ACDACF1C-4A26-4275-91C8-5326AF5175B5}" srcOrd="1" destOrd="0" parTransId="{D22ABAE2-1353-43D7-B569-D3D452641497}" sibTransId="{70E58261-CF72-40DC-AB69-AEFDCD4D85BD}"/>
    <dgm:cxn modelId="{F018D890-F5FE-43BA-A92F-00077CEB9BF3}" type="presOf" srcId="{E6322A79-242B-45FA-ADDE-048324EAD1A7}" destId="{242E3ABC-B25E-427B-A4CB-580A5BE96758}" srcOrd="1" destOrd="0" presId="urn:microsoft.com/office/officeart/2005/8/layout/radial1"/>
    <dgm:cxn modelId="{9EA13699-0ADD-4841-B642-FFDD3EF56F5C}" type="presOf" srcId="{E77BCFC2-BA8A-4BBD-A842-8D6003CE44A0}" destId="{7C13110D-C006-4757-BFE9-6564B8C2D7A2}" srcOrd="0" destOrd="0" presId="urn:microsoft.com/office/officeart/2005/8/layout/radial1"/>
    <dgm:cxn modelId="{4445E2B1-68E9-47FD-BDEB-5BB03ECFD3CB}" srcId="{526F1427-9C6E-4E2E-A031-AFB0E1857A96}" destId="{16DEE702-03AF-4486-A5B7-037951428F67}" srcOrd="4" destOrd="0" parTransId="{6E70C97B-13C6-49E2-AB56-C4AD4AB6466C}" sibTransId="{A63B2D0E-7151-4814-B5BE-14CD8CA47479}"/>
    <dgm:cxn modelId="{5F229FB6-0BA7-43CC-B14C-AD043EC466CE}" type="presOf" srcId="{B5BE41F7-B207-4A83-A80F-AA5244A78500}" destId="{7A5BCFE8-47E8-41D6-876E-0878A4250C9A}" srcOrd="0" destOrd="0" presId="urn:microsoft.com/office/officeart/2005/8/layout/radial1"/>
    <dgm:cxn modelId="{A6F463B7-603D-48A4-9E3C-D7D00786B47C}" srcId="{526F1427-9C6E-4E2E-A031-AFB0E1857A96}" destId="{B5BE41F7-B207-4A83-A80F-AA5244A78500}" srcOrd="2" destOrd="0" parTransId="{E77BCFC2-BA8A-4BBD-A842-8D6003CE44A0}" sibTransId="{B7F3F078-CCDA-4D28-AECE-2B677FC5D6ED}"/>
    <dgm:cxn modelId="{B00C91CC-3509-495F-BB3D-C814211BC4DD}" type="presOf" srcId="{6E70C97B-13C6-49E2-AB56-C4AD4AB6466C}" destId="{B6CBA2D0-EFC0-4E1B-BDAA-A1E89CE61D9D}" srcOrd="1" destOrd="0" presId="urn:microsoft.com/office/officeart/2005/8/layout/radial1"/>
    <dgm:cxn modelId="{001A2FCF-0B6E-4FA2-B706-3167FD239B98}" type="presOf" srcId="{526F1427-9C6E-4E2E-A031-AFB0E1857A96}" destId="{E7B2CF8D-B57F-4264-A1D6-44437B1DE5FE}" srcOrd="0" destOrd="0" presId="urn:microsoft.com/office/officeart/2005/8/layout/radial1"/>
    <dgm:cxn modelId="{9F4C31D7-2904-48ED-A7A0-5A8DBF3E738A}" type="presOf" srcId="{86A6893A-6B91-424D-A7C7-1DBA69C359F6}" destId="{892289A3-BE60-4A43-8454-BE41698AC816}" srcOrd="0" destOrd="0" presId="urn:microsoft.com/office/officeart/2005/8/layout/radial1"/>
    <dgm:cxn modelId="{11A70AF4-7F36-4D47-AE4B-CF9D2BBBE6BA}" type="presOf" srcId="{E6322A79-242B-45FA-ADDE-048324EAD1A7}" destId="{9A99E328-0DD6-413B-8347-9F60FEB73F24}" srcOrd="0" destOrd="0" presId="urn:microsoft.com/office/officeart/2005/8/layout/radial1"/>
    <dgm:cxn modelId="{4B92CBFF-AE5E-4F34-AED2-9C6D28D3F351}" type="presOf" srcId="{1F68BEFB-4551-4E09-BFEC-037CEE9430BB}" destId="{3884BA1B-02DA-4B31-A378-CD602CD9445B}" srcOrd="1" destOrd="0" presId="urn:microsoft.com/office/officeart/2005/8/layout/radial1"/>
    <dgm:cxn modelId="{E770CA2E-DEE0-4B26-BDF2-91C8A39D8685}" type="presParOf" srcId="{CC97D5B1-19C7-47CB-B6DD-A773AF8DC93F}" destId="{E7B2CF8D-B57F-4264-A1D6-44437B1DE5FE}" srcOrd="0" destOrd="0" presId="urn:microsoft.com/office/officeart/2005/8/layout/radial1"/>
    <dgm:cxn modelId="{43A6B96F-B5E4-449B-A0C2-382E361F9297}" type="presParOf" srcId="{CC97D5B1-19C7-47CB-B6DD-A773AF8DC93F}" destId="{743B4EA7-0740-45E9-8F8C-EBA07151CEE9}" srcOrd="1" destOrd="0" presId="urn:microsoft.com/office/officeart/2005/8/layout/radial1"/>
    <dgm:cxn modelId="{4495EFED-E32F-4060-B60D-9FC8B918DA0D}" type="presParOf" srcId="{743B4EA7-0740-45E9-8F8C-EBA07151CEE9}" destId="{3884BA1B-02DA-4B31-A378-CD602CD9445B}" srcOrd="0" destOrd="0" presId="urn:microsoft.com/office/officeart/2005/8/layout/radial1"/>
    <dgm:cxn modelId="{E3CF1064-4484-42ED-9F55-AFDB0857C5AB}" type="presParOf" srcId="{CC97D5B1-19C7-47CB-B6DD-A773AF8DC93F}" destId="{F9758C0C-4F55-415E-9415-397C9FC0BDAB}" srcOrd="2" destOrd="0" presId="urn:microsoft.com/office/officeart/2005/8/layout/radial1"/>
    <dgm:cxn modelId="{53B14B66-454A-4A47-A1D5-D8EAEEDF81A6}" type="presParOf" srcId="{CC97D5B1-19C7-47CB-B6DD-A773AF8DC93F}" destId="{9556C426-0DBB-426D-82D6-094C34C6C1B4}" srcOrd="3" destOrd="0" presId="urn:microsoft.com/office/officeart/2005/8/layout/radial1"/>
    <dgm:cxn modelId="{0356B9A6-25EF-4724-8C51-8F63ED6555BE}" type="presParOf" srcId="{9556C426-0DBB-426D-82D6-094C34C6C1B4}" destId="{54C0202D-1A42-43B1-A654-EE3CD7B82D2B}" srcOrd="0" destOrd="0" presId="urn:microsoft.com/office/officeart/2005/8/layout/radial1"/>
    <dgm:cxn modelId="{7710E1D3-FFCF-46AA-BBFA-8AD44E7D0CF6}" type="presParOf" srcId="{CC97D5B1-19C7-47CB-B6DD-A773AF8DC93F}" destId="{87F55878-A39C-4FF2-8ADE-47F94B088F0D}" srcOrd="4" destOrd="0" presId="urn:microsoft.com/office/officeart/2005/8/layout/radial1"/>
    <dgm:cxn modelId="{E435228D-C975-4DD7-B590-C4C7663C88CA}" type="presParOf" srcId="{CC97D5B1-19C7-47CB-B6DD-A773AF8DC93F}" destId="{7C13110D-C006-4757-BFE9-6564B8C2D7A2}" srcOrd="5" destOrd="0" presId="urn:microsoft.com/office/officeart/2005/8/layout/radial1"/>
    <dgm:cxn modelId="{51757273-C265-4BDC-A563-F3322AA2C468}" type="presParOf" srcId="{7C13110D-C006-4757-BFE9-6564B8C2D7A2}" destId="{6449DC08-5D49-4B5B-AD48-725C12E87EAA}" srcOrd="0" destOrd="0" presId="urn:microsoft.com/office/officeart/2005/8/layout/radial1"/>
    <dgm:cxn modelId="{CC2AF723-0ACA-40F5-89E0-50C33592B1B6}" type="presParOf" srcId="{CC97D5B1-19C7-47CB-B6DD-A773AF8DC93F}" destId="{7A5BCFE8-47E8-41D6-876E-0878A4250C9A}" srcOrd="6" destOrd="0" presId="urn:microsoft.com/office/officeart/2005/8/layout/radial1"/>
    <dgm:cxn modelId="{74A2BD96-6A83-4558-B372-8B2DFC9FACD8}" type="presParOf" srcId="{CC97D5B1-19C7-47CB-B6DD-A773AF8DC93F}" destId="{9A99E328-0DD6-413B-8347-9F60FEB73F24}" srcOrd="7" destOrd="0" presId="urn:microsoft.com/office/officeart/2005/8/layout/radial1"/>
    <dgm:cxn modelId="{41A05A07-B888-4633-A68C-103611FFEC63}" type="presParOf" srcId="{9A99E328-0DD6-413B-8347-9F60FEB73F24}" destId="{242E3ABC-B25E-427B-A4CB-580A5BE96758}" srcOrd="0" destOrd="0" presId="urn:microsoft.com/office/officeart/2005/8/layout/radial1"/>
    <dgm:cxn modelId="{02128995-C3FD-4A04-B852-EAE749709FFB}" type="presParOf" srcId="{CC97D5B1-19C7-47CB-B6DD-A773AF8DC93F}" destId="{892289A3-BE60-4A43-8454-BE41698AC816}" srcOrd="8" destOrd="0" presId="urn:microsoft.com/office/officeart/2005/8/layout/radial1"/>
    <dgm:cxn modelId="{ED925CCB-C51D-48AD-BC49-9E4371EF304B}" type="presParOf" srcId="{CC97D5B1-19C7-47CB-B6DD-A773AF8DC93F}" destId="{18019243-9C2D-4318-9D66-45633213A42B}" srcOrd="9" destOrd="0" presId="urn:microsoft.com/office/officeart/2005/8/layout/radial1"/>
    <dgm:cxn modelId="{D5EB17F8-0E48-4BF9-A43E-2CE2FDEE1C39}" type="presParOf" srcId="{18019243-9C2D-4318-9D66-45633213A42B}" destId="{B6CBA2D0-EFC0-4E1B-BDAA-A1E89CE61D9D}" srcOrd="0" destOrd="0" presId="urn:microsoft.com/office/officeart/2005/8/layout/radial1"/>
    <dgm:cxn modelId="{04FB8A69-7308-4F6F-98DC-2C2168F8A6CB}" type="presParOf" srcId="{CC97D5B1-19C7-47CB-B6DD-A773AF8DC93F}" destId="{98728420-9FD0-496D-BD00-CFC98EA13244}"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CF1D02-FE4F-4489-9DE5-A0E8A498FE4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526F1427-9C6E-4E2E-A031-AFB0E1857A96}">
      <dgm:prSet phldrT="[Text]" phldr="0"/>
      <dgm:spPr>
        <a:solidFill>
          <a:srgbClr val="0070C0"/>
        </a:solidFill>
      </dgm:spPr>
      <dgm:t>
        <a:bodyPr/>
        <a:lstStyle/>
        <a:p>
          <a:r>
            <a:rPr lang="en-GB" dirty="0"/>
            <a:t>Finances</a:t>
          </a:r>
        </a:p>
      </dgm:t>
    </dgm:pt>
    <dgm:pt modelId="{4996FAD5-F91D-4A4F-837D-F99174B131CB}" type="parTrans" cxnId="{50F58F86-1F40-444C-9626-9DBC2ACD22D2}">
      <dgm:prSet/>
      <dgm:spPr/>
      <dgm:t>
        <a:bodyPr/>
        <a:lstStyle/>
        <a:p>
          <a:endParaRPr lang="en-GB"/>
        </a:p>
      </dgm:t>
    </dgm:pt>
    <dgm:pt modelId="{3C5D20DB-9721-4C8C-9B82-D920E62CE105}" type="sibTrans" cxnId="{50F58F86-1F40-444C-9626-9DBC2ACD22D2}">
      <dgm:prSet/>
      <dgm:spPr/>
      <dgm:t>
        <a:bodyPr/>
        <a:lstStyle/>
        <a:p>
          <a:endParaRPr lang="en-GB"/>
        </a:p>
      </dgm:t>
    </dgm:pt>
    <dgm:pt modelId="{7AA7C3D2-DAAD-4306-B9FC-7151099024E1}">
      <dgm:prSet phldrT="[Text]" phldr="0"/>
      <dgm:spPr>
        <a:solidFill>
          <a:srgbClr val="00B0F0"/>
        </a:solidFill>
        <a:ln>
          <a:solidFill>
            <a:srgbClr val="00B0F0"/>
          </a:solidFill>
        </a:ln>
      </dgm:spPr>
      <dgm:t>
        <a:bodyPr/>
        <a:lstStyle/>
        <a:p>
          <a:r>
            <a:rPr lang="en-GB" dirty="0"/>
            <a:t>Club structure</a:t>
          </a:r>
        </a:p>
      </dgm:t>
    </dgm:pt>
    <dgm:pt modelId="{1F68BEFB-4551-4E09-BFEC-037CEE9430BB}" type="parTrans" cxnId="{9C9BCC65-FFD5-47B5-B3F4-4F9540C6A234}">
      <dgm:prSet/>
      <dgm:spPr/>
      <dgm:t>
        <a:bodyPr/>
        <a:lstStyle/>
        <a:p>
          <a:endParaRPr lang="en-GB"/>
        </a:p>
      </dgm:t>
    </dgm:pt>
    <dgm:pt modelId="{940066A5-DD1D-43BD-B7D5-DAD91E3092B8}" type="sibTrans" cxnId="{9C9BCC65-FFD5-47B5-B3F4-4F9540C6A234}">
      <dgm:prSet/>
      <dgm:spPr/>
      <dgm:t>
        <a:bodyPr/>
        <a:lstStyle/>
        <a:p>
          <a:endParaRPr lang="en-GB"/>
        </a:p>
      </dgm:t>
    </dgm:pt>
    <dgm:pt modelId="{ACDACF1C-4A26-4275-91C8-5326AF5175B5}">
      <dgm:prSet phldrT="[Text]" phldr="0"/>
      <dgm:spPr>
        <a:solidFill>
          <a:srgbClr val="FFC000"/>
        </a:solidFill>
        <a:ln>
          <a:solidFill>
            <a:srgbClr val="FFC000"/>
          </a:solidFill>
        </a:ln>
      </dgm:spPr>
      <dgm:t>
        <a:bodyPr/>
        <a:lstStyle/>
        <a:p>
          <a:r>
            <a:rPr lang="en-GB" dirty="0"/>
            <a:t>Cash flows</a:t>
          </a:r>
        </a:p>
      </dgm:t>
    </dgm:pt>
    <dgm:pt modelId="{D22ABAE2-1353-43D7-B569-D3D452641497}" type="parTrans" cxnId="{39218E90-2739-4198-9E52-B44B94B4679C}">
      <dgm:prSet/>
      <dgm:spPr/>
      <dgm:t>
        <a:bodyPr/>
        <a:lstStyle/>
        <a:p>
          <a:endParaRPr lang="en-GB"/>
        </a:p>
      </dgm:t>
    </dgm:pt>
    <dgm:pt modelId="{70E58261-CF72-40DC-AB69-AEFDCD4D85BD}" type="sibTrans" cxnId="{39218E90-2739-4198-9E52-B44B94B4679C}">
      <dgm:prSet/>
      <dgm:spPr/>
      <dgm:t>
        <a:bodyPr/>
        <a:lstStyle/>
        <a:p>
          <a:endParaRPr lang="en-GB"/>
        </a:p>
      </dgm:t>
    </dgm:pt>
    <dgm:pt modelId="{B5BE41F7-B207-4A83-A80F-AA5244A78500}">
      <dgm:prSet phldrT="[Text]" phldr="0"/>
      <dgm:spPr>
        <a:solidFill>
          <a:srgbClr val="00B0F0"/>
        </a:solidFill>
      </dgm:spPr>
      <dgm:t>
        <a:bodyPr/>
        <a:lstStyle/>
        <a:p>
          <a:r>
            <a:rPr lang="en-GB" dirty="0"/>
            <a:t>Income</a:t>
          </a:r>
        </a:p>
      </dgm:t>
    </dgm:pt>
    <dgm:pt modelId="{E77BCFC2-BA8A-4BBD-A842-8D6003CE44A0}" type="parTrans" cxnId="{A6F463B7-603D-48A4-9E3C-D7D00786B47C}">
      <dgm:prSet/>
      <dgm:spPr/>
      <dgm:t>
        <a:bodyPr/>
        <a:lstStyle/>
        <a:p>
          <a:endParaRPr lang="en-GB"/>
        </a:p>
      </dgm:t>
    </dgm:pt>
    <dgm:pt modelId="{B7F3F078-CCDA-4D28-AECE-2B677FC5D6ED}" type="sibTrans" cxnId="{A6F463B7-603D-48A4-9E3C-D7D00786B47C}">
      <dgm:prSet/>
      <dgm:spPr/>
      <dgm:t>
        <a:bodyPr/>
        <a:lstStyle/>
        <a:p>
          <a:endParaRPr lang="en-GB"/>
        </a:p>
      </dgm:t>
    </dgm:pt>
    <dgm:pt modelId="{86A6893A-6B91-424D-A7C7-1DBA69C359F6}">
      <dgm:prSet phldrT="[Text]" phldr="0"/>
      <dgm:spPr>
        <a:solidFill>
          <a:srgbClr val="00B0F0"/>
        </a:solidFill>
      </dgm:spPr>
      <dgm:t>
        <a:bodyPr/>
        <a:lstStyle/>
        <a:p>
          <a:r>
            <a:rPr lang="en-GB" dirty="0"/>
            <a:t>Costs</a:t>
          </a:r>
        </a:p>
      </dgm:t>
    </dgm:pt>
    <dgm:pt modelId="{E6322A79-242B-45FA-ADDE-048324EAD1A7}" type="parTrans" cxnId="{69755D2A-B546-4DAA-B9A5-F3192D131DFE}">
      <dgm:prSet/>
      <dgm:spPr/>
      <dgm:t>
        <a:bodyPr/>
        <a:lstStyle/>
        <a:p>
          <a:endParaRPr lang="en-GB"/>
        </a:p>
      </dgm:t>
    </dgm:pt>
    <dgm:pt modelId="{C0BE463D-BB1F-41F9-A683-965AE34DBA7F}" type="sibTrans" cxnId="{69755D2A-B546-4DAA-B9A5-F3192D131DFE}">
      <dgm:prSet/>
      <dgm:spPr/>
      <dgm:t>
        <a:bodyPr/>
        <a:lstStyle/>
        <a:p>
          <a:endParaRPr lang="en-GB"/>
        </a:p>
      </dgm:t>
    </dgm:pt>
    <dgm:pt modelId="{16DEE702-03AF-4486-A5B7-037951428F67}">
      <dgm:prSet phldrT="[Text]" phldr="0"/>
      <dgm:spPr>
        <a:solidFill>
          <a:srgbClr val="00B0F0"/>
        </a:solidFill>
      </dgm:spPr>
      <dgm:t>
        <a:bodyPr/>
        <a:lstStyle/>
        <a:p>
          <a:r>
            <a:rPr lang="en-GB" dirty="0"/>
            <a:t>Funding</a:t>
          </a:r>
        </a:p>
      </dgm:t>
    </dgm:pt>
    <dgm:pt modelId="{6E70C97B-13C6-49E2-AB56-C4AD4AB6466C}" type="parTrans" cxnId="{4445E2B1-68E9-47FD-BDEB-5BB03ECFD3CB}">
      <dgm:prSet/>
      <dgm:spPr/>
      <dgm:t>
        <a:bodyPr/>
        <a:lstStyle/>
        <a:p>
          <a:endParaRPr lang="en-GB"/>
        </a:p>
      </dgm:t>
    </dgm:pt>
    <dgm:pt modelId="{A63B2D0E-7151-4814-B5BE-14CD8CA47479}" type="sibTrans" cxnId="{4445E2B1-68E9-47FD-BDEB-5BB03ECFD3CB}">
      <dgm:prSet/>
      <dgm:spPr/>
      <dgm:t>
        <a:bodyPr/>
        <a:lstStyle/>
        <a:p>
          <a:endParaRPr lang="en-GB"/>
        </a:p>
      </dgm:t>
    </dgm:pt>
    <dgm:pt modelId="{CC97D5B1-19C7-47CB-B6DD-A773AF8DC93F}" type="pres">
      <dgm:prSet presAssocID="{F3CF1D02-FE4F-4489-9DE5-A0E8A498FE47}" presName="cycle" presStyleCnt="0">
        <dgm:presLayoutVars>
          <dgm:chMax val="1"/>
          <dgm:dir/>
          <dgm:animLvl val="ctr"/>
          <dgm:resizeHandles val="exact"/>
        </dgm:presLayoutVars>
      </dgm:prSet>
      <dgm:spPr/>
    </dgm:pt>
    <dgm:pt modelId="{E7B2CF8D-B57F-4264-A1D6-44437B1DE5FE}" type="pres">
      <dgm:prSet presAssocID="{526F1427-9C6E-4E2E-A031-AFB0E1857A96}" presName="centerShape" presStyleLbl="node0" presStyleIdx="0" presStyleCnt="1"/>
      <dgm:spPr/>
    </dgm:pt>
    <dgm:pt modelId="{743B4EA7-0740-45E9-8F8C-EBA07151CEE9}" type="pres">
      <dgm:prSet presAssocID="{1F68BEFB-4551-4E09-BFEC-037CEE9430BB}" presName="Name9" presStyleLbl="parChTrans1D2" presStyleIdx="0" presStyleCnt="5"/>
      <dgm:spPr/>
    </dgm:pt>
    <dgm:pt modelId="{3884BA1B-02DA-4B31-A378-CD602CD9445B}" type="pres">
      <dgm:prSet presAssocID="{1F68BEFB-4551-4E09-BFEC-037CEE9430BB}" presName="connTx" presStyleLbl="parChTrans1D2" presStyleIdx="0" presStyleCnt="5"/>
      <dgm:spPr/>
    </dgm:pt>
    <dgm:pt modelId="{F9758C0C-4F55-415E-9415-397C9FC0BDAB}" type="pres">
      <dgm:prSet presAssocID="{7AA7C3D2-DAAD-4306-B9FC-7151099024E1}" presName="node" presStyleLbl="node1" presStyleIdx="0" presStyleCnt="5">
        <dgm:presLayoutVars>
          <dgm:bulletEnabled val="1"/>
        </dgm:presLayoutVars>
      </dgm:prSet>
      <dgm:spPr/>
    </dgm:pt>
    <dgm:pt modelId="{9556C426-0DBB-426D-82D6-094C34C6C1B4}" type="pres">
      <dgm:prSet presAssocID="{D22ABAE2-1353-43D7-B569-D3D452641497}" presName="Name9" presStyleLbl="parChTrans1D2" presStyleIdx="1" presStyleCnt="5"/>
      <dgm:spPr/>
    </dgm:pt>
    <dgm:pt modelId="{54C0202D-1A42-43B1-A654-EE3CD7B82D2B}" type="pres">
      <dgm:prSet presAssocID="{D22ABAE2-1353-43D7-B569-D3D452641497}" presName="connTx" presStyleLbl="parChTrans1D2" presStyleIdx="1" presStyleCnt="5"/>
      <dgm:spPr/>
    </dgm:pt>
    <dgm:pt modelId="{87F55878-A39C-4FF2-8ADE-47F94B088F0D}" type="pres">
      <dgm:prSet presAssocID="{ACDACF1C-4A26-4275-91C8-5326AF5175B5}" presName="node" presStyleLbl="node1" presStyleIdx="1" presStyleCnt="5">
        <dgm:presLayoutVars>
          <dgm:bulletEnabled val="1"/>
        </dgm:presLayoutVars>
      </dgm:prSet>
      <dgm:spPr/>
    </dgm:pt>
    <dgm:pt modelId="{7C13110D-C006-4757-BFE9-6564B8C2D7A2}" type="pres">
      <dgm:prSet presAssocID="{E77BCFC2-BA8A-4BBD-A842-8D6003CE44A0}" presName="Name9" presStyleLbl="parChTrans1D2" presStyleIdx="2" presStyleCnt="5"/>
      <dgm:spPr/>
    </dgm:pt>
    <dgm:pt modelId="{6449DC08-5D49-4B5B-AD48-725C12E87EAA}" type="pres">
      <dgm:prSet presAssocID="{E77BCFC2-BA8A-4BBD-A842-8D6003CE44A0}" presName="connTx" presStyleLbl="parChTrans1D2" presStyleIdx="2" presStyleCnt="5"/>
      <dgm:spPr/>
    </dgm:pt>
    <dgm:pt modelId="{7A5BCFE8-47E8-41D6-876E-0878A4250C9A}" type="pres">
      <dgm:prSet presAssocID="{B5BE41F7-B207-4A83-A80F-AA5244A78500}" presName="node" presStyleLbl="node1" presStyleIdx="2" presStyleCnt="5">
        <dgm:presLayoutVars>
          <dgm:bulletEnabled val="1"/>
        </dgm:presLayoutVars>
      </dgm:prSet>
      <dgm:spPr/>
    </dgm:pt>
    <dgm:pt modelId="{9A99E328-0DD6-413B-8347-9F60FEB73F24}" type="pres">
      <dgm:prSet presAssocID="{E6322A79-242B-45FA-ADDE-048324EAD1A7}" presName="Name9" presStyleLbl="parChTrans1D2" presStyleIdx="3" presStyleCnt="5"/>
      <dgm:spPr/>
    </dgm:pt>
    <dgm:pt modelId="{242E3ABC-B25E-427B-A4CB-580A5BE96758}" type="pres">
      <dgm:prSet presAssocID="{E6322A79-242B-45FA-ADDE-048324EAD1A7}" presName="connTx" presStyleLbl="parChTrans1D2" presStyleIdx="3" presStyleCnt="5"/>
      <dgm:spPr/>
    </dgm:pt>
    <dgm:pt modelId="{892289A3-BE60-4A43-8454-BE41698AC816}" type="pres">
      <dgm:prSet presAssocID="{86A6893A-6B91-424D-A7C7-1DBA69C359F6}" presName="node" presStyleLbl="node1" presStyleIdx="3" presStyleCnt="5">
        <dgm:presLayoutVars>
          <dgm:bulletEnabled val="1"/>
        </dgm:presLayoutVars>
      </dgm:prSet>
      <dgm:spPr/>
    </dgm:pt>
    <dgm:pt modelId="{18019243-9C2D-4318-9D66-45633213A42B}" type="pres">
      <dgm:prSet presAssocID="{6E70C97B-13C6-49E2-AB56-C4AD4AB6466C}" presName="Name9" presStyleLbl="parChTrans1D2" presStyleIdx="4" presStyleCnt="5"/>
      <dgm:spPr/>
    </dgm:pt>
    <dgm:pt modelId="{B6CBA2D0-EFC0-4E1B-BDAA-A1E89CE61D9D}" type="pres">
      <dgm:prSet presAssocID="{6E70C97B-13C6-49E2-AB56-C4AD4AB6466C}" presName="connTx" presStyleLbl="parChTrans1D2" presStyleIdx="4" presStyleCnt="5"/>
      <dgm:spPr/>
    </dgm:pt>
    <dgm:pt modelId="{98728420-9FD0-496D-BD00-CFC98EA13244}" type="pres">
      <dgm:prSet presAssocID="{16DEE702-03AF-4486-A5B7-037951428F67}" presName="node" presStyleLbl="node1" presStyleIdx="4" presStyleCnt="5">
        <dgm:presLayoutVars>
          <dgm:bulletEnabled val="1"/>
        </dgm:presLayoutVars>
      </dgm:prSet>
      <dgm:spPr/>
    </dgm:pt>
  </dgm:ptLst>
  <dgm:cxnLst>
    <dgm:cxn modelId="{7F0BAC0E-012C-45B0-B192-0663C3A053DB}" type="presOf" srcId="{6E70C97B-13C6-49E2-AB56-C4AD4AB6466C}" destId="{18019243-9C2D-4318-9D66-45633213A42B}" srcOrd="0" destOrd="0" presId="urn:microsoft.com/office/officeart/2005/8/layout/radial1"/>
    <dgm:cxn modelId="{8B481812-4892-494A-84AA-1AAB6A08AF01}" type="presOf" srcId="{D22ABAE2-1353-43D7-B569-D3D452641497}" destId="{54C0202D-1A42-43B1-A654-EE3CD7B82D2B}" srcOrd="1" destOrd="0" presId="urn:microsoft.com/office/officeart/2005/8/layout/radial1"/>
    <dgm:cxn modelId="{236CD314-3BE9-49BC-B593-4FA4BD6C49C8}" type="presOf" srcId="{F3CF1D02-FE4F-4489-9DE5-A0E8A498FE47}" destId="{CC97D5B1-19C7-47CB-B6DD-A773AF8DC93F}" srcOrd="0" destOrd="0" presId="urn:microsoft.com/office/officeart/2005/8/layout/radial1"/>
    <dgm:cxn modelId="{69755D2A-B546-4DAA-B9A5-F3192D131DFE}" srcId="{526F1427-9C6E-4E2E-A031-AFB0E1857A96}" destId="{86A6893A-6B91-424D-A7C7-1DBA69C359F6}" srcOrd="3" destOrd="0" parTransId="{E6322A79-242B-45FA-ADDE-048324EAD1A7}" sibTransId="{C0BE463D-BB1F-41F9-A683-965AE34DBA7F}"/>
    <dgm:cxn modelId="{3E0A4A2C-84BC-4ADF-82C0-8AFF3F26B735}" type="presOf" srcId="{16DEE702-03AF-4486-A5B7-037951428F67}" destId="{98728420-9FD0-496D-BD00-CFC98EA13244}" srcOrd="0" destOrd="0" presId="urn:microsoft.com/office/officeart/2005/8/layout/radial1"/>
    <dgm:cxn modelId="{F0FB0434-DE13-4FA2-A8FD-1248699B4C83}" type="presOf" srcId="{D22ABAE2-1353-43D7-B569-D3D452641497}" destId="{9556C426-0DBB-426D-82D6-094C34C6C1B4}" srcOrd="0" destOrd="0" presId="urn:microsoft.com/office/officeart/2005/8/layout/radial1"/>
    <dgm:cxn modelId="{9C9BCC65-FFD5-47B5-B3F4-4F9540C6A234}" srcId="{526F1427-9C6E-4E2E-A031-AFB0E1857A96}" destId="{7AA7C3D2-DAAD-4306-B9FC-7151099024E1}" srcOrd="0" destOrd="0" parTransId="{1F68BEFB-4551-4E09-BFEC-037CEE9430BB}" sibTransId="{940066A5-DD1D-43BD-B7D5-DAD91E3092B8}"/>
    <dgm:cxn modelId="{EA01E351-F583-4CCD-AC1C-12047F2FF2FF}" type="presOf" srcId="{7AA7C3D2-DAAD-4306-B9FC-7151099024E1}" destId="{F9758C0C-4F55-415E-9415-397C9FC0BDAB}" srcOrd="0" destOrd="0" presId="urn:microsoft.com/office/officeart/2005/8/layout/radial1"/>
    <dgm:cxn modelId="{85B89C72-F3F7-4639-9CBE-3D3640A8761A}" type="presOf" srcId="{E77BCFC2-BA8A-4BBD-A842-8D6003CE44A0}" destId="{6449DC08-5D49-4B5B-AD48-725C12E87EAA}" srcOrd="1" destOrd="0" presId="urn:microsoft.com/office/officeart/2005/8/layout/radial1"/>
    <dgm:cxn modelId="{0A1B7E59-7C80-4F42-BD94-4937AF6936E9}" type="presOf" srcId="{1F68BEFB-4551-4E09-BFEC-037CEE9430BB}" destId="{743B4EA7-0740-45E9-8F8C-EBA07151CEE9}" srcOrd="0" destOrd="0" presId="urn:microsoft.com/office/officeart/2005/8/layout/radial1"/>
    <dgm:cxn modelId="{39F54A86-D839-43B3-A85F-A9EABDFB6588}" type="presOf" srcId="{ACDACF1C-4A26-4275-91C8-5326AF5175B5}" destId="{87F55878-A39C-4FF2-8ADE-47F94B088F0D}" srcOrd="0" destOrd="0" presId="urn:microsoft.com/office/officeart/2005/8/layout/radial1"/>
    <dgm:cxn modelId="{50F58F86-1F40-444C-9626-9DBC2ACD22D2}" srcId="{F3CF1D02-FE4F-4489-9DE5-A0E8A498FE47}" destId="{526F1427-9C6E-4E2E-A031-AFB0E1857A96}" srcOrd="0" destOrd="0" parTransId="{4996FAD5-F91D-4A4F-837D-F99174B131CB}" sibTransId="{3C5D20DB-9721-4C8C-9B82-D920E62CE105}"/>
    <dgm:cxn modelId="{39218E90-2739-4198-9E52-B44B94B4679C}" srcId="{526F1427-9C6E-4E2E-A031-AFB0E1857A96}" destId="{ACDACF1C-4A26-4275-91C8-5326AF5175B5}" srcOrd="1" destOrd="0" parTransId="{D22ABAE2-1353-43D7-B569-D3D452641497}" sibTransId="{70E58261-CF72-40DC-AB69-AEFDCD4D85BD}"/>
    <dgm:cxn modelId="{F018D890-F5FE-43BA-A92F-00077CEB9BF3}" type="presOf" srcId="{E6322A79-242B-45FA-ADDE-048324EAD1A7}" destId="{242E3ABC-B25E-427B-A4CB-580A5BE96758}" srcOrd="1" destOrd="0" presId="urn:microsoft.com/office/officeart/2005/8/layout/radial1"/>
    <dgm:cxn modelId="{9EA13699-0ADD-4841-B642-FFDD3EF56F5C}" type="presOf" srcId="{E77BCFC2-BA8A-4BBD-A842-8D6003CE44A0}" destId="{7C13110D-C006-4757-BFE9-6564B8C2D7A2}" srcOrd="0" destOrd="0" presId="urn:microsoft.com/office/officeart/2005/8/layout/radial1"/>
    <dgm:cxn modelId="{4445E2B1-68E9-47FD-BDEB-5BB03ECFD3CB}" srcId="{526F1427-9C6E-4E2E-A031-AFB0E1857A96}" destId="{16DEE702-03AF-4486-A5B7-037951428F67}" srcOrd="4" destOrd="0" parTransId="{6E70C97B-13C6-49E2-AB56-C4AD4AB6466C}" sibTransId="{A63B2D0E-7151-4814-B5BE-14CD8CA47479}"/>
    <dgm:cxn modelId="{5F229FB6-0BA7-43CC-B14C-AD043EC466CE}" type="presOf" srcId="{B5BE41F7-B207-4A83-A80F-AA5244A78500}" destId="{7A5BCFE8-47E8-41D6-876E-0878A4250C9A}" srcOrd="0" destOrd="0" presId="urn:microsoft.com/office/officeart/2005/8/layout/radial1"/>
    <dgm:cxn modelId="{A6F463B7-603D-48A4-9E3C-D7D00786B47C}" srcId="{526F1427-9C6E-4E2E-A031-AFB0E1857A96}" destId="{B5BE41F7-B207-4A83-A80F-AA5244A78500}" srcOrd="2" destOrd="0" parTransId="{E77BCFC2-BA8A-4BBD-A842-8D6003CE44A0}" sibTransId="{B7F3F078-CCDA-4D28-AECE-2B677FC5D6ED}"/>
    <dgm:cxn modelId="{B00C91CC-3509-495F-BB3D-C814211BC4DD}" type="presOf" srcId="{6E70C97B-13C6-49E2-AB56-C4AD4AB6466C}" destId="{B6CBA2D0-EFC0-4E1B-BDAA-A1E89CE61D9D}" srcOrd="1" destOrd="0" presId="urn:microsoft.com/office/officeart/2005/8/layout/radial1"/>
    <dgm:cxn modelId="{001A2FCF-0B6E-4FA2-B706-3167FD239B98}" type="presOf" srcId="{526F1427-9C6E-4E2E-A031-AFB0E1857A96}" destId="{E7B2CF8D-B57F-4264-A1D6-44437B1DE5FE}" srcOrd="0" destOrd="0" presId="urn:microsoft.com/office/officeart/2005/8/layout/radial1"/>
    <dgm:cxn modelId="{9F4C31D7-2904-48ED-A7A0-5A8DBF3E738A}" type="presOf" srcId="{86A6893A-6B91-424D-A7C7-1DBA69C359F6}" destId="{892289A3-BE60-4A43-8454-BE41698AC816}" srcOrd="0" destOrd="0" presId="urn:microsoft.com/office/officeart/2005/8/layout/radial1"/>
    <dgm:cxn modelId="{11A70AF4-7F36-4D47-AE4B-CF9D2BBBE6BA}" type="presOf" srcId="{E6322A79-242B-45FA-ADDE-048324EAD1A7}" destId="{9A99E328-0DD6-413B-8347-9F60FEB73F24}" srcOrd="0" destOrd="0" presId="urn:microsoft.com/office/officeart/2005/8/layout/radial1"/>
    <dgm:cxn modelId="{4B92CBFF-AE5E-4F34-AED2-9C6D28D3F351}" type="presOf" srcId="{1F68BEFB-4551-4E09-BFEC-037CEE9430BB}" destId="{3884BA1B-02DA-4B31-A378-CD602CD9445B}" srcOrd="1" destOrd="0" presId="urn:microsoft.com/office/officeart/2005/8/layout/radial1"/>
    <dgm:cxn modelId="{E770CA2E-DEE0-4B26-BDF2-91C8A39D8685}" type="presParOf" srcId="{CC97D5B1-19C7-47CB-B6DD-A773AF8DC93F}" destId="{E7B2CF8D-B57F-4264-A1D6-44437B1DE5FE}" srcOrd="0" destOrd="0" presId="urn:microsoft.com/office/officeart/2005/8/layout/radial1"/>
    <dgm:cxn modelId="{43A6B96F-B5E4-449B-A0C2-382E361F9297}" type="presParOf" srcId="{CC97D5B1-19C7-47CB-B6DD-A773AF8DC93F}" destId="{743B4EA7-0740-45E9-8F8C-EBA07151CEE9}" srcOrd="1" destOrd="0" presId="urn:microsoft.com/office/officeart/2005/8/layout/radial1"/>
    <dgm:cxn modelId="{4495EFED-E32F-4060-B60D-9FC8B918DA0D}" type="presParOf" srcId="{743B4EA7-0740-45E9-8F8C-EBA07151CEE9}" destId="{3884BA1B-02DA-4B31-A378-CD602CD9445B}" srcOrd="0" destOrd="0" presId="urn:microsoft.com/office/officeart/2005/8/layout/radial1"/>
    <dgm:cxn modelId="{E3CF1064-4484-42ED-9F55-AFDB0857C5AB}" type="presParOf" srcId="{CC97D5B1-19C7-47CB-B6DD-A773AF8DC93F}" destId="{F9758C0C-4F55-415E-9415-397C9FC0BDAB}" srcOrd="2" destOrd="0" presId="urn:microsoft.com/office/officeart/2005/8/layout/radial1"/>
    <dgm:cxn modelId="{53B14B66-454A-4A47-A1D5-D8EAEEDF81A6}" type="presParOf" srcId="{CC97D5B1-19C7-47CB-B6DD-A773AF8DC93F}" destId="{9556C426-0DBB-426D-82D6-094C34C6C1B4}" srcOrd="3" destOrd="0" presId="urn:microsoft.com/office/officeart/2005/8/layout/radial1"/>
    <dgm:cxn modelId="{0356B9A6-25EF-4724-8C51-8F63ED6555BE}" type="presParOf" srcId="{9556C426-0DBB-426D-82D6-094C34C6C1B4}" destId="{54C0202D-1A42-43B1-A654-EE3CD7B82D2B}" srcOrd="0" destOrd="0" presId="urn:microsoft.com/office/officeart/2005/8/layout/radial1"/>
    <dgm:cxn modelId="{7710E1D3-FFCF-46AA-BBFA-8AD44E7D0CF6}" type="presParOf" srcId="{CC97D5B1-19C7-47CB-B6DD-A773AF8DC93F}" destId="{87F55878-A39C-4FF2-8ADE-47F94B088F0D}" srcOrd="4" destOrd="0" presId="urn:microsoft.com/office/officeart/2005/8/layout/radial1"/>
    <dgm:cxn modelId="{E435228D-C975-4DD7-B590-C4C7663C88CA}" type="presParOf" srcId="{CC97D5B1-19C7-47CB-B6DD-A773AF8DC93F}" destId="{7C13110D-C006-4757-BFE9-6564B8C2D7A2}" srcOrd="5" destOrd="0" presId="urn:microsoft.com/office/officeart/2005/8/layout/radial1"/>
    <dgm:cxn modelId="{51757273-C265-4BDC-A563-F3322AA2C468}" type="presParOf" srcId="{7C13110D-C006-4757-BFE9-6564B8C2D7A2}" destId="{6449DC08-5D49-4B5B-AD48-725C12E87EAA}" srcOrd="0" destOrd="0" presId="urn:microsoft.com/office/officeart/2005/8/layout/radial1"/>
    <dgm:cxn modelId="{CC2AF723-0ACA-40F5-89E0-50C33592B1B6}" type="presParOf" srcId="{CC97D5B1-19C7-47CB-B6DD-A773AF8DC93F}" destId="{7A5BCFE8-47E8-41D6-876E-0878A4250C9A}" srcOrd="6" destOrd="0" presId="urn:microsoft.com/office/officeart/2005/8/layout/radial1"/>
    <dgm:cxn modelId="{74A2BD96-6A83-4558-B372-8B2DFC9FACD8}" type="presParOf" srcId="{CC97D5B1-19C7-47CB-B6DD-A773AF8DC93F}" destId="{9A99E328-0DD6-413B-8347-9F60FEB73F24}" srcOrd="7" destOrd="0" presId="urn:microsoft.com/office/officeart/2005/8/layout/radial1"/>
    <dgm:cxn modelId="{41A05A07-B888-4633-A68C-103611FFEC63}" type="presParOf" srcId="{9A99E328-0DD6-413B-8347-9F60FEB73F24}" destId="{242E3ABC-B25E-427B-A4CB-580A5BE96758}" srcOrd="0" destOrd="0" presId="urn:microsoft.com/office/officeart/2005/8/layout/radial1"/>
    <dgm:cxn modelId="{02128995-C3FD-4A04-B852-EAE749709FFB}" type="presParOf" srcId="{CC97D5B1-19C7-47CB-B6DD-A773AF8DC93F}" destId="{892289A3-BE60-4A43-8454-BE41698AC816}" srcOrd="8" destOrd="0" presId="urn:microsoft.com/office/officeart/2005/8/layout/radial1"/>
    <dgm:cxn modelId="{ED925CCB-C51D-48AD-BC49-9E4371EF304B}" type="presParOf" srcId="{CC97D5B1-19C7-47CB-B6DD-A773AF8DC93F}" destId="{18019243-9C2D-4318-9D66-45633213A42B}" srcOrd="9" destOrd="0" presId="urn:microsoft.com/office/officeart/2005/8/layout/radial1"/>
    <dgm:cxn modelId="{D5EB17F8-0E48-4BF9-A43E-2CE2FDEE1C39}" type="presParOf" srcId="{18019243-9C2D-4318-9D66-45633213A42B}" destId="{B6CBA2D0-EFC0-4E1B-BDAA-A1E89CE61D9D}" srcOrd="0" destOrd="0" presId="urn:microsoft.com/office/officeart/2005/8/layout/radial1"/>
    <dgm:cxn modelId="{04FB8A69-7308-4F6F-98DC-2C2168F8A6CB}" type="presParOf" srcId="{CC97D5B1-19C7-47CB-B6DD-A773AF8DC93F}" destId="{98728420-9FD0-496D-BD00-CFC98EA13244}"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CF1D02-FE4F-4489-9DE5-A0E8A498FE4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526F1427-9C6E-4E2E-A031-AFB0E1857A96}">
      <dgm:prSet phldrT="[Text]" phldr="0"/>
      <dgm:spPr>
        <a:solidFill>
          <a:srgbClr val="0070C0"/>
        </a:solidFill>
        <a:ln>
          <a:solidFill>
            <a:srgbClr val="0070C0"/>
          </a:solidFill>
        </a:ln>
      </dgm:spPr>
      <dgm:t>
        <a:bodyPr/>
        <a:lstStyle/>
        <a:p>
          <a:r>
            <a:rPr lang="en-GB" dirty="0"/>
            <a:t>Finances</a:t>
          </a:r>
        </a:p>
      </dgm:t>
    </dgm:pt>
    <dgm:pt modelId="{4996FAD5-F91D-4A4F-837D-F99174B131CB}" type="parTrans" cxnId="{50F58F86-1F40-444C-9626-9DBC2ACD22D2}">
      <dgm:prSet/>
      <dgm:spPr/>
      <dgm:t>
        <a:bodyPr/>
        <a:lstStyle/>
        <a:p>
          <a:endParaRPr lang="en-GB"/>
        </a:p>
      </dgm:t>
    </dgm:pt>
    <dgm:pt modelId="{3C5D20DB-9721-4C8C-9B82-D920E62CE105}" type="sibTrans" cxnId="{50F58F86-1F40-444C-9626-9DBC2ACD22D2}">
      <dgm:prSet/>
      <dgm:spPr/>
      <dgm:t>
        <a:bodyPr/>
        <a:lstStyle/>
        <a:p>
          <a:endParaRPr lang="en-GB"/>
        </a:p>
      </dgm:t>
    </dgm:pt>
    <dgm:pt modelId="{7AA7C3D2-DAAD-4306-B9FC-7151099024E1}">
      <dgm:prSet phldrT="[Text]" phldr="0"/>
      <dgm:spPr>
        <a:solidFill>
          <a:srgbClr val="00B0F0"/>
        </a:solidFill>
        <a:ln>
          <a:solidFill>
            <a:srgbClr val="00B0F0"/>
          </a:solidFill>
        </a:ln>
      </dgm:spPr>
      <dgm:t>
        <a:bodyPr/>
        <a:lstStyle/>
        <a:p>
          <a:r>
            <a:rPr lang="en-GB" dirty="0"/>
            <a:t>SCMP</a:t>
          </a:r>
        </a:p>
      </dgm:t>
    </dgm:pt>
    <dgm:pt modelId="{1F68BEFB-4551-4E09-BFEC-037CEE9430BB}" type="parTrans" cxnId="{9C9BCC65-FFD5-47B5-B3F4-4F9540C6A234}">
      <dgm:prSet/>
      <dgm:spPr/>
      <dgm:t>
        <a:bodyPr/>
        <a:lstStyle/>
        <a:p>
          <a:endParaRPr lang="en-GB"/>
        </a:p>
      </dgm:t>
    </dgm:pt>
    <dgm:pt modelId="{940066A5-DD1D-43BD-B7D5-DAD91E3092B8}" type="sibTrans" cxnId="{9C9BCC65-FFD5-47B5-B3F4-4F9540C6A234}">
      <dgm:prSet/>
      <dgm:spPr/>
      <dgm:t>
        <a:bodyPr/>
        <a:lstStyle/>
        <a:p>
          <a:endParaRPr lang="en-GB"/>
        </a:p>
      </dgm:t>
    </dgm:pt>
    <dgm:pt modelId="{ACDACF1C-4A26-4275-91C8-5326AF5175B5}">
      <dgm:prSet phldrT="[Text]" phldr="0"/>
      <dgm:spPr>
        <a:solidFill>
          <a:srgbClr val="00B0F0"/>
        </a:solidFill>
        <a:ln>
          <a:solidFill>
            <a:srgbClr val="00B0F0"/>
          </a:solidFill>
        </a:ln>
      </dgm:spPr>
      <dgm:t>
        <a:bodyPr/>
        <a:lstStyle/>
        <a:p>
          <a:r>
            <a:rPr lang="en-GB" dirty="0"/>
            <a:t>Wages &amp; Salaries</a:t>
          </a:r>
        </a:p>
      </dgm:t>
    </dgm:pt>
    <dgm:pt modelId="{D22ABAE2-1353-43D7-B569-D3D452641497}" type="parTrans" cxnId="{39218E90-2739-4198-9E52-B44B94B4679C}">
      <dgm:prSet/>
      <dgm:spPr/>
      <dgm:t>
        <a:bodyPr/>
        <a:lstStyle/>
        <a:p>
          <a:endParaRPr lang="en-GB"/>
        </a:p>
      </dgm:t>
    </dgm:pt>
    <dgm:pt modelId="{70E58261-CF72-40DC-AB69-AEFDCD4D85BD}" type="sibTrans" cxnId="{39218E90-2739-4198-9E52-B44B94B4679C}">
      <dgm:prSet/>
      <dgm:spPr/>
      <dgm:t>
        <a:bodyPr/>
        <a:lstStyle/>
        <a:p>
          <a:endParaRPr lang="en-GB"/>
        </a:p>
      </dgm:t>
    </dgm:pt>
    <dgm:pt modelId="{86A6893A-6B91-424D-A7C7-1DBA69C359F6}">
      <dgm:prSet phldrT="[Text]" phldr="0"/>
      <dgm:spPr>
        <a:solidFill>
          <a:srgbClr val="00B0F0"/>
        </a:solidFill>
        <a:ln>
          <a:solidFill>
            <a:srgbClr val="00B0F0"/>
          </a:solidFill>
        </a:ln>
      </dgm:spPr>
      <dgm:t>
        <a:bodyPr/>
        <a:lstStyle/>
        <a:p>
          <a:r>
            <a:rPr lang="en-GB" dirty="0"/>
            <a:t>Attendances</a:t>
          </a:r>
        </a:p>
      </dgm:t>
    </dgm:pt>
    <dgm:pt modelId="{E6322A79-242B-45FA-ADDE-048324EAD1A7}" type="parTrans" cxnId="{69755D2A-B546-4DAA-B9A5-F3192D131DFE}">
      <dgm:prSet/>
      <dgm:spPr/>
      <dgm:t>
        <a:bodyPr/>
        <a:lstStyle/>
        <a:p>
          <a:endParaRPr lang="en-GB"/>
        </a:p>
      </dgm:t>
    </dgm:pt>
    <dgm:pt modelId="{C0BE463D-BB1F-41F9-A683-965AE34DBA7F}" type="sibTrans" cxnId="{69755D2A-B546-4DAA-B9A5-F3192D131DFE}">
      <dgm:prSet/>
      <dgm:spPr/>
      <dgm:t>
        <a:bodyPr/>
        <a:lstStyle/>
        <a:p>
          <a:endParaRPr lang="en-GB"/>
        </a:p>
      </dgm:t>
    </dgm:pt>
    <dgm:pt modelId="{F1FEE5C6-F5C3-463A-9375-D01B62A7AAC9}">
      <dgm:prSet phldrT="[Text]" phldr="0"/>
      <dgm:spPr>
        <a:solidFill>
          <a:srgbClr val="00B0F0"/>
        </a:solidFill>
        <a:ln>
          <a:solidFill>
            <a:srgbClr val="00B0F0"/>
          </a:solidFill>
        </a:ln>
      </dgm:spPr>
      <dgm:t>
        <a:bodyPr/>
        <a:lstStyle/>
        <a:p>
          <a:r>
            <a:rPr lang="en-GB" dirty="0"/>
            <a:t>Player churn</a:t>
          </a:r>
        </a:p>
      </dgm:t>
    </dgm:pt>
    <dgm:pt modelId="{01187A90-BE28-454A-A0DE-F730203B8629}" type="parTrans" cxnId="{8E54344B-EB35-4F30-9483-9D836EF3A740}">
      <dgm:prSet/>
      <dgm:spPr/>
      <dgm:t>
        <a:bodyPr/>
        <a:lstStyle/>
        <a:p>
          <a:endParaRPr lang="en-GB"/>
        </a:p>
      </dgm:t>
    </dgm:pt>
    <dgm:pt modelId="{1EC8310B-004D-4325-ACD3-348DB77028CC}" type="sibTrans" cxnId="{8E54344B-EB35-4F30-9483-9D836EF3A740}">
      <dgm:prSet/>
      <dgm:spPr/>
      <dgm:t>
        <a:bodyPr/>
        <a:lstStyle/>
        <a:p>
          <a:endParaRPr lang="en-GB"/>
        </a:p>
      </dgm:t>
    </dgm:pt>
    <dgm:pt modelId="{52EF304E-52AE-4611-AC79-CDC8CA2AA87B}">
      <dgm:prSet phldrT="[Text]" phldr="0"/>
      <dgm:spPr>
        <a:solidFill>
          <a:srgbClr val="00B0F0"/>
        </a:solidFill>
        <a:ln>
          <a:solidFill>
            <a:srgbClr val="00B0F0"/>
          </a:solidFill>
        </a:ln>
      </dgm:spPr>
      <dgm:t>
        <a:bodyPr/>
        <a:lstStyle/>
        <a:p>
          <a:r>
            <a:rPr lang="en-GB" dirty="0"/>
            <a:t>Annual Accounts</a:t>
          </a:r>
        </a:p>
      </dgm:t>
    </dgm:pt>
    <dgm:pt modelId="{A856BCF5-7825-4BF1-A3B1-722168E3C930}" type="parTrans" cxnId="{51FA7DFD-9888-4B75-98A6-A583B86A56EC}">
      <dgm:prSet/>
      <dgm:spPr/>
      <dgm:t>
        <a:bodyPr/>
        <a:lstStyle/>
        <a:p>
          <a:endParaRPr lang="en-GB"/>
        </a:p>
      </dgm:t>
    </dgm:pt>
    <dgm:pt modelId="{AFF6467E-2AB0-4A4A-9B51-D41A5D316D29}" type="sibTrans" cxnId="{51FA7DFD-9888-4B75-98A6-A583B86A56EC}">
      <dgm:prSet/>
      <dgm:spPr/>
      <dgm:t>
        <a:bodyPr/>
        <a:lstStyle/>
        <a:p>
          <a:endParaRPr lang="en-GB"/>
        </a:p>
      </dgm:t>
    </dgm:pt>
    <dgm:pt modelId="{32FD55AC-77DB-4809-921D-C6D67511B7D9}">
      <dgm:prSet phldrT="[Text]" phldr="0"/>
      <dgm:spPr>
        <a:solidFill>
          <a:srgbClr val="00B0F0"/>
        </a:solidFill>
        <a:ln>
          <a:solidFill>
            <a:srgbClr val="00B0F0"/>
          </a:solidFill>
        </a:ln>
      </dgm:spPr>
      <dgm:t>
        <a:bodyPr/>
        <a:lstStyle/>
        <a:p>
          <a:r>
            <a:rPr lang="en-GB" dirty="0"/>
            <a:t>Ticket numbers </a:t>
          </a:r>
        </a:p>
      </dgm:t>
    </dgm:pt>
    <dgm:pt modelId="{0BA5194C-89F2-47CA-BAA2-BD65C702685D}" type="parTrans" cxnId="{4B449000-991B-44F7-82AF-F13D18CB3A41}">
      <dgm:prSet/>
      <dgm:spPr/>
      <dgm:t>
        <a:bodyPr/>
        <a:lstStyle/>
        <a:p>
          <a:endParaRPr lang="en-GB"/>
        </a:p>
      </dgm:t>
    </dgm:pt>
    <dgm:pt modelId="{B040B240-F648-437F-B593-9BCBBDA9DBF3}" type="sibTrans" cxnId="{4B449000-991B-44F7-82AF-F13D18CB3A41}">
      <dgm:prSet/>
      <dgm:spPr/>
      <dgm:t>
        <a:bodyPr/>
        <a:lstStyle/>
        <a:p>
          <a:endParaRPr lang="en-GB"/>
        </a:p>
      </dgm:t>
    </dgm:pt>
    <dgm:pt modelId="{A875491E-7ECB-46D7-8662-CC3983CAE25B}">
      <dgm:prSet phldrT="[Text]" phldr="0"/>
      <dgm:spPr>
        <a:solidFill>
          <a:srgbClr val="00B0F0"/>
        </a:solidFill>
        <a:ln>
          <a:solidFill>
            <a:srgbClr val="00B0F0"/>
          </a:solidFill>
        </a:ln>
      </dgm:spPr>
      <dgm:t>
        <a:bodyPr/>
        <a:lstStyle/>
        <a:p>
          <a:r>
            <a:rPr lang="en-GB" dirty="0"/>
            <a:t>Data</a:t>
          </a:r>
        </a:p>
      </dgm:t>
    </dgm:pt>
    <dgm:pt modelId="{C8190B44-EBEA-4BB7-8F96-43786D4BF4FA}" type="sibTrans" cxnId="{CB2DAD26-F35E-4E58-B419-F091E1BC21C5}">
      <dgm:prSet/>
      <dgm:spPr/>
      <dgm:t>
        <a:bodyPr/>
        <a:lstStyle/>
        <a:p>
          <a:endParaRPr lang="en-GB"/>
        </a:p>
      </dgm:t>
    </dgm:pt>
    <dgm:pt modelId="{3C599538-1B76-4452-AF26-7E00348CCEC1}" type="parTrans" cxnId="{CB2DAD26-F35E-4E58-B419-F091E1BC21C5}">
      <dgm:prSet/>
      <dgm:spPr/>
      <dgm:t>
        <a:bodyPr/>
        <a:lstStyle/>
        <a:p>
          <a:endParaRPr lang="en-GB"/>
        </a:p>
      </dgm:t>
    </dgm:pt>
    <dgm:pt modelId="{CC97D5B1-19C7-47CB-B6DD-A773AF8DC93F}" type="pres">
      <dgm:prSet presAssocID="{F3CF1D02-FE4F-4489-9DE5-A0E8A498FE47}" presName="cycle" presStyleCnt="0">
        <dgm:presLayoutVars>
          <dgm:chMax val="1"/>
          <dgm:dir/>
          <dgm:animLvl val="ctr"/>
          <dgm:resizeHandles val="exact"/>
        </dgm:presLayoutVars>
      </dgm:prSet>
      <dgm:spPr/>
    </dgm:pt>
    <dgm:pt modelId="{E7B2CF8D-B57F-4264-A1D6-44437B1DE5FE}" type="pres">
      <dgm:prSet presAssocID="{526F1427-9C6E-4E2E-A031-AFB0E1857A96}" presName="centerShape" presStyleLbl="node0" presStyleIdx="0" presStyleCnt="1"/>
      <dgm:spPr/>
    </dgm:pt>
    <dgm:pt modelId="{743B4EA7-0740-45E9-8F8C-EBA07151CEE9}" type="pres">
      <dgm:prSet presAssocID="{1F68BEFB-4551-4E09-BFEC-037CEE9430BB}" presName="Name9" presStyleLbl="parChTrans1D2" presStyleIdx="0" presStyleCnt="7"/>
      <dgm:spPr/>
    </dgm:pt>
    <dgm:pt modelId="{3884BA1B-02DA-4B31-A378-CD602CD9445B}" type="pres">
      <dgm:prSet presAssocID="{1F68BEFB-4551-4E09-BFEC-037CEE9430BB}" presName="connTx" presStyleLbl="parChTrans1D2" presStyleIdx="0" presStyleCnt="7"/>
      <dgm:spPr/>
    </dgm:pt>
    <dgm:pt modelId="{F9758C0C-4F55-415E-9415-397C9FC0BDAB}" type="pres">
      <dgm:prSet presAssocID="{7AA7C3D2-DAAD-4306-B9FC-7151099024E1}" presName="node" presStyleLbl="node1" presStyleIdx="0" presStyleCnt="7">
        <dgm:presLayoutVars>
          <dgm:bulletEnabled val="1"/>
        </dgm:presLayoutVars>
      </dgm:prSet>
      <dgm:spPr/>
    </dgm:pt>
    <dgm:pt modelId="{9556C426-0DBB-426D-82D6-094C34C6C1B4}" type="pres">
      <dgm:prSet presAssocID="{D22ABAE2-1353-43D7-B569-D3D452641497}" presName="Name9" presStyleLbl="parChTrans1D2" presStyleIdx="1" presStyleCnt="7"/>
      <dgm:spPr/>
    </dgm:pt>
    <dgm:pt modelId="{54C0202D-1A42-43B1-A654-EE3CD7B82D2B}" type="pres">
      <dgm:prSet presAssocID="{D22ABAE2-1353-43D7-B569-D3D452641497}" presName="connTx" presStyleLbl="parChTrans1D2" presStyleIdx="1" presStyleCnt="7"/>
      <dgm:spPr/>
    </dgm:pt>
    <dgm:pt modelId="{87F55878-A39C-4FF2-8ADE-47F94B088F0D}" type="pres">
      <dgm:prSet presAssocID="{ACDACF1C-4A26-4275-91C8-5326AF5175B5}" presName="node" presStyleLbl="node1" presStyleIdx="1" presStyleCnt="7">
        <dgm:presLayoutVars>
          <dgm:bulletEnabled val="1"/>
        </dgm:presLayoutVars>
      </dgm:prSet>
      <dgm:spPr/>
    </dgm:pt>
    <dgm:pt modelId="{9A99E328-0DD6-413B-8347-9F60FEB73F24}" type="pres">
      <dgm:prSet presAssocID="{E6322A79-242B-45FA-ADDE-048324EAD1A7}" presName="Name9" presStyleLbl="parChTrans1D2" presStyleIdx="2" presStyleCnt="7"/>
      <dgm:spPr/>
    </dgm:pt>
    <dgm:pt modelId="{242E3ABC-B25E-427B-A4CB-580A5BE96758}" type="pres">
      <dgm:prSet presAssocID="{E6322A79-242B-45FA-ADDE-048324EAD1A7}" presName="connTx" presStyleLbl="parChTrans1D2" presStyleIdx="2" presStyleCnt="7"/>
      <dgm:spPr/>
    </dgm:pt>
    <dgm:pt modelId="{892289A3-BE60-4A43-8454-BE41698AC816}" type="pres">
      <dgm:prSet presAssocID="{86A6893A-6B91-424D-A7C7-1DBA69C359F6}" presName="node" presStyleLbl="node1" presStyleIdx="2" presStyleCnt="7">
        <dgm:presLayoutVars>
          <dgm:bulletEnabled val="1"/>
        </dgm:presLayoutVars>
      </dgm:prSet>
      <dgm:spPr/>
    </dgm:pt>
    <dgm:pt modelId="{1A852E4C-2E43-44A2-A93C-A8CA4C8F2D2F}" type="pres">
      <dgm:prSet presAssocID="{01187A90-BE28-454A-A0DE-F730203B8629}" presName="Name9" presStyleLbl="parChTrans1D2" presStyleIdx="3" presStyleCnt="7"/>
      <dgm:spPr/>
    </dgm:pt>
    <dgm:pt modelId="{BE785767-5CFB-4F17-ACEB-3AD1E8AB0577}" type="pres">
      <dgm:prSet presAssocID="{01187A90-BE28-454A-A0DE-F730203B8629}" presName="connTx" presStyleLbl="parChTrans1D2" presStyleIdx="3" presStyleCnt="7"/>
      <dgm:spPr/>
    </dgm:pt>
    <dgm:pt modelId="{D7A5DA74-D68C-432A-A575-ABB4CDF90E09}" type="pres">
      <dgm:prSet presAssocID="{F1FEE5C6-F5C3-463A-9375-D01B62A7AAC9}" presName="node" presStyleLbl="node1" presStyleIdx="3" presStyleCnt="7">
        <dgm:presLayoutVars>
          <dgm:bulletEnabled val="1"/>
        </dgm:presLayoutVars>
      </dgm:prSet>
      <dgm:spPr/>
    </dgm:pt>
    <dgm:pt modelId="{05AE14AC-6E56-4B58-B7C1-E63EB02E7406}" type="pres">
      <dgm:prSet presAssocID="{0BA5194C-89F2-47CA-BAA2-BD65C702685D}" presName="Name9" presStyleLbl="parChTrans1D2" presStyleIdx="4" presStyleCnt="7"/>
      <dgm:spPr/>
    </dgm:pt>
    <dgm:pt modelId="{4FD35ABA-0C9F-4261-8D0C-5C45E71D5648}" type="pres">
      <dgm:prSet presAssocID="{0BA5194C-89F2-47CA-BAA2-BD65C702685D}" presName="connTx" presStyleLbl="parChTrans1D2" presStyleIdx="4" presStyleCnt="7"/>
      <dgm:spPr/>
    </dgm:pt>
    <dgm:pt modelId="{22A91363-2CE7-4459-B963-51B3F1743008}" type="pres">
      <dgm:prSet presAssocID="{32FD55AC-77DB-4809-921D-C6D67511B7D9}" presName="node" presStyleLbl="node1" presStyleIdx="4" presStyleCnt="7">
        <dgm:presLayoutVars>
          <dgm:bulletEnabled val="1"/>
        </dgm:presLayoutVars>
      </dgm:prSet>
      <dgm:spPr/>
    </dgm:pt>
    <dgm:pt modelId="{92EFA55D-9C35-4D47-96A6-78FD7B30E9BF}" type="pres">
      <dgm:prSet presAssocID="{A856BCF5-7825-4BF1-A3B1-722168E3C930}" presName="Name9" presStyleLbl="parChTrans1D2" presStyleIdx="5" presStyleCnt="7"/>
      <dgm:spPr/>
    </dgm:pt>
    <dgm:pt modelId="{A1D7F57B-5822-4D5F-93FE-3A7CA82637D8}" type="pres">
      <dgm:prSet presAssocID="{A856BCF5-7825-4BF1-A3B1-722168E3C930}" presName="connTx" presStyleLbl="parChTrans1D2" presStyleIdx="5" presStyleCnt="7"/>
      <dgm:spPr/>
    </dgm:pt>
    <dgm:pt modelId="{99A4F030-1B94-43A0-A8CD-B801DB30E469}" type="pres">
      <dgm:prSet presAssocID="{52EF304E-52AE-4611-AC79-CDC8CA2AA87B}" presName="node" presStyleLbl="node1" presStyleIdx="5" presStyleCnt="7">
        <dgm:presLayoutVars>
          <dgm:bulletEnabled val="1"/>
        </dgm:presLayoutVars>
      </dgm:prSet>
      <dgm:spPr/>
    </dgm:pt>
    <dgm:pt modelId="{221CA6E1-A88A-476C-BFBC-37EF66DE45BC}" type="pres">
      <dgm:prSet presAssocID="{3C599538-1B76-4452-AF26-7E00348CCEC1}" presName="Name9" presStyleLbl="parChTrans1D2" presStyleIdx="6" presStyleCnt="7"/>
      <dgm:spPr/>
    </dgm:pt>
    <dgm:pt modelId="{C1DD23CE-70E0-411B-841A-679332E65174}" type="pres">
      <dgm:prSet presAssocID="{3C599538-1B76-4452-AF26-7E00348CCEC1}" presName="connTx" presStyleLbl="parChTrans1D2" presStyleIdx="6" presStyleCnt="7"/>
      <dgm:spPr/>
    </dgm:pt>
    <dgm:pt modelId="{26B37976-15D8-42C7-84B6-9221FB95BFA4}" type="pres">
      <dgm:prSet presAssocID="{A875491E-7ECB-46D7-8662-CC3983CAE25B}" presName="node" presStyleLbl="node1" presStyleIdx="6" presStyleCnt="7">
        <dgm:presLayoutVars>
          <dgm:bulletEnabled val="1"/>
        </dgm:presLayoutVars>
      </dgm:prSet>
      <dgm:spPr/>
    </dgm:pt>
  </dgm:ptLst>
  <dgm:cxnLst>
    <dgm:cxn modelId="{4B449000-991B-44F7-82AF-F13D18CB3A41}" srcId="{526F1427-9C6E-4E2E-A031-AFB0E1857A96}" destId="{32FD55AC-77DB-4809-921D-C6D67511B7D9}" srcOrd="4" destOrd="0" parTransId="{0BA5194C-89F2-47CA-BAA2-BD65C702685D}" sibTransId="{B040B240-F648-437F-B593-9BCBBDA9DBF3}"/>
    <dgm:cxn modelId="{3825F900-756E-43E7-A01F-5FF35B8E8525}" type="presOf" srcId="{F1FEE5C6-F5C3-463A-9375-D01B62A7AAC9}" destId="{D7A5DA74-D68C-432A-A575-ABB4CDF90E09}" srcOrd="0" destOrd="0" presId="urn:microsoft.com/office/officeart/2005/8/layout/radial1"/>
    <dgm:cxn modelId="{8B481812-4892-494A-84AA-1AAB6A08AF01}" type="presOf" srcId="{D22ABAE2-1353-43D7-B569-D3D452641497}" destId="{54C0202D-1A42-43B1-A654-EE3CD7B82D2B}" srcOrd="1" destOrd="0" presId="urn:microsoft.com/office/officeart/2005/8/layout/radial1"/>
    <dgm:cxn modelId="{236CD314-3BE9-49BC-B593-4FA4BD6C49C8}" type="presOf" srcId="{F3CF1D02-FE4F-4489-9DE5-A0E8A498FE47}" destId="{CC97D5B1-19C7-47CB-B6DD-A773AF8DC93F}" srcOrd="0" destOrd="0" presId="urn:microsoft.com/office/officeart/2005/8/layout/radial1"/>
    <dgm:cxn modelId="{699D031B-0FD5-410E-A53B-0A853E4AAF6E}" type="presOf" srcId="{0BA5194C-89F2-47CA-BAA2-BD65C702685D}" destId="{05AE14AC-6E56-4B58-B7C1-E63EB02E7406}" srcOrd="0" destOrd="0" presId="urn:microsoft.com/office/officeart/2005/8/layout/radial1"/>
    <dgm:cxn modelId="{5098221B-830B-45B4-8E61-0A71200129A4}" type="presOf" srcId="{A856BCF5-7825-4BF1-A3B1-722168E3C930}" destId="{92EFA55D-9C35-4D47-96A6-78FD7B30E9BF}" srcOrd="0" destOrd="0" presId="urn:microsoft.com/office/officeart/2005/8/layout/radial1"/>
    <dgm:cxn modelId="{CB2DAD26-F35E-4E58-B419-F091E1BC21C5}" srcId="{526F1427-9C6E-4E2E-A031-AFB0E1857A96}" destId="{A875491E-7ECB-46D7-8662-CC3983CAE25B}" srcOrd="6" destOrd="0" parTransId="{3C599538-1B76-4452-AF26-7E00348CCEC1}" sibTransId="{C8190B44-EBEA-4BB7-8F96-43786D4BF4FA}"/>
    <dgm:cxn modelId="{69755D2A-B546-4DAA-B9A5-F3192D131DFE}" srcId="{526F1427-9C6E-4E2E-A031-AFB0E1857A96}" destId="{86A6893A-6B91-424D-A7C7-1DBA69C359F6}" srcOrd="2" destOrd="0" parTransId="{E6322A79-242B-45FA-ADDE-048324EAD1A7}" sibTransId="{C0BE463D-BB1F-41F9-A683-965AE34DBA7F}"/>
    <dgm:cxn modelId="{F0FB0434-DE13-4FA2-A8FD-1248699B4C83}" type="presOf" srcId="{D22ABAE2-1353-43D7-B569-D3D452641497}" destId="{9556C426-0DBB-426D-82D6-094C34C6C1B4}" srcOrd="0" destOrd="0" presId="urn:microsoft.com/office/officeart/2005/8/layout/radial1"/>
    <dgm:cxn modelId="{9C9BCC65-FFD5-47B5-B3F4-4F9540C6A234}" srcId="{526F1427-9C6E-4E2E-A031-AFB0E1857A96}" destId="{7AA7C3D2-DAAD-4306-B9FC-7151099024E1}" srcOrd="0" destOrd="0" parTransId="{1F68BEFB-4551-4E09-BFEC-037CEE9430BB}" sibTransId="{940066A5-DD1D-43BD-B7D5-DAD91E3092B8}"/>
    <dgm:cxn modelId="{99FEA748-4AB2-4BF1-98A2-830477F15D08}" type="presOf" srcId="{A856BCF5-7825-4BF1-A3B1-722168E3C930}" destId="{A1D7F57B-5822-4D5F-93FE-3A7CA82637D8}" srcOrd="1" destOrd="0" presId="urn:microsoft.com/office/officeart/2005/8/layout/radial1"/>
    <dgm:cxn modelId="{8E54344B-EB35-4F30-9483-9D836EF3A740}" srcId="{526F1427-9C6E-4E2E-A031-AFB0E1857A96}" destId="{F1FEE5C6-F5C3-463A-9375-D01B62A7AAC9}" srcOrd="3" destOrd="0" parTransId="{01187A90-BE28-454A-A0DE-F730203B8629}" sibTransId="{1EC8310B-004D-4325-ACD3-348DB77028CC}"/>
    <dgm:cxn modelId="{4F67476D-876E-432F-8692-E75CDCFD5D2C}" type="presOf" srcId="{32FD55AC-77DB-4809-921D-C6D67511B7D9}" destId="{22A91363-2CE7-4459-B963-51B3F1743008}" srcOrd="0" destOrd="0" presId="urn:microsoft.com/office/officeart/2005/8/layout/radial1"/>
    <dgm:cxn modelId="{EA01E351-F583-4CCD-AC1C-12047F2FF2FF}" type="presOf" srcId="{7AA7C3D2-DAAD-4306-B9FC-7151099024E1}" destId="{F9758C0C-4F55-415E-9415-397C9FC0BDAB}" srcOrd="0" destOrd="0" presId="urn:microsoft.com/office/officeart/2005/8/layout/radial1"/>
    <dgm:cxn modelId="{0A1B7E59-7C80-4F42-BD94-4937AF6936E9}" type="presOf" srcId="{1F68BEFB-4551-4E09-BFEC-037CEE9430BB}" destId="{743B4EA7-0740-45E9-8F8C-EBA07151CEE9}" srcOrd="0" destOrd="0" presId="urn:microsoft.com/office/officeart/2005/8/layout/radial1"/>
    <dgm:cxn modelId="{39F54A86-D839-43B3-A85F-A9EABDFB6588}" type="presOf" srcId="{ACDACF1C-4A26-4275-91C8-5326AF5175B5}" destId="{87F55878-A39C-4FF2-8ADE-47F94B088F0D}" srcOrd="0" destOrd="0" presId="urn:microsoft.com/office/officeart/2005/8/layout/radial1"/>
    <dgm:cxn modelId="{50F58F86-1F40-444C-9626-9DBC2ACD22D2}" srcId="{F3CF1D02-FE4F-4489-9DE5-A0E8A498FE47}" destId="{526F1427-9C6E-4E2E-A031-AFB0E1857A96}" srcOrd="0" destOrd="0" parTransId="{4996FAD5-F91D-4A4F-837D-F99174B131CB}" sibTransId="{3C5D20DB-9721-4C8C-9B82-D920E62CE105}"/>
    <dgm:cxn modelId="{F3196B8E-A1C6-42F1-A24F-B110ED481C0C}" type="presOf" srcId="{A875491E-7ECB-46D7-8662-CC3983CAE25B}" destId="{26B37976-15D8-42C7-84B6-9221FB95BFA4}" srcOrd="0" destOrd="0" presId="urn:microsoft.com/office/officeart/2005/8/layout/radial1"/>
    <dgm:cxn modelId="{39218E90-2739-4198-9E52-B44B94B4679C}" srcId="{526F1427-9C6E-4E2E-A031-AFB0E1857A96}" destId="{ACDACF1C-4A26-4275-91C8-5326AF5175B5}" srcOrd="1" destOrd="0" parTransId="{D22ABAE2-1353-43D7-B569-D3D452641497}" sibTransId="{70E58261-CF72-40DC-AB69-AEFDCD4D85BD}"/>
    <dgm:cxn modelId="{F018D890-F5FE-43BA-A92F-00077CEB9BF3}" type="presOf" srcId="{E6322A79-242B-45FA-ADDE-048324EAD1A7}" destId="{242E3ABC-B25E-427B-A4CB-580A5BE96758}" srcOrd="1" destOrd="0" presId="urn:microsoft.com/office/officeart/2005/8/layout/radial1"/>
    <dgm:cxn modelId="{54353D95-F886-4054-B0CC-8E2FB02A090B}" type="presOf" srcId="{01187A90-BE28-454A-A0DE-F730203B8629}" destId="{BE785767-5CFB-4F17-ACEB-3AD1E8AB0577}" srcOrd="1" destOrd="0" presId="urn:microsoft.com/office/officeart/2005/8/layout/radial1"/>
    <dgm:cxn modelId="{DF36AFBB-E254-43B2-B025-01E534E0F03D}" type="presOf" srcId="{52EF304E-52AE-4611-AC79-CDC8CA2AA87B}" destId="{99A4F030-1B94-43A0-A8CD-B801DB30E469}" srcOrd="0" destOrd="0" presId="urn:microsoft.com/office/officeart/2005/8/layout/radial1"/>
    <dgm:cxn modelId="{21984EC2-9637-4FC7-8D99-F3E4B0DFABB4}" type="presOf" srcId="{0BA5194C-89F2-47CA-BAA2-BD65C702685D}" destId="{4FD35ABA-0C9F-4261-8D0C-5C45E71D5648}" srcOrd="1" destOrd="0" presId="urn:microsoft.com/office/officeart/2005/8/layout/radial1"/>
    <dgm:cxn modelId="{001A2FCF-0B6E-4FA2-B706-3167FD239B98}" type="presOf" srcId="{526F1427-9C6E-4E2E-A031-AFB0E1857A96}" destId="{E7B2CF8D-B57F-4264-A1D6-44437B1DE5FE}" srcOrd="0" destOrd="0" presId="urn:microsoft.com/office/officeart/2005/8/layout/radial1"/>
    <dgm:cxn modelId="{9F4C31D7-2904-48ED-A7A0-5A8DBF3E738A}" type="presOf" srcId="{86A6893A-6B91-424D-A7C7-1DBA69C359F6}" destId="{892289A3-BE60-4A43-8454-BE41698AC816}" srcOrd="0" destOrd="0" presId="urn:microsoft.com/office/officeart/2005/8/layout/radial1"/>
    <dgm:cxn modelId="{C8C2B6DD-9A99-4DA6-8572-BE2230FA202E}" type="presOf" srcId="{3C599538-1B76-4452-AF26-7E00348CCEC1}" destId="{221CA6E1-A88A-476C-BFBC-37EF66DE45BC}" srcOrd="0" destOrd="0" presId="urn:microsoft.com/office/officeart/2005/8/layout/radial1"/>
    <dgm:cxn modelId="{F6489CDF-E11A-43A9-B5E3-BF8BB985FEEA}" type="presOf" srcId="{01187A90-BE28-454A-A0DE-F730203B8629}" destId="{1A852E4C-2E43-44A2-A93C-A8CA4C8F2D2F}" srcOrd="0" destOrd="0" presId="urn:microsoft.com/office/officeart/2005/8/layout/radial1"/>
    <dgm:cxn modelId="{C5B31CE1-EBAE-4566-A68D-0A342B8769A6}" type="presOf" srcId="{3C599538-1B76-4452-AF26-7E00348CCEC1}" destId="{C1DD23CE-70E0-411B-841A-679332E65174}" srcOrd="1" destOrd="0" presId="urn:microsoft.com/office/officeart/2005/8/layout/radial1"/>
    <dgm:cxn modelId="{11A70AF4-7F36-4D47-AE4B-CF9D2BBBE6BA}" type="presOf" srcId="{E6322A79-242B-45FA-ADDE-048324EAD1A7}" destId="{9A99E328-0DD6-413B-8347-9F60FEB73F24}" srcOrd="0" destOrd="0" presId="urn:microsoft.com/office/officeart/2005/8/layout/radial1"/>
    <dgm:cxn modelId="{51FA7DFD-9888-4B75-98A6-A583B86A56EC}" srcId="{526F1427-9C6E-4E2E-A031-AFB0E1857A96}" destId="{52EF304E-52AE-4611-AC79-CDC8CA2AA87B}" srcOrd="5" destOrd="0" parTransId="{A856BCF5-7825-4BF1-A3B1-722168E3C930}" sibTransId="{AFF6467E-2AB0-4A4A-9B51-D41A5D316D29}"/>
    <dgm:cxn modelId="{4B92CBFF-AE5E-4F34-AED2-9C6D28D3F351}" type="presOf" srcId="{1F68BEFB-4551-4E09-BFEC-037CEE9430BB}" destId="{3884BA1B-02DA-4B31-A378-CD602CD9445B}" srcOrd="1" destOrd="0" presId="urn:microsoft.com/office/officeart/2005/8/layout/radial1"/>
    <dgm:cxn modelId="{E770CA2E-DEE0-4B26-BDF2-91C8A39D8685}" type="presParOf" srcId="{CC97D5B1-19C7-47CB-B6DD-A773AF8DC93F}" destId="{E7B2CF8D-B57F-4264-A1D6-44437B1DE5FE}" srcOrd="0" destOrd="0" presId="urn:microsoft.com/office/officeart/2005/8/layout/radial1"/>
    <dgm:cxn modelId="{43A6B96F-B5E4-449B-A0C2-382E361F9297}" type="presParOf" srcId="{CC97D5B1-19C7-47CB-B6DD-A773AF8DC93F}" destId="{743B4EA7-0740-45E9-8F8C-EBA07151CEE9}" srcOrd="1" destOrd="0" presId="urn:microsoft.com/office/officeart/2005/8/layout/radial1"/>
    <dgm:cxn modelId="{4495EFED-E32F-4060-B60D-9FC8B918DA0D}" type="presParOf" srcId="{743B4EA7-0740-45E9-8F8C-EBA07151CEE9}" destId="{3884BA1B-02DA-4B31-A378-CD602CD9445B}" srcOrd="0" destOrd="0" presId="urn:microsoft.com/office/officeart/2005/8/layout/radial1"/>
    <dgm:cxn modelId="{E3CF1064-4484-42ED-9F55-AFDB0857C5AB}" type="presParOf" srcId="{CC97D5B1-19C7-47CB-B6DD-A773AF8DC93F}" destId="{F9758C0C-4F55-415E-9415-397C9FC0BDAB}" srcOrd="2" destOrd="0" presId="urn:microsoft.com/office/officeart/2005/8/layout/radial1"/>
    <dgm:cxn modelId="{53B14B66-454A-4A47-A1D5-D8EAEEDF81A6}" type="presParOf" srcId="{CC97D5B1-19C7-47CB-B6DD-A773AF8DC93F}" destId="{9556C426-0DBB-426D-82D6-094C34C6C1B4}" srcOrd="3" destOrd="0" presId="urn:microsoft.com/office/officeart/2005/8/layout/radial1"/>
    <dgm:cxn modelId="{0356B9A6-25EF-4724-8C51-8F63ED6555BE}" type="presParOf" srcId="{9556C426-0DBB-426D-82D6-094C34C6C1B4}" destId="{54C0202D-1A42-43B1-A654-EE3CD7B82D2B}" srcOrd="0" destOrd="0" presId="urn:microsoft.com/office/officeart/2005/8/layout/radial1"/>
    <dgm:cxn modelId="{7710E1D3-FFCF-46AA-BBFA-8AD44E7D0CF6}" type="presParOf" srcId="{CC97D5B1-19C7-47CB-B6DD-A773AF8DC93F}" destId="{87F55878-A39C-4FF2-8ADE-47F94B088F0D}" srcOrd="4" destOrd="0" presId="urn:microsoft.com/office/officeart/2005/8/layout/radial1"/>
    <dgm:cxn modelId="{74A2BD96-6A83-4558-B372-8B2DFC9FACD8}" type="presParOf" srcId="{CC97D5B1-19C7-47CB-B6DD-A773AF8DC93F}" destId="{9A99E328-0DD6-413B-8347-9F60FEB73F24}" srcOrd="5" destOrd="0" presId="urn:microsoft.com/office/officeart/2005/8/layout/radial1"/>
    <dgm:cxn modelId="{41A05A07-B888-4633-A68C-103611FFEC63}" type="presParOf" srcId="{9A99E328-0DD6-413B-8347-9F60FEB73F24}" destId="{242E3ABC-B25E-427B-A4CB-580A5BE96758}" srcOrd="0" destOrd="0" presId="urn:microsoft.com/office/officeart/2005/8/layout/radial1"/>
    <dgm:cxn modelId="{02128995-C3FD-4A04-B852-EAE749709FFB}" type="presParOf" srcId="{CC97D5B1-19C7-47CB-B6DD-A773AF8DC93F}" destId="{892289A3-BE60-4A43-8454-BE41698AC816}" srcOrd="6" destOrd="0" presId="urn:microsoft.com/office/officeart/2005/8/layout/radial1"/>
    <dgm:cxn modelId="{EA5EF3A4-98A5-4D06-8413-77217180A93A}" type="presParOf" srcId="{CC97D5B1-19C7-47CB-B6DD-A773AF8DC93F}" destId="{1A852E4C-2E43-44A2-A93C-A8CA4C8F2D2F}" srcOrd="7" destOrd="0" presId="urn:microsoft.com/office/officeart/2005/8/layout/radial1"/>
    <dgm:cxn modelId="{5A1D9B6C-43AF-4934-B1F4-B3C0B366CEC6}" type="presParOf" srcId="{1A852E4C-2E43-44A2-A93C-A8CA4C8F2D2F}" destId="{BE785767-5CFB-4F17-ACEB-3AD1E8AB0577}" srcOrd="0" destOrd="0" presId="urn:microsoft.com/office/officeart/2005/8/layout/radial1"/>
    <dgm:cxn modelId="{BA1A61C4-396C-4097-AE2C-B00544A55170}" type="presParOf" srcId="{CC97D5B1-19C7-47CB-B6DD-A773AF8DC93F}" destId="{D7A5DA74-D68C-432A-A575-ABB4CDF90E09}" srcOrd="8" destOrd="0" presId="urn:microsoft.com/office/officeart/2005/8/layout/radial1"/>
    <dgm:cxn modelId="{380A46E2-CABB-42A0-AC7E-72B947FAFBA5}" type="presParOf" srcId="{CC97D5B1-19C7-47CB-B6DD-A773AF8DC93F}" destId="{05AE14AC-6E56-4B58-B7C1-E63EB02E7406}" srcOrd="9" destOrd="0" presId="urn:microsoft.com/office/officeart/2005/8/layout/radial1"/>
    <dgm:cxn modelId="{ED74EFA1-48E2-404C-93A5-3C6E3F0A90F1}" type="presParOf" srcId="{05AE14AC-6E56-4B58-B7C1-E63EB02E7406}" destId="{4FD35ABA-0C9F-4261-8D0C-5C45E71D5648}" srcOrd="0" destOrd="0" presId="urn:microsoft.com/office/officeart/2005/8/layout/radial1"/>
    <dgm:cxn modelId="{AA5508EC-DF11-4855-96EA-9312839D88C4}" type="presParOf" srcId="{CC97D5B1-19C7-47CB-B6DD-A773AF8DC93F}" destId="{22A91363-2CE7-4459-B963-51B3F1743008}" srcOrd="10" destOrd="0" presId="urn:microsoft.com/office/officeart/2005/8/layout/radial1"/>
    <dgm:cxn modelId="{99A2899A-E9D5-411B-BB6B-7D283C91C7BE}" type="presParOf" srcId="{CC97D5B1-19C7-47CB-B6DD-A773AF8DC93F}" destId="{92EFA55D-9C35-4D47-96A6-78FD7B30E9BF}" srcOrd="11" destOrd="0" presId="urn:microsoft.com/office/officeart/2005/8/layout/radial1"/>
    <dgm:cxn modelId="{639774E3-F836-4D77-BB42-D76FBD984FAF}" type="presParOf" srcId="{92EFA55D-9C35-4D47-96A6-78FD7B30E9BF}" destId="{A1D7F57B-5822-4D5F-93FE-3A7CA82637D8}" srcOrd="0" destOrd="0" presId="urn:microsoft.com/office/officeart/2005/8/layout/radial1"/>
    <dgm:cxn modelId="{327430DA-6F6C-4D16-AA45-0ED0F580C12A}" type="presParOf" srcId="{CC97D5B1-19C7-47CB-B6DD-A773AF8DC93F}" destId="{99A4F030-1B94-43A0-A8CD-B801DB30E469}" srcOrd="12" destOrd="0" presId="urn:microsoft.com/office/officeart/2005/8/layout/radial1"/>
    <dgm:cxn modelId="{A063B1B7-69A7-4518-98C8-0B9A06D9CB14}" type="presParOf" srcId="{CC97D5B1-19C7-47CB-B6DD-A773AF8DC93F}" destId="{221CA6E1-A88A-476C-BFBC-37EF66DE45BC}" srcOrd="13" destOrd="0" presId="urn:microsoft.com/office/officeart/2005/8/layout/radial1"/>
    <dgm:cxn modelId="{55E83D65-DF7D-4130-99A2-D5A5B1C9681C}" type="presParOf" srcId="{221CA6E1-A88A-476C-BFBC-37EF66DE45BC}" destId="{C1DD23CE-70E0-411B-841A-679332E65174}" srcOrd="0" destOrd="0" presId="urn:microsoft.com/office/officeart/2005/8/layout/radial1"/>
    <dgm:cxn modelId="{5D917970-EEFE-4FA1-9F4E-D518B2B34880}" type="presParOf" srcId="{CC97D5B1-19C7-47CB-B6DD-A773AF8DC93F}" destId="{26B37976-15D8-42C7-84B6-9221FB95BFA4}"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CF1D02-FE4F-4489-9DE5-A0E8A498FE4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526F1427-9C6E-4E2E-A031-AFB0E1857A96}">
      <dgm:prSet phldrT="[Text]" phldr="0"/>
      <dgm:spPr>
        <a:solidFill>
          <a:srgbClr val="0070C0"/>
        </a:solidFill>
        <a:ln>
          <a:solidFill>
            <a:srgbClr val="0070C0"/>
          </a:solidFill>
        </a:ln>
      </dgm:spPr>
      <dgm:t>
        <a:bodyPr/>
        <a:lstStyle/>
        <a:p>
          <a:r>
            <a:rPr lang="en-GB" dirty="0"/>
            <a:t>Finances</a:t>
          </a:r>
        </a:p>
      </dgm:t>
    </dgm:pt>
    <dgm:pt modelId="{4996FAD5-F91D-4A4F-837D-F99174B131CB}" type="parTrans" cxnId="{50F58F86-1F40-444C-9626-9DBC2ACD22D2}">
      <dgm:prSet/>
      <dgm:spPr/>
      <dgm:t>
        <a:bodyPr/>
        <a:lstStyle/>
        <a:p>
          <a:endParaRPr lang="en-GB"/>
        </a:p>
      </dgm:t>
    </dgm:pt>
    <dgm:pt modelId="{3C5D20DB-9721-4C8C-9B82-D920E62CE105}" type="sibTrans" cxnId="{50F58F86-1F40-444C-9626-9DBC2ACD22D2}">
      <dgm:prSet/>
      <dgm:spPr/>
      <dgm:t>
        <a:bodyPr/>
        <a:lstStyle/>
        <a:p>
          <a:endParaRPr lang="en-GB"/>
        </a:p>
      </dgm:t>
    </dgm:pt>
    <dgm:pt modelId="{7AA7C3D2-DAAD-4306-B9FC-7151099024E1}">
      <dgm:prSet phldrT="[Text]" phldr="0"/>
      <dgm:spPr>
        <a:solidFill>
          <a:srgbClr val="00B0F0"/>
        </a:solidFill>
        <a:ln>
          <a:solidFill>
            <a:srgbClr val="00B0F0"/>
          </a:solidFill>
        </a:ln>
      </dgm:spPr>
      <dgm:t>
        <a:bodyPr/>
        <a:lstStyle/>
        <a:p>
          <a:r>
            <a:rPr lang="en-GB" dirty="0"/>
            <a:t>SCMP</a:t>
          </a:r>
        </a:p>
      </dgm:t>
    </dgm:pt>
    <dgm:pt modelId="{1F68BEFB-4551-4E09-BFEC-037CEE9430BB}" type="parTrans" cxnId="{9C9BCC65-FFD5-47B5-B3F4-4F9540C6A234}">
      <dgm:prSet/>
      <dgm:spPr/>
      <dgm:t>
        <a:bodyPr/>
        <a:lstStyle/>
        <a:p>
          <a:endParaRPr lang="en-GB"/>
        </a:p>
      </dgm:t>
    </dgm:pt>
    <dgm:pt modelId="{940066A5-DD1D-43BD-B7D5-DAD91E3092B8}" type="sibTrans" cxnId="{9C9BCC65-FFD5-47B5-B3F4-4F9540C6A234}">
      <dgm:prSet/>
      <dgm:spPr/>
      <dgm:t>
        <a:bodyPr/>
        <a:lstStyle/>
        <a:p>
          <a:endParaRPr lang="en-GB"/>
        </a:p>
      </dgm:t>
    </dgm:pt>
    <dgm:pt modelId="{ACDACF1C-4A26-4275-91C8-5326AF5175B5}">
      <dgm:prSet phldrT="[Text]" phldr="0"/>
      <dgm:spPr>
        <a:solidFill>
          <a:srgbClr val="00B0F0"/>
        </a:solidFill>
        <a:ln>
          <a:solidFill>
            <a:srgbClr val="00B0F0"/>
          </a:solidFill>
        </a:ln>
      </dgm:spPr>
      <dgm:t>
        <a:bodyPr/>
        <a:lstStyle/>
        <a:p>
          <a:r>
            <a:rPr lang="en-GB" dirty="0"/>
            <a:t>Wages &amp; Salaries</a:t>
          </a:r>
        </a:p>
      </dgm:t>
    </dgm:pt>
    <dgm:pt modelId="{D22ABAE2-1353-43D7-B569-D3D452641497}" type="parTrans" cxnId="{39218E90-2739-4198-9E52-B44B94B4679C}">
      <dgm:prSet/>
      <dgm:spPr/>
      <dgm:t>
        <a:bodyPr/>
        <a:lstStyle/>
        <a:p>
          <a:endParaRPr lang="en-GB"/>
        </a:p>
      </dgm:t>
    </dgm:pt>
    <dgm:pt modelId="{70E58261-CF72-40DC-AB69-AEFDCD4D85BD}" type="sibTrans" cxnId="{39218E90-2739-4198-9E52-B44B94B4679C}">
      <dgm:prSet/>
      <dgm:spPr/>
      <dgm:t>
        <a:bodyPr/>
        <a:lstStyle/>
        <a:p>
          <a:endParaRPr lang="en-GB"/>
        </a:p>
      </dgm:t>
    </dgm:pt>
    <dgm:pt modelId="{B5BE41F7-B207-4A83-A80F-AA5244A78500}">
      <dgm:prSet phldrT="[Text]" phldr="0"/>
      <dgm:spPr>
        <a:solidFill>
          <a:srgbClr val="00B0F0"/>
        </a:solidFill>
        <a:ln>
          <a:solidFill>
            <a:srgbClr val="00B0F0"/>
          </a:solidFill>
        </a:ln>
      </dgm:spPr>
      <dgm:t>
        <a:bodyPr/>
        <a:lstStyle/>
        <a:p>
          <a:r>
            <a:rPr lang="en-GB" dirty="0"/>
            <a:t>Annual Accounts</a:t>
          </a:r>
        </a:p>
      </dgm:t>
    </dgm:pt>
    <dgm:pt modelId="{E77BCFC2-BA8A-4BBD-A842-8D6003CE44A0}" type="parTrans" cxnId="{A6F463B7-603D-48A4-9E3C-D7D00786B47C}">
      <dgm:prSet/>
      <dgm:spPr/>
      <dgm:t>
        <a:bodyPr/>
        <a:lstStyle/>
        <a:p>
          <a:endParaRPr lang="en-GB"/>
        </a:p>
      </dgm:t>
    </dgm:pt>
    <dgm:pt modelId="{B7F3F078-CCDA-4D28-AECE-2B677FC5D6ED}" type="sibTrans" cxnId="{A6F463B7-603D-48A4-9E3C-D7D00786B47C}">
      <dgm:prSet/>
      <dgm:spPr/>
      <dgm:t>
        <a:bodyPr/>
        <a:lstStyle/>
        <a:p>
          <a:endParaRPr lang="en-GB"/>
        </a:p>
      </dgm:t>
    </dgm:pt>
    <dgm:pt modelId="{86A6893A-6B91-424D-A7C7-1DBA69C359F6}">
      <dgm:prSet phldrT="[Text]" phldr="0"/>
      <dgm:spPr>
        <a:solidFill>
          <a:srgbClr val="92D050"/>
        </a:solidFill>
        <a:ln>
          <a:solidFill>
            <a:srgbClr val="92D050"/>
          </a:solidFill>
        </a:ln>
      </dgm:spPr>
      <dgm:t>
        <a:bodyPr/>
        <a:lstStyle/>
        <a:p>
          <a:r>
            <a:rPr lang="en-GB" dirty="0"/>
            <a:t>Attendances</a:t>
          </a:r>
        </a:p>
      </dgm:t>
    </dgm:pt>
    <dgm:pt modelId="{E6322A79-242B-45FA-ADDE-048324EAD1A7}" type="parTrans" cxnId="{69755D2A-B546-4DAA-B9A5-F3192D131DFE}">
      <dgm:prSet/>
      <dgm:spPr/>
      <dgm:t>
        <a:bodyPr/>
        <a:lstStyle/>
        <a:p>
          <a:endParaRPr lang="en-GB"/>
        </a:p>
      </dgm:t>
    </dgm:pt>
    <dgm:pt modelId="{C0BE463D-BB1F-41F9-A683-965AE34DBA7F}" type="sibTrans" cxnId="{69755D2A-B546-4DAA-B9A5-F3192D131DFE}">
      <dgm:prSet/>
      <dgm:spPr/>
      <dgm:t>
        <a:bodyPr/>
        <a:lstStyle/>
        <a:p>
          <a:endParaRPr lang="en-GB"/>
        </a:p>
      </dgm:t>
    </dgm:pt>
    <dgm:pt modelId="{16DEE702-03AF-4486-A5B7-037951428F67}">
      <dgm:prSet phldrT="[Text]" phldr="0"/>
      <dgm:spPr>
        <a:solidFill>
          <a:srgbClr val="00B0F0"/>
        </a:solidFill>
        <a:ln>
          <a:solidFill>
            <a:srgbClr val="00B0F0"/>
          </a:solidFill>
        </a:ln>
      </dgm:spPr>
      <dgm:t>
        <a:bodyPr/>
        <a:lstStyle/>
        <a:p>
          <a:r>
            <a:rPr lang="en-GB" dirty="0">
              <a:solidFill>
                <a:schemeClr val="bg1"/>
              </a:solidFill>
            </a:rPr>
            <a:t>Player churn</a:t>
          </a:r>
        </a:p>
      </dgm:t>
    </dgm:pt>
    <dgm:pt modelId="{6E70C97B-13C6-49E2-AB56-C4AD4AB6466C}" type="parTrans" cxnId="{4445E2B1-68E9-47FD-BDEB-5BB03ECFD3CB}">
      <dgm:prSet/>
      <dgm:spPr/>
      <dgm:t>
        <a:bodyPr/>
        <a:lstStyle/>
        <a:p>
          <a:endParaRPr lang="en-GB"/>
        </a:p>
      </dgm:t>
    </dgm:pt>
    <dgm:pt modelId="{A63B2D0E-7151-4814-B5BE-14CD8CA47479}" type="sibTrans" cxnId="{4445E2B1-68E9-47FD-BDEB-5BB03ECFD3CB}">
      <dgm:prSet/>
      <dgm:spPr/>
      <dgm:t>
        <a:bodyPr/>
        <a:lstStyle/>
        <a:p>
          <a:endParaRPr lang="en-GB"/>
        </a:p>
      </dgm:t>
    </dgm:pt>
    <dgm:pt modelId="{9944E4FE-EDB0-432D-876C-F30B2488D1FC}">
      <dgm:prSet phldrT="[Text]" phldr="0"/>
      <dgm:spPr>
        <a:solidFill>
          <a:srgbClr val="00B0F0"/>
        </a:solidFill>
        <a:ln>
          <a:solidFill>
            <a:srgbClr val="00B0F0"/>
          </a:solidFill>
        </a:ln>
      </dgm:spPr>
      <dgm:t>
        <a:bodyPr/>
        <a:lstStyle/>
        <a:p>
          <a:r>
            <a:rPr lang="en-GB">
              <a:solidFill>
                <a:schemeClr val="bg1"/>
              </a:solidFill>
            </a:rPr>
            <a:t>Data</a:t>
          </a:r>
          <a:endParaRPr lang="en-GB" dirty="0">
            <a:solidFill>
              <a:schemeClr val="bg1"/>
            </a:solidFill>
          </a:endParaRPr>
        </a:p>
      </dgm:t>
    </dgm:pt>
    <dgm:pt modelId="{ADD31354-F822-46CD-8F58-EB90E7A22E98}" type="parTrans" cxnId="{B6898EED-D5E1-498B-AFEF-16900ACF7AE1}">
      <dgm:prSet/>
      <dgm:spPr/>
      <dgm:t>
        <a:bodyPr/>
        <a:lstStyle/>
        <a:p>
          <a:endParaRPr lang="en-GB"/>
        </a:p>
      </dgm:t>
    </dgm:pt>
    <dgm:pt modelId="{A9B01FF5-EAAA-4404-9443-F97B099908F2}" type="sibTrans" cxnId="{B6898EED-D5E1-498B-AFEF-16900ACF7AE1}">
      <dgm:prSet/>
      <dgm:spPr/>
      <dgm:t>
        <a:bodyPr/>
        <a:lstStyle/>
        <a:p>
          <a:endParaRPr lang="en-GB"/>
        </a:p>
      </dgm:t>
    </dgm:pt>
    <dgm:pt modelId="{CC97D5B1-19C7-47CB-B6DD-A773AF8DC93F}" type="pres">
      <dgm:prSet presAssocID="{F3CF1D02-FE4F-4489-9DE5-A0E8A498FE47}" presName="cycle" presStyleCnt="0">
        <dgm:presLayoutVars>
          <dgm:chMax val="1"/>
          <dgm:dir/>
          <dgm:animLvl val="ctr"/>
          <dgm:resizeHandles val="exact"/>
        </dgm:presLayoutVars>
      </dgm:prSet>
      <dgm:spPr/>
    </dgm:pt>
    <dgm:pt modelId="{E7B2CF8D-B57F-4264-A1D6-44437B1DE5FE}" type="pres">
      <dgm:prSet presAssocID="{526F1427-9C6E-4E2E-A031-AFB0E1857A96}" presName="centerShape" presStyleLbl="node0" presStyleIdx="0" presStyleCnt="1"/>
      <dgm:spPr/>
    </dgm:pt>
    <dgm:pt modelId="{743B4EA7-0740-45E9-8F8C-EBA07151CEE9}" type="pres">
      <dgm:prSet presAssocID="{1F68BEFB-4551-4E09-BFEC-037CEE9430BB}" presName="Name9" presStyleLbl="parChTrans1D2" presStyleIdx="0" presStyleCnt="6"/>
      <dgm:spPr/>
    </dgm:pt>
    <dgm:pt modelId="{3884BA1B-02DA-4B31-A378-CD602CD9445B}" type="pres">
      <dgm:prSet presAssocID="{1F68BEFB-4551-4E09-BFEC-037CEE9430BB}" presName="connTx" presStyleLbl="parChTrans1D2" presStyleIdx="0" presStyleCnt="6"/>
      <dgm:spPr/>
    </dgm:pt>
    <dgm:pt modelId="{F9758C0C-4F55-415E-9415-397C9FC0BDAB}" type="pres">
      <dgm:prSet presAssocID="{7AA7C3D2-DAAD-4306-B9FC-7151099024E1}" presName="node" presStyleLbl="node1" presStyleIdx="0" presStyleCnt="6">
        <dgm:presLayoutVars>
          <dgm:bulletEnabled val="1"/>
        </dgm:presLayoutVars>
      </dgm:prSet>
      <dgm:spPr/>
    </dgm:pt>
    <dgm:pt modelId="{9556C426-0DBB-426D-82D6-094C34C6C1B4}" type="pres">
      <dgm:prSet presAssocID="{D22ABAE2-1353-43D7-B569-D3D452641497}" presName="Name9" presStyleLbl="parChTrans1D2" presStyleIdx="1" presStyleCnt="6"/>
      <dgm:spPr/>
    </dgm:pt>
    <dgm:pt modelId="{54C0202D-1A42-43B1-A654-EE3CD7B82D2B}" type="pres">
      <dgm:prSet presAssocID="{D22ABAE2-1353-43D7-B569-D3D452641497}" presName="connTx" presStyleLbl="parChTrans1D2" presStyleIdx="1" presStyleCnt="6"/>
      <dgm:spPr/>
    </dgm:pt>
    <dgm:pt modelId="{87F55878-A39C-4FF2-8ADE-47F94B088F0D}" type="pres">
      <dgm:prSet presAssocID="{ACDACF1C-4A26-4275-91C8-5326AF5175B5}" presName="node" presStyleLbl="node1" presStyleIdx="1" presStyleCnt="6">
        <dgm:presLayoutVars>
          <dgm:bulletEnabled val="1"/>
        </dgm:presLayoutVars>
      </dgm:prSet>
      <dgm:spPr/>
    </dgm:pt>
    <dgm:pt modelId="{7C13110D-C006-4757-BFE9-6564B8C2D7A2}" type="pres">
      <dgm:prSet presAssocID="{E77BCFC2-BA8A-4BBD-A842-8D6003CE44A0}" presName="Name9" presStyleLbl="parChTrans1D2" presStyleIdx="2" presStyleCnt="6"/>
      <dgm:spPr/>
    </dgm:pt>
    <dgm:pt modelId="{6449DC08-5D49-4B5B-AD48-725C12E87EAA}" type="pres">
      <dgm:prSet presAssocID="{E77BCFC2-BA8A-4BBD-A842-8D6003CE44A0}" presName="connTx" presStyleLbl="parChTrans1D2" presStyleIdx="2" presStyleCnt="6"/>
      <dgm:spPr/>
    </dgm:pt>
    <dgm:pt modelId="{7A5BCFE8-47E8-41D6-876E-0878A4250C9A}" type="pres">
      <dgm:prSet presAssocID="{B5BE41F7-B207-4A83-A80F-AA5244A78500}" presName="node" presStyleLbl="node1" presStyleIdx="2" presStyleCnt="6">
        <dgm:presLayoutVars>
          <dgm:bulletEnabled val="1"/>
        </dgm:presLayoutVars>
      </dgm:prSet>
      <dgm:spPr/>
    </dgm:pt>
    <dgm:pt modelId="{9A99E328-0DD6-413B-8347-9F60FEB73F24}" type="pres">
      <dgm:prSet presAssocID="{E6322A79-242B-45FA-ADDE-048324EAD1A7}" presName="Name9" presStyleLbl="parChTrans1D2" presStyleIdx="3" presStyleCnt="6"/>
      <dgm:spPr/>
    </dgm:pt>
    <dgm:pt modelId="{242E3ABC-B25E-427B-A4CB-580A5BE96758}" type="pres">
      <dgm:prSet presAssocID="{E6322A79-242B-45FA-ADDE-048324EAD1A7}" presName="connTx" presStyleLbl="parChTrans1D2" presStyleIdx="3" presStyleCnt="6"/>
      <dgm:spPr/>
    </dgm:pt>
    <dgm:pt modelId="{892289A3-BE60-4A43-8454-BE41698AC816}" type="pres">
      <dgm:prSet presAssocID="{86A6893A-6B91-424D-A7C7-1DBA69C359F6}" presName="node" presStyleLbl="node1" presStyleIdx="3" presStyleCnt="6">
        <dgm:presLayoutVars>
          <dgm:bulletEnabled val="1"/>
        </dgm:presLayoutVars>
      </dgm:prSet>
      <dgm:spPr/>
    </dgm:pt>
    <dgm:pt modelId="{18019243-9C2D-4318-9D66-45633213A42B}" type="pres">
      <dgm:prSet presAssocID="{6E70C97B-13C6-49E2-AB56-C4AD4AB6466C}" presName="Name9" presStyleLbl="parChTrans1D2" presStyleIdx="4" presStyleCnt="6"/>
      <dgm:spPr/>
    </dgm:pt>
    <dgm:pt modelId="{B6CBA2D0-EFC0-4E1B-BDAA-A1E89CE61D9D}" type="pres">
      <dgm:prSet presAssocID="{6E70C97B-13C6-49E2-AB56-C4AD4AB6466C}" presName="connTx" presStyleLbl="parChTrans1D2" presStyleIdx="4" presStyleCnt="6"/>
      <dgm:spPr/>
    </dgm:pt>
    <dgm:pt modelId="{98728420-9FD0-496D-BD00-CFC98EA13244}" type="pres">
      <dgm:prSet presAssocID="{16DEE702-03AF-4486-A5B7-037951428F67}" presName="node" presStyleLbl="node1" presStyleIdx="4" presStyleCnt="6" custRadScaleRad="100915" custRadScaleInc="-469">
        <dgm:presLayoutVars>
          <dgm:bulletEnabled val="1"/>
        </dgm:presLayoutVars>
      </dgm:prSet>
      <dgm:spPr/>
    </dgm:pt>
    <dgm:pt modelId="{DFA6364A-405D-4480-BE9E-B7FCC310C95A}" type="pres">
      <dgm:prSet presAssocID="{ADD31354-F822-46CD-8F58-EB90E7A22E98}" presName="Name9" presStyleLbl="parChTrans1D2" presStyleIdx="5" presStyleCnt="6"/>
      <dgm:spPr/>
    </dgm:pt>
    <dgm:pt modelId="{F73DB8E4-2608-4E0A-9FBE-29F98E5AD5A0}" type="pres">
      <dgm:prSet presAssocID="{ADD31354-F822-46CD-8F58-EB90E7A22E98}" presName="connTx" presStyleLbl="parChTrans1D2" presStyleIdx="5" presStyleCnt="6"/>
      <dgm:spPr/>
    </dgm:pt>
    <dgm:pt modelId="{21B5D978-133E-490D-AE49-F5A71A92FB75}" type="pres">
      <dgm:prSet presAssocID="{9944E4FE-EDB0-432D-876C-F30B2488D1FC}" presName="node" presStyleLbl="node1" presStyleIdx="5" presStyleCnt="6">
        <dgm:presLayoutVars>
          <dgm:bulletEnabled val="1"/>
        </dgm:presLayoutVars>
      </dgm:prSet>
      <dgm:spPr/>
    </dgm:pt>
  </dgm:ptLst>
  <dgm:cxnLst>
    <dgm:cxn modelId="{7F0BAC0E-012C-45B0-B192-0663C3A053DB}" type="presOf" srcId="{6E70C97B-13C6-49E2-AB56-C4AD4AB6466C}" destId="{18019243-9C2D-4318-9D66-45633213A42B}" srcOrd="0" destOrd="0" presId="urn:microsoft.com/office/officeart/2005/8/layout/radial1"/>
    <dgm:cxn modelId="{8B481812-4892-494A-84AA-1AAB6A08AF01}" type="presOf" srcId="{D22ABAE2-1353-43D7-B569-D3D452641497}" destId="{54C0202D-1A42-43B1-A654-EE3CD7B82D2B}" srcOrd="1" destOrd="0" presId="urn:microsoft.com/office/officeart/2005/8/layout/radial1"/>
    <dgm:cxn modelId="{236CD314-3BE9-49BC-B593-4FA4BD6C49C8}" type="presOf" srcId="{F3CF1D02-FE4F-4489-9DE5-A0E8A498FE47}" destId="{CC97D5B1-19C7-47CB-B6DD-A773AF8DC93F}" srcOrd="0" destOrd="0" presId="urn:microsoft.com/office/officeart/2005/8/layout/radial1"/>
    <dgm:cxn modelId="{69755D2A-B546-4DAA-B9A5-F3192D131DFE}" srcId="{526F1427-9C6E-4E2E-A031-AFB0E1857A96}" destId="{86A6893A-6B91-424D-A7C7-1DBA69C359F6}" srcOrd="3" destOrd="0" parTransId="{E6322A79-242B-45FA-ADDE-048324EAD1A7}" sibTransId="{C0BE463D-BB1F-41F9-A683-965AE34DBA7F}"/>
    <dgm:cxn modelId="{3E0A4A2C-84BC-4ADF-82C0-8AFF3F26B735}" type="presOf" srcId="{16DEE702-03AF-4486-A5B7-037951428F67}" destId="{98728420-9FD0-496D-BD00-CFC98EA13244}" srcOrd="0" destOrd="0" presId="urn:microsoft.com/office/officeart/2005/8/layout/radial1"/>
    <dgm:cxn modelId="{F0FB0434-DE13-4FA2-A8FD-1248699B4C83}" type="presOf" srcId="{D22ABAE2-1353-43D7-B569-D3D452641497}" destId="{9556C426-0DBB-426D-82D6-094C34C6C1B4}" srcOrd="0" destOrd="0" presId="urn:microsoft.com/office/officeart/2005/8/layout/radial1"/>
    <dgm:cxn modelId="{9C9BCC65-FFD5-47B5-B3F4-4F9540C6A234}" srcId="{526F1427-9C6E-4E2E-A031-AFB0E1857A96}" destId="{7AA7C3D2-DAAD-4306-B9FC-7151099024E1}" srcOrd="0" destOrd="0" parTransId="{1F68BEFB-4551-4E09-BFEC-037CEE9430BB}" sibTransId="{940066A5-DD1D-43BD-B7D5-DAD91E3092B8}"/>
    <dgm:cxn modelId="{EA01E351-F583-4CCD-AC1C-12047F2FF2FF}" type="presOf" srcId="{7AA7C3D2-DAAD-4306-B9FC-7151099024E1}" destId="{F9758C0C-4F55-415E-9415-397C9FC0BDAB}" srcOrd="0" destOrd="0" presId="urn:microsoft.com/office/officeart/2005/8/layout/radial1"/>
    <dgm:cxn modelId="{85B89C72-F3F7-4639-9CBE-3D3640A8761A}" type="presOf" srcId="{E77BCFC2-BA8A-4BBD-A842-8D6003CE44A0}" destId="{6449DC08-5D49-4B5B-AD48-725C12E87EAA}" srcOrd="1" destOrd="0" presId="urn:microsoft.com/office/officeart/2005/8/layout/radial1"/>
    <dgm:cxn modelId="{0A1B7E59-7C80-4F42-BD94-4937AF6936E9}" type="presOf" srcId="{1F68BEFB-4551-4E09-BFEC-037CEE9430BB}" destId="{743B4EA7-0740-45E9-8F8C-EBA07151CEE9}" srcOrd="0" destOrd="0" presId="urn:microsoft.com/office/officeart/2005/8/layout/radial1"/>
    <dgm:cxn modelId="{8C194386-DC32-4935-9287-F17E4DE2783E}" type="presOf" srcId="{ADD31354-F822-46CD-8F58-EB90E7A22E98}" destId="{F73DB8E4-2608-4E0A-9FBE-29F98E5AD5A0}" srcOrd="1" destOrd="0" presId="urn:microsoft.com/office/officeart/2005/8/layout/radial1"/>
    <dgm:cxn modelId="{39F54A86-D839-43B3-A85F-A9EABDFB6588}" type="presOf" srcId="{ACDACF1C-4A26-4275-91C8-5326AF5175B5}" destId="{87F55878-A39C-4FF2-8ADE-47F94B088F0D}" srcOrd="0" destOrd="0" presId="urn:microsoft.com/office/officeart/2005/8/layout/radial1"/>
    <dgm:cxn modelId="{50F58F86-1F40-444C-9626-9DBC2ACD22D2}" srcId="{F3CF1D02-FE4F-4489-9DE5-A0E8A498FE47}" destId="{526F1427-9C6E-4E2E-A031-AFB0E1857A96}" srcOrd="0" destOrd="0" parTransId="{4996FAD5-F91D-4A4F-837D-F99174B131CB}" sibTransId="{3C5D20DB-9721-4C8C-9B82-D920E62CE105}"/>
    <dgm:cxn modelId="{39218E90-2739-4198-9E52-B44B94B4679C}" srcId="{526F1427-9C6E-4E2E-A031-AFB0E1857A96}" destId="{ACDACF1C-4A26-4275-91C8-5326AF5175B5}" srcOrd="1" destOrd="0" parTransId="{D22ABAE2-1353-43D7-B569-D3D452641497}" sibTransId="{70E58261-CF72-40DC-AB69-AEFDCD4D85BD}"/>
    <dgm:cxn modelId="{F018D890-F5FE-43BA-A92F-00077CEB9BF3}" type="presOf" srcId="{E6322A79-242B-45FA-ADDE-048324EAD1A7}" destId="{242E3ABC-B25E-427B-A4CB-580A5BE96758}" srcOrd="1" destOrd="0" presId="urn:microsoft.com/office/officeart/2005/8/layout/radial1"/>
    <dgm:cxn modelId="{9EA13699-0ADD-4841-B642-FFDD3EF56F5C}" type="presOf" srcId="{E77BCFC2-BA8A-4BBD-A842-8D6003CE44A0}" destId="{7C13110D-C006-4757-BFE9-6564B8C2D7A2}" srcOrd="0" destOrd="0" presId="urn:microsoft.com/office/officeart/2005/8/layout/radial1"/>
    <dgm:cxn modelId="{2537089E-22CB-4BD2-B32C-B175194DC7AE}" type="presOf" srcId="{ADD31354-F822-46CD-8F58-EB90E7A22E98}" destId="{DFA6364A-405D-4480-BE9E-B7FCC310C95A}" srcOrd="0" destOrd="0" presId="urn:microsoft.com/office/officeart/2005/8/layout/radial1"/>
    <dgm:cxn modelId="{4445E2B1-68E9-47FD-BDEB-5BB03ECFD3CB}" srcId="{526F1427-9C6E-4E2E-A031-AFB0E1857A96}" destId="{16DEE702-03AF-4486-A5B7-037951428F67}" srcOrd="4" destOrd="0" parTransId="{6E70C97B-13C6-49E2-AB56-C4AD4AB6466C}" sibTransId="{A63B2D0E-7151-4814-B5BE-14CD8CA47479}"/>
    <dgm:cxn modelId="{5F229FB6-0BA7-43CC-B14C-AD043EC466CE}" type="presOf" srcId="{B5BE41F7-B207-4A83-A80F-AA5244A78500}" destId="{7A5BCFE8-47E8-41D6-876E-0878A4250C9A}" srcOrd="0" destOrd="0" presId="urn:microsoft.com/office/officeart/2005/8/layout/radial1"/>
    <dgm:cxn modelId="{A6F463B7-603D-48A4-9E3C-D7D00786B47C}" srcId="{526F1427-9C6E-4E2E-A031-AFB0E1857A96}" destId="{B5BE41F7-B207-4A83-A80F-AA5244A78500}" srcOrd="2" destOrd="0" parTransId="{E77BCFC2-BA8A-4BBD-A842-8D6003CE44A0}" sibTransId="{B7F3F078-CCDA-4D28-AECE-2B677FC5D6ED}"/>
    <dgm:cxn modelId="{B00C91CC-3509-495F-BB3D-C814211BC4DD}" type="presOf" srcId="{6E70C97B-13C6-49E2-AB56-C4AD4AB6466C}" destId="{B6CBA2D0-EFC0-4E1B-BDAA-A1E89CE61D9D}" srcOrd="1" destOrd="0" presId="urn:microsoft.com/office/officeart/2005/8/layout/radial1"/>
    <dgm:cxn modelId="{001A2FCF-0B6E-4FA2-B706-3167FD239B98}" type="presOf" srcId="{526F1427-9C6E-4E2E-A031-AFB0E1857A96}" destId="{E7B2CF8D-B57F-4264-A1D6-44437B1DE5FE}" srcOrd="0" destOrd="0" presId="urn:microsoft.com/office/officeart/2005/8/layout/radial1"/>
    <dgm:cxn modelId="{9F4C31D7-2904-48ED-A7A0-5A8DBF3E738A}" type="presOf" srcId="{86A6893A-6B91-424D-A7C7-1DBA69C359F6}" destId="{892289A3-BE60-4A43-8454-BE41698AC816}" srcOrd="0" destOrd="0" presId="urn:microsoft.com/office/officeart/2005/8/layout/radial1"/>
    <dgm:cxn modelId="{B6898EED-D5E1-498B-AFEF-16900ACF7AE1}" srcId="{526F1427-9C6E-4E2E-A031-AFB0E1857A96}" destId="{9944E4FE-EDB0-432D-876C-F30B2488D1FC}" srcOrd="5" destOrd="0" parTransId="{ADD31354-F822-46CD-8F58-EB90E7A22E98}" sibTransId="{A9B01FF5-EAAA-4404-9443-F97B099908F2}"/>
    <dgm:cxn modelId="{ED1F4CF1-3739-4C52-86E0-95B35766AA38}" type="presOf" srcId="{9944E4FE-EDB0-432D-876C-F30B2488D1FC}" destId="{21B5D978-133E-490D-AE49-F5A71A92FB75}" srcOrd="0" destOrd="0" presId="urn:microsoft.com/office/officeart/2005/8/layout/radial1"/>
    <dgm:cxn modelId="{11A70AF4-7F36-4D47-AE4B-CF9D2BBBE6BA}" type="presOf" srcId="{E6322A79-242B-45FA-ADDE-048324EAD1A7}" destId="{9A99E328-0DD6-413B-8347-9F60FEB73F24}" srcOrd="0" destOrd="0" presId="urn:microsoft.com/office/officeart/2005/8/layout/radial1"/>
    <dgm:cxn modelId="{4B92CBFF-AE5E-4F34-AED2-9C6D28D3F351}" type="presOf" srcId="{1F68BEFB-4551-4E09-BFEC-037CEE9430BB}" destId="{3884BA1B-02DA-4B31-A378-CD602CD9445B}" srcOrd="1" destOrd="0" presId="urn:microsoft.com/office/officeart/2005/8/layout/radial1"/>
    <dgm:cxn modelId="{E770CA2E-DEE0-4B26-BDF2-91C8A39D8685}" type="presParOf" srcId="{CC97D5B1-19C7-47CB-B6DD-A773AF8DC93F}" destId="{E7B2CF8D-B57F-4264-A1D6-44437B1DE5FE}" srcOrd="0" destOrd="0" presId="urn:microsoft.com/office/officeart/2005/8/layout/radial1"/>
    <dgm:cxn modelId="{43A6B96F-B5E4-449B-A0C2-382E361F9297}" type="presParOf" srcId="{CC97D5B1-19C7-47CB-B6DD-A773AF8DC93F}" destId="{743B4EA7-0740-45E9-8F8C-EBA07151CEE9}" srcOrd="1" destOrd="0" presId="urn:microsoft.com/office/officeart/2005/8/layout/radial1"/>
    <dgm:cxn modelId="{4495EFED-E32F-4060-B60D-9FC8B918DA0D}" type="presParOf" srcId="{743B4EA7-0740-45E9-8F8C-EBA07151CEE9}" destId="{3884BA1B-02DA-4B31-A378-CD602CD9445B}" srcOrd="0" destOrd="0" presId="urn:microsoft.com/office/officeart/2005/8/layout/radial1"/>
    <dgm:cxn modelId="{E3CF1064-4484-42ED-9F55-AFDB0857C5AB}" type="presParOf" srcId="{CC97D5B1-19C7-47CB-B6DD-A773AF8DC93F}" destId="{F9758C0C-4F55-415E-9415-397C9FC0BDAB}" srcOrd="2" destOrd="0" presId="urn:microsoft.com/office/officeart/2005/8/layout/radial1"/>
    <dgm:cxn modelId="{53B14B66-454A-4A47-A1D5-D8EAEEDF81A6}" type="presParOf" srcId="{CC97D5B1-19C7-47CB-B6DD-A773AF8DC93F}" destId="{9556C426-0DBB-426D-82D6-094C34C6C1B4}" srcOrd="3" destOrd="0" presId="urn:microsoft.com/office/officeart/2005/8/layout/radial1"/>
    <dgm:cxn modelId="{0356B9A6-25EF-4724-8C51-8F63ED6555BE}" type="presParOf" srcId="{9556C426-0DBB-426D-82D6-094C34C6C1B4}" destId="{54C0202D-1A42-43B1-A654-EE3CD7B82D2B}" srcOrd="0" destOrd="0" presId="urn:microsoft.com/office/officeart/2005/8/layout/radial1"/>
    <dgm:cxn modelId="{7710E1D3-FFCF-46AA-BBFA-8AD44E7D0CF6}" type="presParOf" srcId="{CC97D5B1-19C7-47CB-B6DD-A773AF8DC93F}" destId="{87F55878-A39C-4FF2-8ADE-47F94B088F0D}" srcOrd="4" destOrd="0" presId="urn:microsoft.com/office/officeart/2005/8/layout/radial1"/>
    <dgm:cxn modelId="{E435228D-C975-4DD7-B590-C4C7663C88CA}" type="presParOf" srcId="{CC97D5B1-19C7-47CB-B6DD-A773AF8DC93F}" destId="{7C13110D-C006-4757-BFE9-6564B8C2D7A2}" srcOrd="5" destOrd="0" presId="urn:microsoft.com/office/officeart/2005/8/layout/radial1"/>
    <dgm:cxn modelId="{51757273-C265-4BDC-A563-F3322AA2C468}" type="presParOf" srcId="{7C13110D-C006-4757-BFE9-6564B8C2D7A2}" destId="{6449DC08-5D49-4B5B-AD48-725C12E87EAA}" srcOrd="0" destOrd="0" presId="urn:microsoft.com/office/officeart/2005/8/layout/radial1"/>
    <dgm:cxn modelId="{CC2AF723-0ACA-40F5-89E0-50C33592B1B6}" type="presParOf" srcId="{CC97D5B1-19C7-47CB-B6DD-A773AF8DC93F}" destId="{7A5BCFE8-47E8-41D6-876E-0878A4250C9A}" srcOrd="6" destOrd="0" presId="urn:microsoft.com/office/officeart/2005/8/layout/radial1"/>
    <dgm:cxn modelId="{74A2BD96-6A83-4558-B372-8B2DFC9FACD8}" type="presParOf" srcId="{CC97D5B1-19C7-47CB-B6DD-A773AF8DC93F}" destId="{9A99E328-0DD6-413B-8347-9F60FEB73F24}" srcOrd="7" destOrd="0" presId="urn:microsoft.com/office/officeart/2005/8/layout/radial1"/>
    <dgm:cxn modelId="{41A05A07-B888-4633-A68C-103611FFEC63}" type="presParOf" srcId="{9A99E328-0DD6-413B-8347-9F60FEB73F24}" destId="{242E3ABC-B25E-427B-A4CB-580A5BE96758}" srcOrd="0" destOrd="0" presId="urn:microsoft.com/office/officeart/2005/8/layout/radial1"/>
    <dgm:cxn modelId="{02128995-C3FD-4A04-B852-EAE749709FFB}" type="presParOf" srcId="{CC97D5B1-19C7-47CB-B6DD-A773AF8DC93F}" destId="{892289A3-BE60-4A43-8454-BE41698AC816}" srcOrd="8" destOrd="0" presId="urn:microsoft.com/office/officeart/2005/8/layout/radial1"/>
    <dgm:cxn modelId="{ED925CCB-C51D-48AD-BC49-9E4371EF304B}" type="presParOf" srcId="{CC97D5B1-19C7-47CB-B6DD-A773AF8DC93F}" destId="{18019243-9C2D-4318-9D66-45633213A42B}" srcOrd="9" destOrd="0" presId="urn:microsoft.com/office/officeart/2005/8/layout/radial1"/>
    <dgm:cxn modelId="{D5EB17F8-0E48-4BF9-A43E-2CE2FDEE1C39}" type="presParOf" srcId="{18019243-9C2D-4318-9D66-45633213A42B}" destId="{B6CBA2D0-EFC0-4E1B-BDAA-A1E89CE61D9D}" srcOrd="0" destOrd="0" presId="urn:microsoft.com/office/officeart/2005/8/layout/radial1"/>
    <dgm:cxn modelId="{04FB8A69-7308-4F6F-98DC-2C2168F8A6CB}" type="presParOf" srcId="{CC97D5B1-19C7-47CB-B6DD-A773AF8DC93F}" destId="{98728420-9FD0-496D-BD00-CFC98EA13244}" srcOrd="10" destOrd="0" presId="urn:microsoft.com/office/officeart/2005/8/layout/radial1"/>
    <dgm:cxn modelId="{7AFEA9F4-72D3-4BFA-A339-EBAC8CCEA9A9}" type="presParOf" srcId="{CC97D5B1-19C7-47CB-B6DD-A773AF8DC93F}" destId="{DFA6364A-405D-4480-BE9E-B7FCC310C95A}" srcOrd="11" destOrd="0" presId="urn:microsoft.com/office/officeart/2005/8/layout/radial1"/>
    <dgm:cxn modelId="{2D1DCD40-C74D-4DC7-9D69-E9805E2DCB2E}" type="presParOf" srcId="{DFA6364A-405D-4480-BE9E-B7FCC310C95A}" destId="{F73DB8E4-2608-4E0A-9FBE-29F98E5AD5A0}" srcOrd="0" destOrd="0" presId="urn:microsoft.com/office/officeart/2005/8/layout/radial1"/>
    <dgm:cxn modelId="{B0F900F4-5D21-4E58-A3D8-13F87477B81A}" type="presParOf" srcId="{CC97D5B1-19C7-47CB-B6DD-A773AF8DC93F}" destId="{21B5D978-133E-490D-AE49-F5A71A92FB7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CF1D02-FE4F-4489-9DE5-A0E8A498FE47}" type="doc">
      <dgm:prSet loTypeId="urn:microsoft.com/office/officeart/2005/8/layout/radial1" loCatId="relationship" qsTypeId="urn:microsoft.com/office/officeart/2005/8/quickstyle/simple3" qsCatId="simple" csTypeId="urn:microsoft.com/office/officeart/2005/8/colors/accent1_2" csCatId="accent1" phldr="1"/>
      <dgm:spPr/>
      <dgm:t>
        <a:bodyPr/>
        <a:lstStyle/>
        <a:p>
          <a:endParaRPr lang="en-GB"/>
        </a:p>
      </dgm:t>
    </dgm:pt>
    <dgm:pt modelId="{526F1427-9C6E-4E2E-A031-AFB0E1857A96}">
      <dgm:prSet phldrT="[Text]" phldr="0"/>
      <dgm:spPr>
        <a:solidFill>
          <a:srgbClr val="0070C0"/>
        </a:solidFill>
      </dgm:spPr>
      <dgm:t>
        <a:bodyPr/>
        <a:lstStyle/>
        <a:p>
          <a:r>
            <a:rPr lang="en-GB" dirty="0"/>
            <a:t>Finances</a:t>
          </a:r>
        </a:p>
      </dgm:t>
    </dgm:pt>
    <dgm:pt modelId="{4996FAD5-F91D-4A4F-837D-F99174B131CB}" type="parTrans" cxnId="{50F58F86-1F40-444C-9626-9DBC2ACD22D2}">
      <dgm:prSet/>
      <dgm:spPr/>
      <dgm:t>
        <a:bodyPr/>
        <a:lstStyle/>
        <a:p>
          <a:endParaRPr lang="en-GB"/>
        </a:p>
      </dgm:t>
    </dgm:pt>
    <dgm:pt modelId="{3C5D20DB-9721-4C8C-9B82-D920E62CE105}" type="sibTrans" cxnId="{50F58F86-1F40-444C-9626-9DBC2ACD22D2}">
      <dgm:prSet/>
      <dgm:spPr/>
      <dgm:t>
        <a:bodyPr/>
        <a:lstStyle/>
        <a:p>
          <a:endParaRPr lang="en-GB"/>
        </a:p>
      </dgm:t>
    </dgm:pt>
    <dgm:pt modelId="{7AA7C3D2-DAAD-4306-B9FC-7151099024E1}">
      <dgm:prSet phldrT="[Text]" phldr="0"/>
      <dgm:spPr>
        <a:solidFill>
          <a:srgbClr val="92D050"/>
        </a:solidFill>
      </dgm:spPr>
      <dgm:t>
        <a:bodyPr/>
        <a:lstStyle/>
        <a:p>
          <a:r>
            <a:rPr lang="en-GB" dirty="0"/>
            <a:t>Performance - trading</a:t>
          </a:r>
        </a:p>
      </dgm:t>
    </dgm:pt>
    <dgm:pt modelId="{940066A5-DD1D-43BD-B7D5-DAD91E3092B8}" type="sibTrans" cxnId="{9C9BCC65-FFD5-47B5-B3F4-4F9540C6A234}">
      <dgm:prSet/>
      <dgm:spPr/>
      <dgm:t>
        <a:bodyPr/>
        <a:lstStyle/>
        <a:p>
          <a:endParaRPr lang="en-GB"/>
        </a:p>
      </dgm:t>
    </dgm:pt>
    <dgm:pt modelId="{1F68BEFB-4551-4E09-BFEC-037CEE9430BB}" type="parTrans" cxnId="{9C9BCC65-FFD5-47B5-B3F4-4F9540C6A234}">
      <dgm:prSet/>
      <dgm:spPr/>
      <dgm:t>
        <a:bodyPr/>
        <a:lstStyle/>
        <a:p>
          <a:endParaRPr lang="en-GB"/>
        </a:p>
      </dgm:t>
    </dgm:pt>
    <dgm:pt modelId="{301F4269-CFE2-4EA9-A689-16BABED61AE6}">
      <dgm:prSet phldrT="[Text]" phldr="0"/>
      <dgm:spPr>
        <a:solidFill>
          <a:srgbClr val="00B050"/>
        </a:solidFill>
        <a:ln>
          <a:solidFill>
            <a:srgbClr val="00B050"/>
          </a:solidFill>
        </a:ln>
      </dgm:spPr>
      <dgm:t>
        <a:bodyPr/>
        <a:lstStyle/>
        <a:p>
          <a:r>
            <a:rPr lang="en-GB" dirty="0"/>
            <a:t>Annual accounts</a:t>
          </a:r>
        </a:p>
      </dgm:t>
    </dgm:pt>
    <dgm:pt modelId="{AB0F7942-134F-47BD-B474-A2EF9FF9F3E0}" type="parTrans" cxnId="{60E0EDAA-29AC-400A-9CA4-FD4A4ED05AFF}">
      <dgm:prSet/>
      <dgm:spPr/>
      <dgm:t>
        <a:bodyPr/>
        <a:lstStyle/>
        <a:p>
          <a:endParaRPr lang="en-GB"/>
        </a:p>
      </dgm:t>
    </dgm:pt>
    <dgm:pt modelId="{1C3858CC-9262-42AD-AEB4-E4215C8D93A9}" type="sibTrans" cxnId="{60E0EDAA-29AC-400A-9CA4-FD4A4ED05AFF}">
      <dgm:prSet/>
      <dgm:spPr/>
      <dgm:t>
        <a:bodyPr/>
        <a:lstStyle/>
        <a:p>
          <a:endParaRPr lang="en-GB"/>
        </a:p>
      </dgm:t>
    </dgm:pt>
    <dgm:pt modelId="{71EAB313-FA21-4658-9B72-2EFB1990321F}">
      <dgm:prSet phldrT="[Text]" phldr="0"/>
      <dgm:spPr>
        <a:solidFill>
          <a:srgbClr val="92D050"/>
        </a:solidFill>
      </dgm:spPr>
      <dgm:t>
        <a:bodyPr/>
        <a:lstStyle/>
        <a:p>
          <a:r>
            <a:rPr lang="en-GB" dirty="0"/>
            <a:t>Position – balance sheet</a:t>
          </a:r>
        </a:p>
      </dgm:t>
    </dgm:pt>
    <dgm:pt modelId="{02DC3111-F55D-4426-A579-FDE3FBBB8B62}" type="parTrans" cxnId="{91FDA857-85F0-482A-B989-1AA8766AE47B}">
      <dgm:prSet/>
      <dgm:spPr/>
      <dgm:t>
        <a:bodyPr/>
        <a:lstStyle/>
        <a:p>
          <a:endParaRPr lang="en-GB"/>
        </a:p>
      </dgm:t>
    </dgm:pt>
    <dgm:pt modelId="{A97B1FC1-6566-4D8F-A802-DA1CBE17A833}" type="sibTrans" cxnId="{91FDA857-85F0-482A-B989-1AA8766AE47B}">
      <dgm:prSet/>
      <dgm:spPr/>
      <dgm:t>
        <a:bodyPr/>
        <a:lstStyle/>
        <a:p>
          <a:endParaRPr lang="en-GB"/>
        </a:p>
      </dgm:t>
    </dgm:pt>
    <dgm:pt modelId="{9F701D63-A163-4EA3-9054-AD447DA377E8}">
      <dgm:prSet phldrT="[Text]" phldr="0"/>
      <dgm:spPr>
        <a:solidFill>
          <a:srgbClr val="92D050"/>
        </a:solidFill>
      </dgm:spPr>
      <dgm:t>
        <a:bodyPr/>
        <a:lstStyle/>
        <a:p>
          <a:r>
            <a:rPr lang="en-GB" dirty="0"/>
            <a:t>Strategic Review</a:t>
          </a:r>
        </a:p>
      </dgm:t>
    </dgm:pt>
    <dgm:pt modelId="{F779C875-CF4A-4654-8CB1-E7AE9758E54B}" type="parTrans" cxnId="{180C29FD-CF5D-4446-BE14-643B3B662623}">
      <dgm:prSet/>
      <dgm:spPr/>
      <dgm:t>
        <a:bodyPr/>
        <a:lstStyle/>
        <a:p>
          <a:endParaRPr lang="en-GB"/>
        </a:p>
      </dgm:t>
    </dgm:pt>
    <dgm:pt modelId="{2D60E139-A6C6-4E05-BEE8-F7ED059A0BA0}" type="sibTrans" cxnId="{180C29FD-CF5D-4446-BE14-643B3B662623}">
      <dgm:prSet/>
      <dgm:spPr/>
      <dgm:t>
        <a:bodyPr/>
        <a:lstStyle/>
        <a:p>
          <a:endParaRPr lang="en-GB"/>
        </a:p>
      </dgm:t>
    </dgm:pt>
    <dgm:pt modelId="{26A95C34-F8BC-4F77-B563-59DFB77AACDF}">
      <dgm:prSet phldrT="[Text]" phldr="0"/>
      <dgm:spPr>
        <a:solidFill>
          <a:srgbClr val="92D050"/>
        </a:solidFill>
      </dgm:spPr>
      <dgm:t>
        <a:bodyPr/>
        <a:lstStyle/>
        <a:p>
          <a:r>
            <a:rPr lang="en-GB"/>
            <a:t>Key performance indicators</a:t>
          </a:r>
          <a:endParaRPr lang="en-GB" dirty="0"/>
        </a:p>
      </dgm:t>
    </dgm:pt>
    <dgm:pt modelId="{21C1B0F6-6086-4DA0-900A-4EFAF8BB73B1}" type="parTrans" cxnId="{C4A79225-7574-4754-8D74-C9D59E601FA0}">
      <dgm:prSet/>
      <dgm:spPr/>
      <dgm:t>
        <a:bodyPr/>
        <a:lstStyle/>
        <a:p>
          <a:endParaRPr lang="en-GB"/>
        </a:p>
      </dgm:t>
    </dgm:pt>
    <dgm:pt modelId="{789D5E5F-BE0E-412B-ABD0-17DFCC292D79}" type="sibTrans" cxnId="{C4A79225-7574-4754-8D74-C9D59E601FA0}">
      <dgm:prSet/>
      <dgm:spPr/>
      <dgm:t>
        <a:bodyPr/>
        <a:lstStyle/>
        <a:p>
          <a:endParaRPr lang="en-GB"/>
        </a:p>
      </dgm:t>
    </dgm:pt>
    <dgm:pt modelId="{CC97D5B1-19C7-47CB-B6DD-A773AF8DC93F}" type="pres">
      <dgm:prSet presAssocID="{F3CF1D02-FE4F-4489-9DE5-A0E8A498FE47}" presName="cycle" presStyleCnt="0">
        <dgm:presLayoutVars>
          <dgm:chMax val="1"/>
          <dgm:dir/>
          <dgm:animLvl val="ctr"/>
          <dgm:resizeHandles val="exact"/>
        </dgm:presLayoutVars>
      </dgm:prSet>
      <dgm:spPr/>
    </dgm:pt>
    <dgm:pt modelId="{E7B2CF8D-B57F-4264-A1D6-44437B1DE5FE}" type="pres">
      <dgm:prSet presAssocID="{526F1427-9C6E-4E2E-A031-AFB0E1857A96}" presName="centerShape" presStyleLbl="node0" presStyleIdx="0" presStyleCnt="1" custLinFactNeighborX="-813"/>
      <dgm:spPr/>
    </dgm:pt>
    <dgm:pt modelId="{2F6E011A-8A09-4AA4-A5E8-C7EF1FE7743A}" type="pres">
      <dgm:prSet presAssocID="{AB0F7942-134F-47BD-B474-A2EF9FF9F3E0}" presName="Name9" presStyleLbl="parChTrans1D2" presStyleIdx="0" presStyleCnt="5"/>
      <dgm:spPr/>
    </dgm:pt>
    <dgm:pt modelId="{9E8BC43C-A803-4295-B23E-35AB7542F931}" type="pres">
      <dgm:prSet presAssocID="{AB0F7942-134F-47BD-B474-A2EF9FF9F3E0}" presName="connTx" presStyleLbl="parChTrans1D2" presStyleIdx="0" presStyleCnt="5"/>
      <dgm:spPr/>
    </dgm:pt>
    <dgm:pt modelId="{26AA881F-15F8-4387-B45D-38259B074E95}" type="pres">
      <dgm:prSet presAssocID="{301F4269-CFE2-4EA9-A689-16BABED61AE6}" presName="node" presStyleLbl="node1" presStyleIdx="0" presStyleCnt="5">
        <dgm:presLayoutVars>
          <dgm:bulletEnabled val="1"/>
        </dgm:presLayoutVars>
      </dgm:prSet>
      <dgm:spPr/>
    </dgm:pt>
    <dgm:pt modelId="{70382E8D-A771-48F4-B29D-AF4FFBBBFC9B}" type="pres">
      <dgm:prSet presAssocID="{1F68BEFB-4551-4E09-BFEC-037CEE9430BB}" presName="Name9" presStyleLbl="parChTrans1D2" presStyleIdx="1" presStyleCnt="5"/>
      <dgm:spPr/>
    </dgm:pt>
    <dgm:pt modelId="{73723EBC-BF81-40C8-9271-5C17C3C71119}" type="pres">
      <dgm:prSet presAssocID="{1F68BEFB-4551-4E09-BFEC-037CEE9430BB}" presName="connTx" presStyleLbl="parChTrans1D2" presStyleIdx="1" presStyleCnt="5"/>
      <dgm:spPr/>
    </dgm:pt>
    <dgm:pt modelId="{07A05FEA-9AF9-44B2-818B-5B0A330F92DF}" type="pres">
      <dgm:prSet presAssocID="{7AA7C3D2-DAAD-4306-B9FC-7151099024E1}" presName="node" presStyleLbl="node1" presStyleIdx="1" presStyleCnt="5">
        <dgm:presLayoutVars>
          <dgm:bulletEnabled val="1"/>
        </dgm:presLayoutVars>
      </dgm:prSet>
      <dgm:spPr/>
    </dgm:pt>
    <dgm:pt modelId="{CFEB1EF3-132E-4845-9CD1-21A3D9427333}" type="pres">
      <dgm:prSet presAssocID="{02DC3111-F55D-4426-A579-FDE3FBBB8B62}" presName="Name9" presStyleLbl="parChTrans1D2" presStyleIdx="2" presStyleCnt="5"/>
      <dgm:spPr/>
    </dgm:pt>
    <dgm:pt modelId="{513734CC-9FC4-435D-A305-E98401B91F6E}" type="pres">
      <dgm:prSet presAssocID="{02DC3111-F55D-4426-A579-FDE3FBBB8B62}" presName="connTx" presStyleLbl="parChTrans1D2" presStyleIdx="2" presStyleCnt="5"/>
      <dgm:spPr/>
    </dgm:pt>
    <dgm:pt modelId="{756D8B71-0CB0-4F04-A153-64C53D1AACBB}" type="pres">
      <dgm:prSet presAssocID="{71EAB313-FA21-4658-9B72-2EFB1990321F}" presName="node" presStyleLbl="node1" presStyleIdx="2" presStyleCnt="5">
        <dgm:presLayoutVars>
          <dgm:bulletEnabled val="1"/>
        </dgm:presLayoutVars>
      </dgm:prSet>
      <dgm:spPr/>
    </dgm:pt>
    <dgm:pt modelId="{958B8A6F-1A14-48D0-BA92-28AD73F15CDB}" type="pres">
      <dgm:prSet presAssocID="{F779C875-CF4A-4654-8CB1-E7AE9758E54B}" presName="Name9" presStyleLbl="parChTrans1D2" presStyleIdx="3" presStyleCnt="5"/>
      <dgm:spPr/>
    </dgm:pt>
    <dgm:pt modelId="{F4B05DBE-76E7-4857-A857-700B8AB83952}" type="pres">
      <dgm:prSet presAssocID="{F779C875-CF4A-4654-8CB1-E7AE9758E54B}" presName="connTx" presStyleLbl="parChTrans1D2" presStyleIdx="3" presStyleCnt="5"/>
      <dgm:spPr/>
    </dgm:pt>
    <dgm:pt modelId="{C687C021-E813-47A6-943E-03B79120C576}" type="pres">
      <dgm:prSet presAssocID="{9F701D63-A163-4EA3-9054-AD447DA377E8}" presName="node" presStyleLbl="node1" presStyleIdx="3" presStyleCnt="5">
        <dgm:presLayoutVars>
          <dgm:bulletEnabled val="1"/>
        </dgm:presLayoutVars>
      </dgm:prSet>
      <dgm:spPr/>
    </dgm:pt>
    <dgm:pt modelId="{D1C08B3F-7E87-4B95-AB98-50FB04B1F576}" type="pres">
      <dgm:prSet presAssocID="{21C1B0F6-6086-4DA0-900A-4EFAF8BB73B1}" presName="Name9" presStyleLbl="parChTrans1D2" presStyleIdx="4" presStyleCnt="5"/>
      <dgm:spPr/>
    </dgm:pt>
    <dgm:pt modelId="{56293F92-D3D0-44E6-81B5-714B0425A9D8}" type="pres">
      <dgm:prSet presAssocID="{21C1B0F6-6086-4DA0-900A-4EFAF8BB73B1}" presName="connTx" presStyleLbl="parChTrans1D2" presStyleIdx="4" presStyleCnt="5"/>
      <dgm:spPr/>
    </dgm:pt>
    <dgm:pt modelId="{0D51D26E-B741-4DE3-9449-A6196DB01307}" type="pres">
      <dgm:prSet presAssocID="{26A95C34-F8BC-4F77-B563-59DFB77AACDF}" presName="node" presStyleLbl="node1" presStyleIdx="4" presStyleCnt="5">
        <dgm:presLayoutVars>
          <dgm:bulletEnabled val="1"/>
        </dgm:presLayoutVars>
      </dgm:prSet>
      <dgm:spPr/>
    </dgm:pt>
  </dgm:ptLst>
  <dgm:cxnLst>
    <dgm:cxn modelId="{EF858411-FF22-41D0-95CE-FBA5B3516205}" type="presOf" srcId="{71EAB313-FA21-4658-9B72-2EFB1990321F}" destId="{756D8B71-0CB0-4F04-A153-64C53D1AACBB}" srcOrd="0" destOrd="0" presId="urn:microsoft.com/office/officeart/2005/8/layout/radial1"/>
    <dgm:cxn modelId="{AD424618-E989-45EF-AF19-423D5F3E1381}" type="presOf" srcId="{26A95C34-F8BC-4F77-B563-59DFB77AACDF}" destId="{0D51D26E-B741-4DE3-9449-A6196DB01307}" srcOrd="0" destOrd="0" presId="urn:microsoft.com/office/officeart/2005/8/layout/radial1"/>
    <dgm:cxn modelId="{D55C581B-434E-46F0-9285-8A3D0CA3B23B}" type="presOf" srcId="{F779C875-CF4A-4654-8CB1-E7AE9758E54B}" destId="{F4B05DBE-76E7-4857-A857-700B8AB83952}" srcOrd="1" destOrd="0" presId="urn:microsoft.com/office/officeart/2005/8/layout/radial1"/>
    <dgm:cxn modelId="{CCC3EF1D-2766-451E-ABD2-436B745432CA}" type="presOf" srcId="{301F4269-CFE2-4EA9-A689-16BABED61AE6}" destId="{26AA881F-15F8-4387-B45D-38259B074E95}" srcOrd="0" destOrd="0" presId="urn:microsoft.com/office/officeart/2005/8/layout/radial1"/>
    <dgm:cxn modelId="{C4A79225-7574-4754-8D74-C9D59E601FA0}" srcId="{526F1427-9C6E-4E2E-A031-AFB0E1857A96}" destId="{26A95C34-F8BC-4F77-B563-59DFB77AACDF}" srcOrd="4" destOrd="0" parTransId="{21C1B0F6-6086-4DA0-900A-4EFAF8BB73B1}" sibTransId="{789D5E5F-BE0E-412B-ABD0-17DFCC292D79}"/>
    <dgm:cxn modelId="{A5BA1A2B-7AB3-4112-9B35-63A6D36DC963}" type="presOf" srcId="{AB0F7942-134F-47BD-B474-A2EF9FF9F3E0}" destId="{9E8BC43C-A803-4295-B23E-35AB7542F931}" srcOrd="1" destOrd="0" presId="urn:microsoft.com/office/officeart/2005/8/layout/radial1"/>
    <dgm:cxn modelId="{7521E73F-4ECB-4764-B86B-E706A6D8DE63}" type="presOf" srcId="{02DC3111-F55D-4426-A579-FDE3FBBB8B62}" destId="{513734CC-9FC4-435D-A305-E98401B91F6E}" srcOrd="1" destOrd="0" presId="urn:microsoft.com/office/officeart/2005/8/layout/radial1"/>
    <dgm:cxn modelId="{5DB24660-923D-44DB-864E-807915225236}" type="presOf" srcId="{F779C875-CF4A-4654-8CB1-E7AE9758E54B}" destId="{958B8A6F-1A14-48D0-BA92-28AD73F15CDB}" srcOrd="0" destOrd="0" presId="urn:microsoft.com/office/officeart/2005/8/layout/radial1"/>
    <dgm:cxn modelId="{803D8142-3638-45AA-823C-0C820D5428B2}" type="presOf" srcId="{21C1B0F6-6086-4DA0-900A-4EFAF8BB73B1}" destId="{56293F92-D3D0-44E6-81B5-714B0425A9D8}" srcOrd="1" destOrd="0" presId="urn:microsoft.com/office/officeart/2005/8/layout/radial1"/>
    <dgm:cxn modelId="{A3783144-9E3D-465B-B6D3-090BDC958651}" type="presOf" srcId="{7AA7C3D2-DAAD-4306-B9FC-7151099024E1}" destId="{07A05FEA-9AF9-44B2-818B-5B0A330F92DF}" srcOrd="0" destOrd="0" presId="urn:microsoft.com/office/officeart/2005/8/layout/radial1"/>
    <dgm:cxn modelId="{9C9BCC65-FFD5-47B5-B3F4-4F9540C6A234}" srcId="{526F1427-9C6E-4E2E-A031-AFB0E1857A96}" destId="{7AA7C3D2-DAAD-4306-B9FC-7151099024E1}" srcOrd="1" destOrd="0" parTransId="{1F68BEFB-4551-4E09-BFEC-037CEE9430BB}" sibTransId="{940066A5-DD1D-43BD-B7D5-DAD91E3092B8}"/>
    <dgm:cxn modelId="{3A723353-E6C3-4401-9EED-4D0C1F14EBAB}" type="presOf" srcId="{526F1427-9C6E-4E2E-A031-AFB0E1857A96}" destId="{E7B2CF8D-B57F-4264-A1D6-44437B1DE5FE}" srcOrd="0" destOrd="0" presId="urn:microsoft.com/office/officeart/2005/8/layout/radial1"/>
    <dgm:cxn modelId="{91FDA857-85F0-482A-B989-1AA8766AE47B}" srcId="{526F1427-9C6E-4E2E-A031-AFB0E1857A96}" destId="{71EAB313-FA21-4658-9B72-2EFB1990321F}" srcOrd="2" destOrd="0" parTransId="{02DC3111-F55D-4426-A579-FDE3FBBB8B62}" sibTransId="{A97B1FC1-6566-4D8F-A802-DA1CBE17A833}"/>
    <dgm:cxn modelId="{72A2CF79-BD56-4EBD-A10C-4952BBFA0876}" type="presOf" srcId="{AB0F7942-134F-47BD-B474-A2EF9FF9F3E0}" destId="{2F6E011A-8A09-4AA4-A5E8-C7EF1FE7743A}" srcOrd="0" destOrd="0" presId="urn:microsoft.com/office/officeart/2005/8/layout/radial1"/>
    <dgm:cxn modelId="{C4DB587C-AB14-4AC1-A2A6-8361428AA85D}" type="presOf" srcId="{9F701D63-A163-4EA3-9054-AD447DA377E8}" destId="{C687C021-E813-47A6-943E-03B79120C576}" srcOrd="0" destOrd="0" presId="urn:microsoft.com/office/officeart/2005/8/layout/radial1"/>
    <dgm:cxn modelId="{50F58F86-1F40-444C-9626-9DBC2ACD22D2}" srcId="{F3CF1D02-FE4F-4489-9DE5-A0E8A498FE47}" destId="{526F1427-9C6E-4E2E-A031-AFB0E1857A96}" srcOrd="0" destOrd="0" parTransId="{4996FAD5-F91D-4A4F-837D-F99174B131CB}" sibTransId="{3C5D20DB-9721-4C8C-9B82-D920E62CE105}"/>
    <dgm:cxn modelId="{E16DACA1-4C8B-4C48-A1C0-9E503B20897A}" type="presOf" srcId="{F3CF1D02-FE4F-4489-9DE5-A0E8A498FE47}" destId="{CC97D5B1-19C7-47CB-B6DD-A773AF8DC93F}" srcOrd="0" destOrd="0" presId="urn:microsoft.com/office/officeart/2005/8/layout/radial1"/>
    <dgm:cxn modelId="{60E0EDAA-29AC-400A-9CA4-FD4A4ED05AFF}" srcId="{526F1427-9C6E-4E2E-A031-AFB0E1857A96}" destId="{301F4269-CFE2-4EA9-A689-16BABED61AE6}" srcOrd="0" destOrd="0" parTransId="{AB0F7942-134F-47BD-B474-A2EF9FF9F3E0}" sibTransId="{1C3858CC-9262-42AD-AEB4-E4215C8D93A9}"/>
    <dgm:cxn modelId="{EA428FC0-9C71-4E74-BF1A-21F816F9264C}" type="presOf" srcId="{1F68BEFB-4551-4E09-BFEC-037CEE9430BB}" destId="{73723EBC-BF81-40C8-9271-5C17C3C71119}" srcOrd="1" destOrd="0" presId="urn:microsoft.com/office/officeart/2005/8/layout/radial1"/>
    <dgm:cxn modelId="{F45171CD-5E87-4D00-A058-D709AC7FD0BF}" type="presOf" srcId="{02DC3111-F55D-4426-A579-FDE3FBBB8B62}" destId="{CFEB1EF3-132E-4845-9CD1-21A3D9427333}" srcOrd="0" destOrd="0" presId="urn:microsoft.com/office/officeart/2005/8/layout/radial1"/>
    <dgm:cxn modelId="{3E4CCFE6-9753-4ED8-9934-5352998F48AE}" type="presOf" srcId="{1F68BEFB-4551-4E09-BFEC-037CEE9430BB}" destId="{70382E8D-A771-48F4-B29D-AF4FFBBBFC9B}" srcOrd="0" destOrd="0" presId="urn:microsoft.com/office/officeart/2005/8/layout/radial1"/>
    <dgm:cxn modelId="{32EB6AF7-882B-419F-8108-92F4B11D1E75}" type="presOf" srcId="{21C1B0F6-6086-4DA0-900A-4EFAF8BB73B1}" destId="{D1C08B3F-7E87-4B95-AB98-50FB04B1F576}" srcOrd="0" destOrd="0" presId="urn:microsoft.com/office/officeart/2005/8/layout/radial1"/>
    <dgm:cxn modelId="{180C29FD-CF5D-4446-BE14-643B3B662623}" srcId="{526F1427-9C6E-4E2E-A031-AFB0E1857A96}" destId="{9F701D63-A163-4EA3-9054-AD447DA377E8}" srcOrd="3" destOrd="0" parTransId="{F779C875-CF4A-4654-8CB1-E7AE9758E54B}" sibTransId="{2D60E139-A6C6-4E05-BEE8-F7ED059A0BA0}"/>
    <dgm:cxn modelId="{AA01171E-4683-42C6-82ED-BF2E59D2803F}" type="presParOf" srcId="{CC97D5B1-19C7-47CB-B6DD-A773AF8DC93F}" destId="{E7B2CF8D-B57F-4264-A1D6-44437B1DE5FE}" srcOrd="0" destOrd="0" presId="urn:microsoft.com/office/officeart/2005/8/layout/radial1"/>
    <dgm:cxn modelId="{D6DA2BEE-35E4-473C-976B-5E04E8937639}" type="presParOf" srcId="{CC97D5B1-19C7-47CB-B6DD-A773AF8DC93F}" destId="{2F6E011A-8A09-4AA4-A5E8-C7EF1FE7743A}" srcOrd="1" destOrd="0" presId="urn:microsoft.com/office/officeart/2005/8/layout/radial1"/>
    <dgm:cxn modelId="{B2C352FA-AB29-4F53-A53E-594541058BCF}" type="presParOf" srcId="{2F6E011A-8A09-4AA4-A5E8-C7EF1FE7743A}" destId="{9E8BC43C-A803-4295-B23E-35AB7542F931}" srcOrd="0" destOrd="0" presId="urn:microsoft.com/office/officeart/2005/8/layout/radial1"/>
    <dgm:cxn modelId="{A9528206-F559-40F6-8CCA-1E3E41A82D92}" type="presParOf" srcId="{CC97D5B1-19C7-47CB-B6DD-A773AF8DC93F}" destId="{26AA881F-15F8-4387-B45D-38259B074E95}" srcOrd="2" destOrd="0" presId="urn:microsoft.com/office/officeart/2005/8/layout/radial1"/>
    <dgm:cxn modelId="{12D531D5-BD7C-487D-BD83-A692B22077D3}" type="presParOf" srcId="{CC97D5B1-19C7-47CB-B6DD-A773AF8DC93F}" destId="{70382E8D-A771-48F4-B29D-AF4FFBBBFC9B}" srcOrd="3" destOrd="0" presId="urn:microsoft.com/office/officeart/2005/8/layout/radial1"/>
    <dgm:cxn modelId="{6688821F-8FB7-4FC8-A8E5-6D7B45FB6895}" type="presParOf" srcId="{70382E8D-A771-48F4-B29D-AF4FFBBBFC9B}" destId="{73723EBC-BF81-40C8-9271-5C17C3C71119}" srcOrd="0" destOrd="0" presId="urn:microsoft.com/office/officeart/2005/8/layout/radial1"/>
    <dgm:cxn modelId="{37EEF19A-E5B6-4BA7-ADFD-F3F79A202757}" type="presParOf" srcId="{CC97D5B1-19C7-47CB-B6DD-A773AF8DC93F}" destId="{07A05FEA-9AF9-44B2-818B-5B0A330F92DF}" srcOrd="4" destOrd="0" presId="urn:microsoft.com/office/officeart/2005/8/layout/radial1"/>
    <dgm:cxn modelId="{6521B893-F1ED-4233-8E80-64D569CF07C6}" type="presParOf" srcId="{CC97D5B1-19C7-47CB-B6DD-A773AF8DC93F}" destId="{CFEB1EF3-132E-4845-9CD1-21A3D9427333}" srcOrd="5" destOrd="0" presId="urn:microsoft.com/office/officeart/2005/8/layout/radial1"/>
    <dgm:cxn modelId="{37CFE24C-FE83-4753-A090-AAA9EE3FA9D4}" type="presParOf" srcId="{CFEB1EF3-132E-4845-9CD1-21A3D9427333}" destId="{513734CC-9FC4-435D-A305-E98401B91F6E}" srcOrd="0" destOrd="0" presId="urn:microsoft.com/office/officeart/2005/8/layout/radial1"/>
    <dgm:cxn modelId="{45FC4CD2-97CA-44C3-8F17-718FCAA5EB1A}" type="presParOf" srcId="{CC97D5B1-19C7-47CB-B6DD-A773AF8DC93F}" destId="{756D8B71-0CB0-4F04-A153-64C53D1AACBB}" srcOrd="6" destOrd="0" presId="urn:microsoft.com/office/officeart/2005/8/layout/radial1"/>
    <dgm:cxn modelId="{48F0149D-5FA2-43C3-AA32-70D52C40AC66}" type="presParOf" srcId="{CC97D5B1-19C7-47CB-B6DD-A773AF8DC93F}" destId="{958B8A6F-1A14-48D0-BA92-28AD73F15CDB}" srcOrd="7" destOrd="0" presId="urn:microsoft.com/office/officeart/2005/8/layout/radial1"/>
    <dgm:cxn modelId="{B43223B3-9BCF-4D23-A98F-43AA64EED4D8}" type="presParOf" srcId="{958B8A6F-1A14-48D0-BA92-28AD73F15CDB}" destId="{F4B05DBE-76E7-4857-A857-700B8AB83952}" srcOrd="0" destOrd="0" presId="urn:microsoft.com/office/officeart/2005/8/layout/radial1"/>
    <dgm:cxn modelId="{17A1F0D9-3555-4A95-BA7B-4DB247569281}" type="presParOf" srcId="{CC97D5B1-19C7-47CB-B6DD-A773AF8DC93F}" destId="{C687C021-E813-47A6-943E-03B79120C576}" srcOrd="8" destOrd="0" presId="urn:microsoft.com/office/officeart/2005/8/layout/radial1"/>
    <dgm:cxn modelId="{0830C8B1-8749-4C4E-AA2F-C4D4395BB6BA}" type="presParOf" srcId="{CC97D5B1-19C7-47CB-B6DD-A773AF8DC93F}" destId="{D1C08B3F-7E87-4B95-AB98-50FB04B1F576}" srcOrd="9" destOrd="0" presId="urn:microsoft.com/office/officeart/2005/8/layout/radial1"/>
    <dgm:cxn modelId="{25A46D36-E0CC-4FA0-AB11-4A062F62389A}" type="presParOf" srcId="{D1C08B3F-7E87-4B95-AB98-50FB04B1F576}" destId="{56293F92-D3D0-44E6-81B5-714B0425A9D8}" srcOrd="0" destOrd="0" presId="urn:microsoft.com/office/officeart/2005/8/layout/radial1"/>
    <dgm:cxn modelId="{D9FE9221-A99A-49E2-BCF4-7EDE0CCD8BE2}" type="presParOf" srcId="{CC97D5B1-19C7-47CB-B6DD-A773AF8DC93F}" destId="{0D51D26E-B741-4DE3-9449-A6196DB01307}"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CF1D02-FE4F-4489-9DE5-A0E8A498FE47}" type="doc">
      <dgm:prSet loTypeId="urn:microsoft.com/office/officeart/2005/8/layout/radial1" loCatId="relationship" qsTypeId="urn:microsoft.com/office/officeart/2005/8/quickstyle/simple3" qsCatId="simple" csTypeId="urn:microsoft.com/office/officeart/2005/8/colors/accent1_2" csCatId="accent1" phldr="1"/>
      <dgm:spPr/>
      <dgm:t>
        <a:bodyPr/>
        <a:lstStyle/>
        <a:p>
          <a:endParaRPr lang="en-GB"/>
        </a:p>
      </dgm:t>
    </dgm:pt>
    <dgm:pt modelId="{526F1427-9C6E-4E2E-A031-AFB0E1857A96}">
      <dgm:prSet phldrT="[Text]" phldr="0"/>
      <dgm:spPr>
        <a:solidFill>
          <a:srgbClr val="0070C0"/>
        </a:solidFill>
      </dgm:spPr>
      <dgm:t>
        <a:bodyPr/>
        <a:lstStyle/>
        <a:p>
          <a:r>
            <a:rPr lang="en-GB" dirty="0"/>
            <a:t>Finances</a:t>
          </a:r>
        </a:p>
      </dgm:t>
    </dgm:pt>
    <dgm:pt modelId="{4996FAD5-F91D-4A4F-837D-F99174B131CB}" type="parTrans" cxnId="{50F58F86-1F40-444C-9626-9DBC2ACD22D2}">
      <dgm:prSet/>
      <dgm:spPr/>
      <dgm:t>
        <a:bodyPr/>
        <a:lstStyle/>
        <a:p>
          <a:endParaRPr lang="en-GB"/>
        </a:p>
      </dgm:t>
    </dgm:pt>
    <dgm:pt modelId="{3C5D20DB-9721-4C8C-9B82-D920E62CE105}" type="sibTrans" cxnId="{50F58F86-1F40-444C-9626-9DBC2ACD22D2}">
      <dgm:prSet/>
      <dgm:spPr/>
      <dgm:t>
        <a:bodyPr/>
        <a:lstStyle/>
        <a:p>
          <a:endParaRPr lang="en-GB"/>
        </a:p>
      </dgm:t>
    </dgm:pt>
    <dgm:pt modelId="{7AA7C3D2-DAAD-4306-B9FC-7151099024E1}">
      <dgm:prSet phldrT="[Text]" phldr="0"/>
      <dgm:spPr>
        <a:solidFill>
          <a:schemeClr val="accent6">
            <a:lumMod val="60000"/>
            <a:lumOff val="40000"/>
          </a:schemeClr>
        </a:solidFill>
      </dgm:spPr>
      <dgm:t>
        <a:bodyPr/>
        <a:lstStyle/>
        <a:p>
          <a:r>
            <a:rPr lang="en-GB" dirty="0"/>
            <a:t>Performance - trading</a:t>
          </a:r>
        </a:p>
      </dgm:t>
    </dgm:pt>
    <dgm:pt modelId="{940066A5-DD1D-43BD-B7D5-DAD91E3092B8}" type="sibTrans" cxnId="{9C9BCC65-FFD5-47B5-B3F4-4F9540C6A234}">
      <dgm:prSet/>
      <dgm:spPr/>
      <dgm:t>
        <a:bodyPr/>
        <a:lstStyle/>
        <a:p>
          <a:endParaRPr lang="en-GB"/>
        </a:p>
      </dgm:t>
    </dgm:pt>
    <dgm:pt modelId="{1F68BEFB-4551-4E09-BFEC-037CEE9430BB}" type="parTrans" cxnId="{9C9BCC65-FFD5-47B5-B3F4-4F9540C6A234}">
      <dgm:prSet/>
      <dgm:spPr/>
      <dgm:t>
        <a:bodyPr/>
        <a:lstStyle/>
        <a:p>
          <a:endParaRPr lang="en-GB"/>
        </a:p>
      </dgm:t>
    </dgm:pt>
    <dgm:pt modelId="{301F4269-CFE2-4EA9-A689-16BABED61AE6}">
      <dgm:prSet phldrT="[Text]" phldr="0"/>
      <dgm:spPr>
        <a:solidFill>
          <a:srgbClr val="00B050"/>
        </a:solidFill>
        <a:ln>
          <a:solidFill>
            <a:srgbClr val="00B050"/>
          </a:solidFill>
        </a:ln>
      </dgm:spPr>
      <dgm:t>
        <a:bodyPr/>
        <a:lstStyle/>
        <a:p>
          <a:r>
            <a:rPr lang="en-GB" dirty="0"/>
            <a:t>Annual accounts</a:t>
          </a:r>
        </a:p>
      </dgm:t>
    </dgm:pt>
    <dgm:pt modelId="{AB0F7942-134F-47BD-B474-A2EF9FF9F3E0}" type="parTrans" cxnId="{60E0EDAA-29AC-400A-9CA4-FD4A4ED05AFF}">
      <dgm:prSet/>
      <dgm:spPr/>
      <dgm:t>
        <a:bodyPr/>
        <a:lstStyle/>
        <a:p>
          <a:endParaRPr lang="en-GB"/>
        </a:p>
      </dgm:t>
    </dgm:pt>
    <dgm:pt modelId="{1C3858CC-9262-42AD-AEB4-E4215C8D93A9}" type="sibTrans" cxnId="{60E0EDAA-29AC-400A-9CA4-FD4A4ED05AFF}">
      <dgm:prSet/>
      <dgm:spPr/>
      <dgm:t>
        <a:bodyPr/>
        <a:lstStyle/>
        <a:p>
          <a:endParaRPr lang="en-GB"/>
        </a:p>
      </dgm:t>
    </dgm:pt>
    <dgm:pt modelId="{71EAB313-FA21-4658-9B72-2EFB1990321F}">
      <dgm:prSet phldrT="[Text]" phldr="0"/>
      <dgm:spPr>
        <a:solidFill>
          <a:schemeClr val="accent6">
            <a:lumMod val="60000"/>
            <a:lumOff val="40000"/>
          </a:schemeClr>
        </a:solidFill>
      </dgm:spPr>
      <dgm:t>
        <a:bodyPr/>
        <a:lstStyle/>
        <a:p>
          <a:r>
            <a:rPr lang="en-GB" dirty="0"/>
            <a:t>Position – balance sheet</a:t>
          </a:r>
        </a:p>
      </dgm:t>
    </dgm:pt>
    <dgm:pt modelId="{02DC3111-F55D-4426-A579-FDE3FBBB8B62}" type="parTrans" cxnId="{91FDA857-85F0-482A-B989-1AA8766AE47B}">
      <dgm:prSet/>
      <dgm:spPr/>
      <dgm:t>
        <a:bodyPr/>
        <a:lstStyle/>
        <a:p>
          <a:endParaRPr lang="en-GB"/>
        </a:p>
      </dgm:t>
    </dgm:pt>
    <dgm:pt modelId="{A97B1FC1-6566-4D8F-A802-DA1CBE17A833}" type="sibTrans" cxnId="{91FDA857-85F0-482A-B989-1AA8766AE47B}">
      <dgm:prSet/>
      <dgm:spPr/>
      <dgm:t>
        <a:bodyPr/>
        <a:lstStyle/>
        <a:p>
          <a:endParaRPr lang="en-GB"/>
        </a:p>
      </dgm:t>
    </dgm:pt>
    <dgm:pt modelId="{9F701D63-A163-4EA3-9054-AD447DA377E8}">
      <dgm:prSet phldrT="[Text]" phldr="0"/>
      <dgm:spPr>
        <a:solidFill>
          <a:srgbClr val="FFC000"/>
        </a:solidFill>
      </dgm:spPr>
      <dgm:t>
        <a:bodyPr/>
        <a:lstStyle/>
        <a:p>
          <a:r>
            <a:rPr lang="en-GB" dirty="0"/>
            <a:t>Strategic Review</a:t>
          </a:r>
        </a:p>
      </dgm:t>
    </dgm:pt>
    <dgm:pt modelId="{F779C875-CF4A-4654-8CB1-E7AE9758E54B}" type="parTrans" cxnId="{180C29FD-CF5D-4446-BE14-643B3B662623}">
      <dgm:prSet/>
      <dgm:spPr/>
      <dgm:t>
        <a:bodyPr/>
        <a:lstStyle/>
        <a:p>
          <a:endParaRPr lang="en-GB"/>
        </a:p>
      </dgm:t>
    </dgm:pt>
    <dgm:pt modelId="{2D60E139-A6C6-4E05-BEE8-F7ED059A0BA0}" type="sibTrans" cxnId="{180C29FD-CF5D-4446-BE14-643B3B662623}">
      <dgm:prSet/>
      <dgm:spPr/>
      <dgm:t>
        <a:bodyPr/>
        <a:lstStyle/>
        <a:p>
          <a:endParaRPr lang="en-GB"/>
        </a:p>
      </dgm:t>
    </dgm:pt>
    <dgm:pt modelId="{26A95C34-F8BC-4F77-B563-59DFB77AACDF}">
      <dgm:prSet phldrT="[Text]" phldr="0"/>
      <dgm:spPr>
        <a:solidFill>
          <a:schemeClr val="accent6">
            <a:lumMod val="60000"/>
            <a:lumOff val="40000"/>
          </a:schemeClr>
        </a:solidFill>
      </dgm:spPr>
      <dgm:t>
        <a:bodyPr/>
        <a:lstStyle/>
        <a:p>
          <a:r>
            <a:rPr lang="en-GB"/>
            <a:t>Key performance indicators</a:t>
          </a:r>
          <a:endParaRPr lang="en-GB" dirty="0"/>
        </a:p>
      </dgm:t>
    </dgm:pt>
    <dgm:pt modelId="{21C1B0F6-6086-4DA0-900A-4EFAF8BB73B1}" type="parTrans" cxnId="{C4A79225-7574-4754-8D74-C9D59E601FA0}">
      <dgm:prSet/>
      <dgm:spPr/>
      <dgm:t>
        <a:bodyPr/>
        <a:lstStyle/>
        <a:p>
          <a:endParaRPr lang="en-GB"/>
        </a:p>
      </dgm:t>
    </dgm:pt>
    <dgm:pt modelId="{789D5E5F-BE0E-412B-ABD0-17DFCC292D79}" type="sibTrans" cxnId="{C4A79225-7574-4754-8D74-C9D59E601FA0}">
      <dgm:prSet/>
      <dgm:spPr/>
      <dgm:t>
        <a:bodyPr/>
        <a:lstStyle/>
        <a:p>
          <a:endParaRPr lang="en-GB"/>
        </a:p>
      </dgm:t>
    </dgm:pt>
    <dgm:pt modelId="{CC97D5B1-19C7-47CB-B6DD-A773AF8DC93F}" type="pres">
      <dgm:prSet presAssocID="{F3CF1D02-FE4F-4489-9DE5-A0E8A498FE47}" presName="cycle" presStyleCnt="0">
        <dgm:presLayoutVars>
          <dgm:chMax val="1"/>
          <dgm:dir/>
          <dgm:animLvl val="ctr"/>
          <dgm:resizeHandles val="exact"/>
        </dgm:presLayoutVars>
      </dgm:prSet>
      <dgm:spPr/>
    </dgm:pt>
    <dgm:pt modelId="{E7B2CF8D-B57F-4264-A1D6-44437B1DE5FE}" type="pres">
      <dgm:prSet presAssocID="{526F1427-9C6E-4E2E-A031-AFB0E1857A96}" presName="centerShape" presStyleLbl="node0" presStyleIdx="0" presStyleCnt="1" custLinFactNeighborX="-813"/>
      <dgm:spPr/>
    </dgm:pt>
    <dgm:pt modelId="{2F6E011A-8A09-4AA4-A5E8-C7EF1FE7743A}" type="pres">
      <dgm:prSet presAssocID="{AB0F7942-134F-47BD-B474-A2EF9FF9F3E0}" presName="Name9" presStyleLbl="parChTrans1D2" presStyleIdx="0" presStyleCnt="5"/>
      <dgm:spPr/>
    </dgm:pt>
    <dgm:pt modelId="{9E8BC43C-A803-4295-B23E-35AB7542F931}" type="pres">
      <dgm:prSet presAssocID="{AB0F7942-134F-47BD-B474-A2EF9FF9F3E0}" presName="connTx" presStyleLbl="parChTrans1D2" presStyleIdx="0" presStyleCnt="5"/>
      <dgm:spPr/>
    </dgm:pt>
    <dgm:pt modelId="{26AA881F-15F8-4387-B45D-38259B074E95}" type="pres">
      <dgm:prSet presAssocID="{301F4269-CFE2-4EA9-A689-16BABED61AE6}" presName="node" presStyleLbl="node1" presStyleIdx="0" presStyleCnt="5">
        <dgm:presLayoutVars>
          <dgm:bulletEnabled val="1"/>
        </dgm:presLayoutVars>
      </dgm:prSet>
      <dgm:spPr/>
    </dgm:pt>
    <dgm:pt modelId="{70382E8D-A771-48F4-B29D-AF4FFBBBFC9B}" type="pres">
      <dgm:prSet presAssocID="{1F68BEFB-4551-4E09-BFEC-037CEE9430BB}" presName="Name9" presStyleLbl="parChTrans1D2" presStyleIdx="1" presStyleCnt="5"/>
      <dgm:spPr/>
    </dgm:pt>
    <dgm:pt modelId="{73723EBC-BF81-40C8-9271-5C17C3C71119}" type="pres">
      <dgm:prSet presAssocID="{1F68BEFB-4551-4E09-BFEC-037CEE9430BB}" presName="connTx" presStyleLbl="parChTrans1D2" presStyleIdx="1" presStyleCnt="5"/>
      <dgm:spPr/>
    </dgm:pt>
    <dgm:pt modelId="{07A05FEA-9AF9-44B2-818B-5B0A330F92DF}" type="pres">
      <dgm:prSet presAssocID="{7AA7C3D2-DAAD-4306-B9FC-7151099024E1}" presName="node" presStyleLbl="node1" presStyleIdx="1" presStyleCnt="5">
        <dgm:presLayoutVars>
          <dgm:bulletEnabled val="1"/>
        </dgm:presLayoutVars>
      </dgm:prSet>
      <dgm:spPr/>
    </dgm:pt>
    <dgm:pt modelId="{CFEB1EF3-132E-4845-9CD1-21A3D9427333}" type="pres">
      <dgm:prSet presAssocID="{02DC3111-F55D-4426-A579-FDE3FBBB8B62}" presName="Name9" presStyleLbl="parChTrans1D2" presStyleIdx="2" presStyleCnt="5"/>
      <dgm:spPr/>
    </dgm:pt>
    <dgm:pt modelId="{513734CC-9FC4-435D-A305-E98401B91F6E}" type="pres">
      <dgm:prSet presAssocID="{02DC3111-F55D-4426-A579-FDE3FBBB8B62}" presName="connTx" presStyleLbl="parChTrans1D2" presStyleIdx="2" presStyleCnt="5"/>
      <dgm:spPr/>
    </dgm:pt>
    <dgm:pt modelId="{756D8B71-0CB0-4F04-A153-64C53D1AACBB}" type="pres">
      <dgm:prSet presAssocID="{71EAB313-FA21-4658-9B72-2EFB1990321F}" presName="node" presStyleLbl="node1" presStyleIdx="2" presStyleCnt="5">
        <dgm:presLayoutVars>
          <dgm:bulletEnabled val="1"/>
        </dgm:presLayoutVars>
      </dgm:prSet>
      <dgm:spPr/>
    </dgm:pt>
    <dgm:pt modelId="{958B8A6F-1A14-48D0-BA92-28AD73F15CDB}" type="pres">
      <dgm:prSet presAssocID="{F779C875-CF4A-4654-8CB1-E7AE9758E54B}" presName="Name9" presStyleLbl="parChTrans1D2" presStyleIdx="3" presStyleCnt="5"/>
      <dgm:spPr/>
    </dgm:pt>
    <dgm:pt modelId="{F4B05DBE-76E7-4857-A857-700B8AB83952}" type="pres">
      <dgm:prSet presAssocID="{F779C875-CF4A-4654-8CB1-E7AE9758E54B}" presName="connTx" presStyleLbl="parChTrans1D2" presStyleIdx="3" presStyleCnt="5"/>
      <dgm:spPr/>
    </dgm:pt>
    <dgm:pt modelId="{C687C021-E813-47A6-943E-03B79120C576}" type="pres">
      <dgm:prSet presAssocID="{9F701D63-A163-4EA3-9054-AD447DA377E8}" presName="node" presStyleLbl="node1" presStyleIdx="3" presStyleCnt="5">
        <dgm:presLayoutVars>
          <dgm:bulletEnabled val="1"/>
        </dgm:presLayoutVars>
      </dgm:prSet>
      <dgm:spPr/>
    </dgm:pt>
    <dgm:pt modelId="{D1C08B3F-7E87-4B95-AB98-50FB04B1F576}" type="pres">
      <dgm:prSet presAssocID="{21C1B0F6-6086-4DA0-900A-4EFAF8BB73B1}" presName="Name9" presStyleLbl="parChTrans1D2" presStyleIdx="4" presStyleCnt="5"/>
      <dgm:spPr/>
    </dgm:pt>
    <dgm:pt modelId="{56293F92-D3D0-44E6-81B5-714B0425A9D8}" type="pres">
      <dgm:prSet presAssocID="{21C1B0F6-6086-4DA0-900A-4EFAF8BB73B1}" presName="connTx" presStyleLbl="parChTrans1D2" presStyleIdx="4" presStyleCnt="5"/>
      <dgm:spPr/>
    </dgm:pt>
    <dgm:pt modelId="{0D51D26E-B741-4DE3-9449-A6196DB01307}" type="pres">
      <dgm:prSet presAssocID="{26A95C34-F8BC-4F77-B563-59DFB77AACDF}" presName="node" presStyleLbl="node1" presStyleIdx="4" presStyleCnt="5">
        <dgm:presLayoutVars>
          <dgm:bulletEnabled val="1"/>
        </dgm:presLayoutVars>
      </dgm:prSet>
      <dgm:spPr/>
    </dgm:pt>
  </dgm:ptLst>
  <dgm:cxnLst>
    <dgm:cxn modelId="{EF858411-FF22-41D0-95CE-FBA5B3516205}" type="presOf" srcId="{71EAB313-FA21-4658-9B72-2EFB1990321F}" destId="{756D8B71-0CB0-4F04-A153-64C53D1AACBB}" srcOrd="0" destOrd="0" presId="urn:microsoft.com/office/officeart/2005/8/layout/radial1"/>
    <dgm:cxn modelId="{AD424618-E989-45EF-AF19-423D5F3E1381}" type="presOf" srcId="{26A95C34-F8BC-4F77-B563-59DFB77AACDF}" destId="{0D51D26E-B741-4DE3-9449-A6196DB01307}" srcOrd="0" destOrd="0" presId="urn:microsoft.com/office/officeart/2005/8/layout/radial1"/>
    <dgm:cxn modelId="{D55C581B-434E-46F0-9285-8A3D0CA3B23B}" type="presOf" srcId="{F779C875-CF4A-4654-8CB1-E7AE9758E54B}" destId="{F4B05DBE-76E7-4857-A857-700B8AB83952}" srcOrd="1" destOrd="0" presId="urn:microsoft.com/office/officeart/2005/8/layout/radial1"/>
    <dgm:cxn modelId="{CCC3EF1D-2766-451E-ABD2-436B745432CA}" type="presOf" srcId="{301F4269-CFE2-4EA9-A689-16BABED61AE6}" destId="{26AA881F-15F8-4387-B45D-38259B074E95}" srcOrd="0" destOrd="0" presId="urn:microsoft.com/office/officeart/2005/8/layout/radial1"/>
    <dgm:cxn modelId="{C4A79225-7574-4754-8D74-C9D59E601FA0}" srcId="{526F1427-9C6E-4E2E-A031-AFB0E1857A96}" destId="{26A95C34-F8BC-4F77-B563-59DFB77AACDF}" srcOrd="4" destOrd="0" parTransId="{21C1B0F6-6086-4DA0-900A-4EFAF8BB73B1}" sibTransId="{789D5E5F-BE0E-412B-ABD0-17DFCC292D79}"/>
    <dgm:cxn modelId="{A5BA1A2B-7AB3-4112-9B35-63A6D36DC963}" type="presOf" srcId="{AB0F7942-134F-47BD-B474-A2EF9FF9F3E0}" destId="{9E8BC43C-A803-4295-B23E-35AB7542F931}" srcOrd="1" destOrd="0" presId="urn:microsoft.com/office/officeart/2005/8/layout/radial1"/>
    <dgm:cxn modelId="{7521E73F-4ECB-4764-B86B-E706A6D8DE63}" type="presOf" srcId="{02DC3111-F55D-4426-A579-FDE3FBBB8B62}" destId="{513734CC-9FC4-435D-A305-E98401B91F6E}" srcOrd="1" destOrd="0" presId="urn:microsoft.com/office/officeart/2005/8/layout/radial1"/>
    <dgm:cxn modelId="{5DB24660-923D-44DB-864E-807915225236}" type="presOf" srcId="{F779C875-CF4A-4654-8CB1-E7AE9758E54B}" destId="{958B8A6F-1A14-48D0-BA92-28AD73F15CDB}" srcOrd="0" destOrd="0" presId="urn:microsoft.com/office/officeart/2005/8/layout/radial1"/>
    <dgm:cxn modelId="{803D8142-3638-45AA-823C-0C820D5428B2}" type="presOf" srcId="{21C1B0F6-6086-4DA0-900A-4EFAF8BB73B1}" destId="{56293F92-D3D0-44E6-81B5-714B0425A9D8}" srcOrd="1" destOrd="0" presId="urn:microsoft.com/office/officeart/2005/8/layout/radial1"/>
    <dgm:cxn modelId="{A3783144-9E3D-465B-B6D3-090BDC958651}" type="presOf" srcId="{7AA7C3D2-DAAD-4306-B9FC-7151099024E1}" destId="{07A05FEA-9AF9-44B2-818B-5B0A330F92DF}" srcOrd="0" destOrd="0" presId="urn:microsoft.com/office/officeart/2005/8/layout/radial1"/>
    <dgm:cxn modelId="{9C9BCC65-FFD5-47B5-B3F4-4F9540C6A234}" srcId="{526F1427-9C6E-4E2E-A031-AFB0E1857A96}" destId="{7AA7C3D2-DAAD-4306-B9FC-7151099024E1}" srcOrd="1" destOrd="0" parTransId="{1F68BEFB-4551-4E09-BFEC-037CEE9430BB}" sibTransId="{940066A5-DD1D-43BD-B7D5-DAD91E3092B8}"/>
    <dgm:cxn modelId="{3A723353-E6C3-4401-9EED-4D0C1F14EBAB}" type="presOf" srcId="{526F1427-9C6E-4E2E-A031-AFB0E1857A96}" destId="{E7B2CF8D-B57F-4264-A1D6-44437B1DE5FE}" srcOrd="0" destOrd="0" presId="urn:microsoft.com/office/officeart/2005/8/layout/radial1"/>
    <dgm:cxn modelId="{91FDA857-85F0-482A-B989-1AA8766AE47B}" srcId="{526F1427-9C6E-4E2E-A031-AFB0E1857A96}" destId="{71EAB313-FA21-4658-9B72-2EFB1990321F}" srcOrd="2" destOrd="0" parTransId="{02DC3111-F55D-4426-A579-FDE3FBBB8B62}" sibTransId="{A97B1FC1-6566-4D8F-A802-DA1CBE17A833}"/>
    <dgm:cxn modelId="{72A2CF79-BD56-4EBD-A10C-4952BBFA0876}" type="presOf" srcId="{AB0F7942-134F-47BD-B474-A2EF9FF9F3E0}" destId="{2F6E011A-8A09-4AA4-A5E8-C7EF1FE7743A}" srcOrd="0" destOrd="0" presId="urn:microsoft.com/office/officeart/2005/8/layout/radial1"/>
    <dgm:cxn modelId="{C4DB587C-AB14-4AC1-A2A6-8361428AA85D}" type="presOf" srcId="{9F701D63-A163-4EA3-9054-AD447DA377E8}" destId="{C687C021-E813-47A6-943E-03B79120C576}" srcOrd="0" destOrd="0" presId="urn:microsoft.com/office/officeart/2005/8/layout/radial1"/>
    <dgm:cxn modelId="{50F58F86-1F40-444C-9626-9DBC2ACD22D2}" srcId="{F3CF1D02-FE4F-4489-9DE5-A0E8A498FE47}" destId="{526F1427-9C6E-4E2E-A031-AFB0E1857A96}" srcOrd="0" destOrd="0" parTransId="{4996FAD5-F91D-4A4F-837D-F99174B131CB}" sibTransId="{3C5D20DB-9721-4C8C-9B82-D920E62CE105}"/>
    <dgm:cxn modelId="{E16DACA1-4C8B-4C48-A1C0-9E503B20897A}" type="presOf" srcId="{F3CF1D02-FE4F-4489-9DE5-A0E8A498FE47}" destId="{CC97D5B1-19C7-47CB-B6DD-A773AF8DC93F}" srcOrd="0" destOrd="0" presId="urn:microsoft.com/office/officeart/2005/8/layout/radial1"/>
    <dgm:cxn modelId="{60E0EDAA-29AC-400A-9CA4-FD4A4ED05AFF}" srcId="{526F1427-9C6E-4E2E-A031-AFB0E1857A96}" destId="{301F4269-CFE2-4EA9-A689-16BABED61AE6}" srcOrd="0" destOrd="0" parTransId="{AB0F7942-134F-47BD-B474-A2EF9FF9F3E0}" sibTransId="{1C3858CC-9262-42AD-AEB4-E4215C8D93A9}"/>
    <dgm:cxn modelId="{EA428FC0-9C71-4E74-BF1A-21F816F9264C}" type="presOf" srcId="{1F68BEFB-4551-4E09-BFEC-037CEE9430BB}" destId="{73723EBC-BF81-40C8-9271-5C17C3C71119}" srcOrd="1" destOrd="0" presId="urn:microsoft.com/office/officeart/2005/8/layout/radial1"/>
    <dgm:cxn modelId="{F45171CD-5E87-4D00-A058-D709AC7FD0BF}" type="presOf" srcId="{02DC3111-F55D-4426-A579-FDE3FBBB8B62}" destId="{CFEB1EF3-132E-4845-9CD1-21A3D9427333}" srcOrd="0" destOrd="0" presId="urn:microsoft.com/office/officeart/2005/8/layout/radial1"/>
    <dgm:cxn modelId="{3E4CCFE6-9753-4ED8-9934-5352998F48AE}" type="presOf" srcId="{1F68BEFB-4551-4E09-BFEC-037CEE9430BB}" destId="{70382E8D-A771-48F4-B29D-AF4FFBBBFC9B}" srcOrd="0" destOrd="0" presId="urn:microsoft.com/office/officeart/2005/8/layout/radial1"/>
    <dgm:cxn modelId="{32EB6AF7-882B-419F-8108-92F4B11D1E75}" type="presOf" srcId="{21C1B0F6-6086-4DA0-900A-4EFAF8BB73B1}" destId="{D1C08B3F-7E87-4B95-AB98-50FB04B1F576}" srcOrd="0" destOrd="0" presId="urn:microsoft.com/office/officeart/2005/8/layout/radial1"/>
    <dgm:cxn modelId="{180C29FD-CF5D-4446-BE14-643B3B662623}" srcId="{526F1427-9C6E-4E2E-A031-AFB0E1857A96}" destId="{9F701D63-A163-4EA3-9054-AD447DA377E8}" srcOrd="3" destOrd="0" parTransId="{F779C875-CF4A-4654-8CB1-E7AE9758E54B}" sibTransId="{2D60E139-A6C6-4E05-BEE8-F7ED059A0BA0}"/>
    <dgm:cxn modelId="{AA01171E-4683-42C6-82ED-BF2E59D2803F}" type="presParOf" srcId="{CC97D5B1-19C7-47CB-B6DD-A773AF8DC93F}" destId="{E7B2CF8D-B57F-4264-A1D6-44437B1DE5FE}" srcOrd="0" destOrd="0" presId="urn:microsoft.com/office/officeart/2005/8/layout/radial1"/>
    <dgm:cxn modelId="{D6DA2BEE-35E4-473C-976B-5E04E8937639}" type="presParOf" srcId="{CC97D5B1-19C7-47CB-B6DD-A773AF8DC93F}" destId="{2F6E011A-8A09-4AA4-A5E8-C7EF1FE7743A}" srcOrd="1" destOrd="0" presId="urn:microsoft.com/office/officeart/2005/8/layout/radial1"/>
    <dgm:cxn modelId="{B2C352FA-AB29-4F53-A53E-594541058BCF}" type="presParOf" srcId="{2F6E011A-8A09-4AA4-A5E8-C7EF1FE7743A}" destId="{9E8BC43C-A803-4295-B23E-35AB7542F931}" srcOrd="0" destOrd="0" presId="urn:microsoft.com/office/officeart/2005/8/layout/radial1"/>
    <dgm:cxn modelId="{A9528206-F559-40F6-8CCA-1E3E41A82D92}" type="presParOf" srcId="{CC97D5B1-19C7-47CB-B6DD-A773AF8DC93F}" destId="{26AA881F-15F8-4387-B45D-38259B074E95}" srcOrd="2" destOrd="0" presId="urn:microsoft.com/office/officeart/2005/8/layout/radial1"/>
    <dgm:cxn modelId="{12D531D5-BD7C-487D-BD83-A692B22077D3}" type="presParOf" srcId="{CC97D5B1-19C7-47CB-B6DD-A773AF8DC93F}" destId="{70382E8D-A771-48F4-B29D-AF4FFBBBFC9B}" srcOrd="3" destOrd="0" presId="urn:microsoft.com/office/officeart/2005/8/layout/radial1"/>
    <dgm:cxn modelId="{6688821F-8FB7-4FC8-A8E5-6D7B45FB6895}" type="presParOf" srcId="{70382E8D-A771-48F4-B29D-AF4FFBBBFC9B}" destId="{73723EBC-BF81-40C8-9271-5C17C3C71119}" srcOrd="0" destOrd="0" presId="urn:microsoft.com/office/officeart/2005/8/layout/radial1"/>
    <dgm:cxn modelId="{37EEF19A-E5B6-4BA7-ADFD-F3F79A202757}" type="presParOf" srcId="{CC97D5B1-19C7-47CB-B6DD-A773AF8DC93F}" destId="{07A05FEA-9AF9-44B2-818B-5B0A330F92DF}" srcOrd="4" destOrd="0" presId="urn:microsoft.com/office/officeart/2005/8/layout/radial1"/>
    <dgm:cxn modelId="{6521B893-F1ED-4233-8E80-64D569CF07C6}" type="presParOf" srcId="{CC97D5B1-19C7-47CB-B6DD-A773AF8DC93F}" destId="{CFEB1EF3-132E-4845-9CD1-21A3D9427333}" srcOrd="5" destOrd="0" presId="urn:microsoft.com/office/officeart/2005/8/layout/radial1"/>
    <dgm:cxn modelId="{37CFE24C-FE83-4753-A090-AAA9EE3FA9D4}" type="presParOf" srcId="{CFEB1EF3-132E-4845-9CD1-21A3D9427333}" destId="{513734CC-9FC4-435D-A305-E98401B91F6E}" srcOrd="0" destOrd="0" presId="urn:microsoft.com/office/officeart/2005/8/layout/radial1"/>
    <dgm:cxn modelId="{45FC4CD2-97CA-44C3-8F17-718FCAA5EB1A}" type="presParOf" srcId="{CC97D5B1-19C7-47CB-B6DD-A773AF8DC93F}" destId="{756D8B71-0CB0-4F04-A153-64C53D1AACBB}" srcOrd="6" destOrd="0" presId="urn:microsoft.com/office/officeart/2005/8/layout/radial1"/>
    <dgm:cxn modelId="{48F0149D-5FA2-43C3-AA32-70D52C40AC66}" type="presParOf" srcId="{CC97D5B1-19C7-47CB-B6DD-A773AF8DC93F}" destId="{958B8A6F-1A14-48D0-BA92-28AD73F15CDB}" srcOrd="7" destOrd="0" presId="urn:microsoft.com/office/officeart/2005/8/layout/radial1"/>
    <dgm:cxn modelId="{B43223B3-9BCF-4D23-A98F-43AA64EED4D8}" type="presParOf" srcId="{958B8A6F-1A14-48D0-BA92-28AD73F15CDB}" destId="{F4B05DBE-76E7-4857-A857-700B8AB83952}" srcOrd="0" destOrd="0" presId="urn:microsoft.com/office/officeart/2005/8/layout/radial1"/>
    <dgm:cxn modelId="{17A1F0D9-3555-4A95-BA7B-4DB247569281}" type="presParOf" srcId="{CC97D5B1-19C7-47CB-B6DD-A773AF8DC93F}" destId="{C687C021-E813-47A6-943E-03B79120C576}" srcOrd="8" destOrd="0" presId="urn:microsoft.com/office/officeart/2005/8/layout/radial1"/>
    <dgm:cxn modelId="{0830C8B1-8749-4C4E-AA2F-C4D4395BB6BA}" type="presParOf" srcId="{CC97D5B1-19C7-47CB-B6DD-A773AF8DC93F}" destId="{D1C08B3F-7E87-4B95-AB98-50FB04B1F576}" srcOrd="9" destOrd="0" presId="urn:microsoft.com/office/officeart/2005/8/layout/radial1"/>
    <dgm:cxn modelId="{25A46D36-E0CC-4FA0-AB11-4A062F62389A}" type="presParOf" srcId="{D1C08B3F-7E87-4B95-AB98-50FB04B1F576}" destId="{56293F92-D3D0-44E6-81B5-714B0425A9D8}" srcOrd="0" destOrd="0" presId="urn:microsoft.com/office/officeart/2005/8/layout/radial1"/>
    <dgm:cxn modelId="{D9FE9221-A99A-49E2-BCF4-7EDE0CCD8BE2}" type="presParOf" srcId="{CC97D5B1-19C7-47CB-B6DD-A773AF8DC93F}" destId="{0D51D26E-B741-4DE3-9449-A6196DB01307}"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3CF1D02-FE4F-4489-9DE5-A0E8A498FE47}" type="doc">
      <dgm:prSet loTypeId="urn:microsoft.com/office/officeart/2005/8/layout/radial1" loCatId="relationship" qsTypeId="urn:microsoft.com/office/officeart/2005/8/quickstyle/simple3" qsCatId="simple" csTypeId="urn:microsoft.com/office/officeart/2005/8/colors/accent1_2" csCatId="accent1" phldr="1"/>
      <dgm:spPr/>
      <dgm:t>
        <a:bodyPr/>
        <a:lstStyle/>
        <a:p>
          <a:endParaRPr lang="en-GB"/>
        </a:p>
      </dgm:t>
    </dgm:pt>
    <dgm:pt modelId="{526F1427-9C6E-4E2E-A031-AFB0E1857A96}">
      <dgm:prSet phldrT="[Text]" phldr="0"/>
      <dgm:spPr>
        <a:solidFill>
          <a:srgbClr val="0070C0"/>
        </a:solidFill>
      </dgm:spPr>
      <dgm:t>
        <a:bodyPr/>
        <a:lstStyle/>
        <a:p>
          <a:r>
            <a:rPr lang="en-GB" dirty="0"/>
            <a:t>Finances</a:t>
          </a:r>
        </a:p>
      </dgm:t>
    </dgm:pt>
    <dgm:pt modelId="{4996FAD5-F91D-4A4F-837D-F99174B131CB}" type="parTrans" cxnId="{50F58F86-1F40-444C-9626-9DBC2ACD22D2}">
      <dgm:prSet/>
      <dgm:spPr/>
      <dgm:t>
        <a:bodyPr/>
        <a:lstStyle/>
        <a:p>
          <a:endParaRPr lang="en-GB"/>
        </a:p>
      </dgm:t>
    </dgm:pt>
    <dgm:pt modelId="{3C5D20DB-9721-4C8C-9B82-D920E62CE105}" type="sibTrans" cxnId="{50F58F86-1F40-444C-9626-9DBC2ACD22D2}">
      <dgm:prSet/>
      <dgm:spPr/>
      <dgm:t>
        <a:bodyPr/>
        <a:lstStyle/>
        <a:p>
          <a:endParaRPr lang="en-GB"/>
        </a:p>
      </dgm:t>
    </dgm:pt>
    <dgm:pt modelId="{7AA7C3D2-DAAD-4306-B9FC-7151099024E1}">
      <dgm:prSet phldrT="[Text]" phldr="0"/>
      <dgm:spPr>
        <a:solidFill>
          <a:schemeClr val="accent4"/>
        </a:solidFill>
      </dgm:spPr>
      <dgm:t>
        <a:bodyPr/>
        <a:lstStyle/>
        <a:p>
          <a:r>
            <a:rPr lang="en-GB" dirty="0"/>
            <a:t>Performance - trading</a:t>
          </a:r>
        </a:p>
      </dgm:t>
    </dgm:pt>
    <dgm:pt modelId="{940066A5-DD1D-43BD-B7D5-DAD91E3092B8}" type="sibTrans" cxnId="{9C9BCC65-FFD5-47B5-B3F4-4F9540C6A234}">
      <dgm:prSet/>
      <dgm:spPr/>
      <dgm:t>
        <a:bodyPr/>
        <a:lstStyle/>
        <a:p>
          <a:endParaRPr lang="en-GB"/>
        </a:p>
      </dgm:t>
    </dgm:pt>
    <dgm:pt modelId="{1F68BEFB-4551-4E09-BFEC-037CEE9430BB}" type="parTrans" cxnId="{9C9BCC65-FFD5-47B5-B3F4-4F9540C6A234}">
      <dgm:prSet/>
      <dgm:spPr/>
      <dgm:t>
        <a:bodyPr/>
        <a:lstStyle/>
        <a:p>
          <a:endParaRPr lang="en-GB"/>
        </a:p>
      </dgm:t>
    </dgm:pt>
    <dgm:pt modelId="{301F4269-CFE2-4EA9-A689-16BABED61AE6}">
      <dgm:prSet phldrT="[Text]" phldr="0"/>
      <dgm:spPr>
        <a:solidFill>
          <a:srgbClr val="00B050"/>
        </a:solidFill>
        <a:ln>
          <a:solidFill>
            <a:srgbClr val="00B050"/>
          </a:solidFill>
        </a:ln>
      </dgm:spPr>
      <dgm:t>
        <a:bodyPr/>
        <a:lstStyle/>
        <a:p>
          <a:r>
            <a:rPr lang="en-GB" dirty="0"/>
            <a:t>Annual accounts</a:t>
          </a:r>
        </a:p>
      </dgm:t>
    </dgm:pt>
    <dgm:pt modelId="{AB0F7942-134F-47BD-B474-A2EF9FF9F3E0}" type="parTrans" cxnId="{60E0EDAA-29AC-400A-9CA4-FD4A4ED05AFF}">
      <dgm:prSet/>
      <dgm:spPr/>
      <dgm:t>
        <a:bodyPr/>
        <a:lstStyle/>
        <a:p>
          <a:endParaRPr lang="en-GB"/>
        </a:p>
      </dgm:t>
    </dgm:pt>
    <dgm:pt modelId="{1C3858CC-9262-42AD-AEB4-E4215C8D93A9}" type="sibTrans" cxnId="{60E0EDAA-29AC-400A-9CA4-FD4A4ED05AFF}">
      <dgm:prSet/>
      <dgm:spPr/>
      <dgm:t>
        <a:bodyPr/>
        <a:lstStyle/>
        <a:p>
          <a:endParaRPr lang="en-GB"/>
        </a:p>
      </dgm:t>
    </dgm:pt>
    <dgm:pt modelId="{71EAB313-FA21-4658-9B72-2EFB1990321F}">
      <dgm:prSet phldrT="[Text]" phldr="0"/>
      <dgm:spPr>
        <a:solidFill>
          <a:srgbClr val="FFC000"/>
        </a:solidFill>
      </dgm:spPr>
      <dgm:t>
        <a:bodyPr/>
        <a:lstStyle/>
        <a:p>
          <a:r>
            <a:rPr lang="en-GB" dirty="0"/>
            <a:t>Position – balance sheet</a:t>
          </a:r>
        </a:p>
      </dgm:t>
    </dgm:pt>
    <dgm:pt modelId="{02DC3111-F55D-4426-A579-FDE3FBBB8B62}" type="parTrans" cxnId="{91FDA857-85F0-482A-B989-1AA8766AE47B}">
      <dgm:prSet/>
      <dgm:spPr/>
      <dgm:t>
        <a:bodyPr/>
        <a:lstStyle/>
        <a:p>
          <a:endParaRPr lang="en-GB"/>
        </a:p>
      </dgm:t>
    </dgm:pt>
    <dgm:pt modelId="{A97B1FC1-6566-4D8F-A802-DA1CBE17A833}" type="sibTrans" cxnId="{91FDA857-85F0-482A-B989-1AA8766AE47B}">
      <dgm:prSet/>
      <dgm:spPr/>
      <dgm:t>
        <a:bodyPr/>
        <a:lstStyle/>
        <a:p>
          <a:endParaRPr lang="en-GB"/>
        </a:p>
      </dgm:t>
    </dgm:pt>
    <dgm:pt modelId="{9F701D63-A163-4EA3-9054-AD447DA377E8}">
      <dgm:prSet phldrT="[Text]" phldr="0"/>
      <dgm:spPr>
        <a:solidFill>
          <a:schemeClr val="accent6">
            <a:lumMod val="60000"/>
            <a:lumOff val="40000"/>
          </a:schemeClr>
        </a:solidFill>
      </dgm:spPr>
      <dgm:t>
        <a:bodyPr/>
        <a:lstStyle/>
        <a:p>
          <a:r>
            <a:rPr lang="en-GB" dirty="0"/>
            <a:t>Strategic Review</a:t>
          </a:r>
        </a:p>
      </dgm:t>
    </dgm:pt>
    <dgm:pt modelId="{F779C875-CF4A-4654-8CB1-E7AE9758E54B}" type="parTrans" cxnId="{180C29FD-CF5D-4446-BE14-643B3B662623}">
      <dgm:prSet/>
      <dgm:spPr/>
      <dgm:t>
        <a:bodyPr/>
        <a:lstStyle/>
        <a:p>
          <a:endParaRPr lang="en-GB"/>
        </a:p>
      </dgm:t>
    </dgm:pt>
    <dgm:pt modelId="{2D60E139-A6C6-4E05-BEE8-F7ED059A0BA0}" type="sibTrans" cxnId="{180C29FD-CF5D-4446-BE14-643B3B662623}">
      <dgm:prSet/>
      <dgm:spPr/>
      <dgm:t>
        <a:bodyPr/>
        <a:lstStyle/>
        <a:p>
          <a:endParaRPr lang="en-GB"/>
        </a:p>
      </dgm:t>
    </dgm:pt>
    <dgm:pt modelId="{26A95C34-F8BC-4F77-B563-59DFB77AACDF}">
      <dgm:prSet phldrT="[Text]" phldr="0"/>
      <dgm:spPr>
        <a:solidFill>
          <a:schemeClr val="accent6">
            <a:lumMod val="60000"/>
            <a:lumOff val="40000"/>
          </a:schemeClr>
        </a:solidFill>
      </dgm:spPr>
      <dgm:t>
        <a:bodyPr/>
        <a:lstStyle/>
        <a:p>
          <a:r>
            <a:rPr lang="en-GB"/>
            <a:t>Key performance indicators</a:t>
          </a:r>
          <a:endParaRPr lang="en-GB" dirty="0"/>
        </a:p>
      </dgm:t>
    </dgm:pt>
    <dgm:pt modelId="{21C1B0F6-6086-4DA0-900A-4EFAF8BB73B1}" type="parTrans" cxnId="{C4A79225-7574-4754-8D74-C9D59E601FA0}">
      <dgm:prSet/>
      <dgm:spPr/>
      <dgm:t>
        <a:bodyPr/>
        <a:lstStyle/>
        <a:p>
          <a:endParaRPr lang="en-GB"/>
        </a:p>
      </dgm:t>
    </dgm:pt>
    <dgm:pt modelId="{789D5E5F-BE0E-412B-ABD0-17DFCC292D79}" type="sibTrans" cxnId="{C4A79225-7574-4754-8D74-C9D59E601FA0}">
      <dgm:prSet/>
      <dgm:spPr/>
      <dgm:t>
        <a:bodyPr/>
        <a:lstStyle/>
        <a:p>
          <a:endParaRPr lang="en-GB"/>
        </a:p>
      </dgm:t>
    </dgm:pt>
    <dgm:pt modelId="{CC97D5B1-19C7-47CB-B6DD-A773AF8DC93F}" type="pres">
      <dgm:prSet presAssocID="{F3CF1D02-FE4F-4489-9DE5-A0E8A498FE47}" presName="cycle" presStyleCnt="0">
        <dgm:presLayoutVars>
          <dgm:chMax val="1"/>
          <dgm:dir/>
          <dgm:animLvl val="ctr"/>
          <dgm:resizeHandles val="exact"/>
        </dgm:presLayoutVars>
      </dgm:prSet>
      <dgm:spPr/>
    </dgm:pt>
    <dgm:pt modelId="{E7B2CF8D-B57F-4264-A1D6-44437B1DE5FE}" type="pres">
      <dgm:prSet presAssocID="{526F1427-9C6E-4E2E-A031-AFB0E1857A96}" presName="centerShape" presStyleLbl="node0" presStyleIdx="0" presStyleCnt="1" custLinFactNeighborX="-813"/>
      <dgm:spPr/>
    </dgm:pt>
    <dgm:pt modelId="{2F6E011A-8A09-4AA4-A5E8-C7EF1FE7743A}" type="pres">
      <dgm:prSet presAssocID="{AB0F7942-134F-47BD-B474-A2EF9FF9F3E0}" presName="Name9" presStyleLbl="parChTrans1D2" presStyleIdx="0" presStyleCnt="5"/>
      <dgm:spPr/>
    </dgm:pt>
    <dgm:pt modelId="{9E8BC43C-A803-4295-B23E-35AB7542F931}" type="pres">
      <dgm:prSet presAssocID="{AB0F7942-134F-47BD-B474-A2EF9FF9F3E0}" presName="connTx" presStyleLbl="parChTrans1D2" presStyleIdx="0" presStyleCnt="5"/>
      <dgm:spPr/>
    </dgm:pt>
    <dgm:pt modelId="{26AA881F-15F8-4387-B45D-38259B074E95}" type="pres">
      <dgm:prSet presAssocID="{301F4269-CFE2-4EA9-A689-16BABED61AE6}" presName="node" presStyleLbl="node1" presStyleIdx="0" presStyleCnt="5">
        <dgm:presLayoutVars>
          <dgm:bulletEnabled val="1"/>
        </dgm:presLayoutVars>
      </dgm:prSet>
      <dgm:spPr/>
    </dgm:pt>
    <dgm:pt modelId="{70382E8D-A771-48F4-B29D-AF4FFBBBFC9B}" type="pres">
      <dgm:prSet presAssocID="{1F68BEFB-4551-4E09-BFEC-037CEE9430BB}" presName="Name9" presStyleLbl="parChTrans1D2" presStyleIdx="1" presStyleCnt="5"/>
      <dgm:spPr/>
    </dgm:pt>
    <dgm:pt modelId="{73723EBC-BF81-40C8-9271-5C17C3C71119}" type="pres">
      <dgm:prSet presAssocID="{1F68BEFB-4551-4E09-BFEC-037CEE9430BB}" presName="connTx" presStyleLbl="parChTrans1D2" presStyleIdx="1" presStyleCnt="5"/>
      <dgm:spPr/>
    </dgm:pt>
    <dgm:pt modelId="{07A05FEA-9AF9-44B2-818B-5B0A330F92DF}" type="pres">
      <dgm:prSet presAssocID="{7AA7C3D2-DAAD-4306-B9FC-7151099024E1}" presName="node" presStyleLbl="node1" presStyleIdx="1" presStyleCnt="5">
        <dgm:presLayoutVars>
          <dgm:bulletEnabled val="1"/>
        </dgm:presLayoutVars>
      </dgm:prSet>
      <dgm:spPr/>
    </dgm:pt>
    <dgm:pt modelId="{CFEB1EF3-132E-4845-9CD1-21A3D9427333}" type="pres">
      <dgm:prSet presAssocID="{02DC3111-F55D-4426-A579-FDE3FBBB8B62}" presName="Name9" presStyleLbl="parChTrans1D2" presStyleIdx="2" presStyleCnt="5"/>
      <dgm:spPr/>
    </dgm:pt>
    <dgm:pt modelId="{513734CC-9FC4-435D-A305-E98401B91F6E}" type="pres">
      <dgm:prSet presAssocID="{02DC3111-F55D-4426-A579-FDE3FBBB8B62}" presName="connTx" presStyleLbl="parChTrans1D2" presStyleIdx="2" presStyleCnt="5"/>
      <dgm:spPr/>
    </dgm:pt>
    <dgm:pt modelId="{756D8B71-0CB0-4F04-A153-64C53D1AACBB}" type="pres">
      <dgm:prSet presAssocID="{71EAB313-FA21-4658-9B72-2EFB1990321F}" presName="node" presStyleLbl="node1" presStyleIdx="2" presStyleCnt="5">
        <dgm:presLayoutVars>
          <dgm:bulletEnabled val="1"/>
        </dgm:presLayoutVars>
      </dgm:prSet>
      <dgm:spPr/>
    </dgm:pt>
    <dgm:pt modelId="{958B8A6F-1A14-48D0-BA92-28AD73F15CDB}" type="pres">
      <dgm:prSet presAssocID="{F779C875-CF4A-4654-8CB1-E7AE9758E54B}" presName="Name9" presStyleLbl="parChTrans1D2" presStyleIdx="3" presStyleCnt="5"/>
      <dgm:spPr/>
    </dgm:pt>
    <dgm:pt modelId="{F4B05DBE-76E7-4857-A857-700B8AB83952}" type="pres">
      <dgm:prSet presAssocID="{F779C875-CF4A-4654-8CB1-E7AE9758E54B}" presName="connTx" presStyleLbl="parChTrans1D2" presStyleIdx="3" presStyleCnt="5"/>
      <dgm:spPr/>
    </dgm:pt>
    <dgm:pt modelId="{C687C021-E813-47A6-943E-03B79120C576}" type="pres">
      <dgm:prSet presAssocID="{9F701D63-A163-4EA3-9054-AD447DA377E8}" presName="node" presStyleLbl="node1" presStyleIdx="3" presStyleCnt="5">
        <dgm:presLayoutVars>
          <dgm:bulletEnabled val="1"/>
        </dgm:presLayoutVars>
      </dgm:prSet>
      <dgm:spPr/>
    </dgm:pt>
    <dgm:pt modelId="{D1C08B3F-7E87-4B95-AB98-50FB04B1F576}" type="pres">
      <dgm:prSet presAssocID="{21C1B0F6-6086-4DA0-900A-4EFAF8BB73B1}" presName="Name9" presStyleLbl="parChTrans1D2" presStyleIdx="4" presStyleCnt="5"/>
      <dgm:spPr/>
    </dgm:pt>
    <dgm:pt modelId="{56293F92-D3D0-44E6-81B5-714B0425A9D8}" type="pres">
      <dgm:prSet presAssocID="{21C1B0F6-6086-4DA0-900A-4EFAF8BB73B1}" presName="connTx" presStyleLbl="parChTrans1D2" presStyleIdx="4" presStyleCnt="5"/>
      <dgm:spPr/>
    </dgm:pt>
    <dgm:pt modelId="{0D51D26E-B741-4DE3-9449-A6196DB01307}" type="pres">
      <dgm:prSet presAssocID="{26A95C34-F8BC-4F77-B563-59DFB77AACDF}" presName="node" presStyleLbl="node1" presStyleIdx="4" presStyleCnt="5">
        <dgm:presLayoutVars>
          <dgm:bulletEnabled val="1"/>
        </dgm:presLayoutVars>
      </dgm:prSet>
      <dgm:spPr/>
    </dgm:pt>
  </dgm:ptLst>
  <dgm:cxnLst>
    <dgm:cxn modelId="{EF858411-FF22-41D0-95CE-FBA5B3516205}" type="presOf" srcId="{71EAB313-FA21-4658-9B72-2EFB1990321F}" destId="{756D8B71-0CB0-4F04-A153-64C53D1AACBB}" srcOrd="0" destOrd="0" presId="urn:microsoft.com/office/officeart/2005/8/layout/radial1"/>
    <dgm:cxn modelId="{AD424618-E989-45EF-AF19-423D5F3E1381}" type="presOf" srcId="{26A95C34-F8BC-4F77-B563-59DFB77AACDF}" destId="{0D51D26E-B741-4DE3-9449-A6196DB01307}" srcOrd="0" destOrd="0" presId="urn:microsoft.com/office/officeart/2005/8/layout/radial1"/>
    <dgm:cxn modelId="{D55C581B-434E-46F0-9285-8A3D0CA3B23B}" type="presOf" srcId="{F779C875-CF4A-4654-8CB1-E7AE9758E54B}" destId="{F4B05DBE-76E7-4857-A857-700B8AB83952}" srcOrd="1" destOrd="0" presId="urn:microsoft.com/office/officeart/2005/8/layout/radial1"/>
    <dgm:cxn modelId="{CCC3EF1D-2766-451E-ABD2-436B745432CA}" type="presOf" srcId="{301F4269-CFE2-4EA9-A689-16BABED61AE6}" destId="{26AA881F-15F8-4387-B45D-38259B074E95}" srcOrd="0" destOrd="0" presId="urn:microsoft.com/office/officeart/2005/8/layout/radial1"/>
    <dgm:cxn modelId="{C4A79225-7574-4754-8D74-C9D59E601FA0}" srcId="{526F1427-9C6E-4E2E-A031-AFB0E1857A96}" destId="{26A95C34-F8BC-4F77-B563-59DFB77AACDF}" srcOrd="4" destOrd="0" parTransId="{21C1B0F6-6086-4DA0-900A-4EFAF8BB73B1}" sibTransId="{789D5E5F-BE0E-412B-ABD0-17DFCC292D79}"/>
    <dgm:cxn modelId="{A5BA1A2B-7AB3-4112-9B35-63A6D36DC963}" type="presOf" srcId="{AB0F7942-134F-47BD-B474-A2EF9FF9F3E0}" destId="{9E8BC43C-A803-4295-B23E-35AB7542F931}" srcOrd="1" destOrd="0" presId="urn:microsoft.com/office/officeart/2005/8/layout/radial1"/>
    <dgm:cxn modelId="{7521E73F-4ECB-4764-B86B-E706A6D8DE63}" type="presOf" srcId="{02DC3111-F55D-4426-A579-FDE3FBBB8B62}" destId="{513734CC-9FC4-435D-A305-E98401B91F6E}" srcOrd="1" destOrd="0" presId="urn:microsoft.com/office/officeart/2005/8/layout/radial1"/>
    <dgm:cxn modelId="{5DB24660-923D-44DB-864E-807915225236}" type="presOf" srcId="{F779C875-CF4A-4654-8CB1-E7AE9758E54B}" destId="{958B8A6F-1A14-48D0-BA92-28AD73F15CDB}" srcOrd="0" destOrd="0" presId="urn:microsoft.com/office/officeart/2005/8/layout/radial1"/>
    <dgm:cxn modelId="{803D8142-3638-45AA-823C-0C820D5428B2}" type="presOf" srcId="{21C1B0F6-6086-4DA0-900A-4EFAF8BB73B1}" destId="{56293F92-D3D0-44E6-81B5-714B0425A9D8}" srcOrd="1" destOrd="0" presId="urn:microsoft.com/office/officeart/2005/8/layout/radial1"/>
    <dgm:cxn modelId="{A3783144-9E3D-465B-B6D3-090BDC958651}" type="presOf" srcId="{7AA7C3D2-DAAD-4306-B9FC-7151099024E1}" destId="{07A05FEA-9AF9-44B2-818B-5B0A330F92DF}" srcOrd="0" destOrd="0" presId="urn:microsoft.com/office/officeart/2005/8/layout/radial1"/>
    <dgm:cxn modelId="{9C9BCC65-FFD5-47B5-B3F4-4F9540C6A234}" srcId="{526F1427-9C6E-4E2E-A031-AFB0E1857A96}" destId="{7AA7C3D2-DAAD-4306-B9FC-7151099024E1}" srcOrd="1" destOrd="0" parTransId="{1F68BEFB-4551-4E09-BFEC-037CEE9430BB}" sibTransId="{940066A5-DD1D-43BD-B7D5-DAD91E3092B8}"/>
    <dgm:cxn modelId="{3A723353-E6C3-4401-9EED-4D0C1F14EBAB}" type="presOf" srcId="{526F1427-9C6E-4E2E-A031-AFB0E1857A96}" destId="{E7B2CF8D-B57F-4264-A1D6-44437B1DE5FE}" srcOrd="0" destOrd="0" presId="urn:microsoft.com/office/officeart/2005/8/layout/radial1"/>
    <dgm:cxn modelId="{91FDA857-85F0-482A-B989-1AA8766AE47B}" srcId="{526F1427-9C6E-4E2E-A031-AFB0E1857A96}" destId="{71EAB313-FA21-4658-9B72-2EFB1990321F}" srcOrd="2" destOrd="0" parTransId="{02DC3111-F55D-4426-A579-FDE3FBBB8B62}" sibTransId="{A97B1FC1-6566-4D8F-A802-DA1CBE17A833}"/>
    <dgm:cxn modelId="{72A2CF79-BD56-4EBD-A10C-4952BBFA0876}" type="presOf" srcId="{AB0F7942-134F-47BD-B474-A2EF9FF9F3E0}" destId="{2F6E011A-8A09-4AA4-A5E8-C7EF1FE7743A}" srcOrd="0" destOrd="0" presId="urn:microsoft.com/office/officeart/2005/8/layout/radial1"/>
    <dgm:cxn modelId="{C4DB587C-AB14-4AC1-A2A6-8361428AA85D}" type="presOf" srcId="{9F701D63-A163-4EA3-9054-AD447DA377E8}" destId="{C687C021-E813-47A6-943E-03B79120C576}" srcOrd="0" destOrd="0" presId="urn:microsoft.com/office/officeart/2005/8/layout/radial1"/>
    <dgm:cxn modelId="{50F58F86-1F40-444C-9626-9DBC2ACD22D2}" srcId="{F3CF1D02-FE4F-4489-9DE5-A0E8A498FE47}" destId="{526F1427-9C6E-4E2E-A031-AFB0E1857A96}" srcOrd="0" destOrd="0" parTransId="{4996FAD5-F91D-4A4F-837D-F99174B131CB}" sibTransId="{3C5D20DB-9721-4C8C-9B82-D920E62CE105}"/>
    <dgm:cxn modelId="{E16DACA1-4C8B-4C48-A1C0-9E503B20897A}" type="presOf" srcId="{F3CF1D02-FE4F-4489-9DE5-A0E8A498FE47}" destId="{CC97D5B1-19C7-47CB-B6DD-A773AF8DC93F}" srcOrd="0" destOrd="0" presId="urn:microsoft.com/office/officeart/2005/8/layout/radial1"/>
    <dgm:cxn modelId="{60E0EDAA-29AC-400A-9CA4-FD4A4ED05AFF}" srcId="{526F1427-9C6E-4E2E-A031-AFB0E1857A96}" destId="{301F4269-CFE2-4EA9-A689-16BABED61AE6}" srcOrd="0" destOrd="0" parTransId="{AB0F7942-134F-47BD-B474-A2EF9FF9F3E0}" sibTransId="{1C3858CC-9262-42AD-AEB4-E4215C8D93A9}"/>
    <dgm:cxn modelId="{EA428FC0-9C71-4E74-BF1A-21F816F9264C}" type="presOf" srcId="{1F68BEFB-4551-4E09-BFEC-037CEE9430BB}" destId="{73723EBC-BF81-40C8-9271-5C17C3C71119}" srcOrd="1" destOrd="0" presId="urn:microsoft.com/office/officeart/2005/8/layout/radial1"/>
    <dgm:cxn modelId="{F45171CD-5E87-4D00-A058-D709AC7FD0BF}" type="presOf" srcId="{02DC3111-F55D-4426-A579-FDE3FBBB8B62}" destId="{CFEB1EF3-132E-4845-9CD1-21A3D9427333}" srcOrd="0" destOrd="0" presId="urn:microsoft.com/office/officeart/2005/8/layout/radial1"/>
    <dgm:cxn modelId="{3E4CCFE6-9753-4ED8-9934-5352998F48AE}" type="presOf" srcId="{1F68BEFB-4551-4E09-BFEC-037CEE9430BB}" destId="{70382E8D-A771-48F4-B29D-AF4FFBBBFC9B}" srcOrd="0" destOrd="0" presId="urn:microsoft.com/office/officeart/2005/8/layout/radial1"/>
    <dgm:cxn modelId="{32EB6AF7-882B-419F-8108-92F4B11D1E75}" type="presOf" srcId="{21C1B0F6-6086-4DA0-900A-4EFAF8BB73B1}" destId="{D1C08B3F-7E87-4B95-AB98-50FB04B1F576}" srcOrd="0" destOrd="0" presId="urn:microsoft.com/office/officeart/2005/8/layout/radial1"/>
    <dgm:cxn modelId="{180C29FD-CF5D-4446-BE14-643B3B662623}" srcId="{526F1427-9C6E-4E2E-A031-AFB0E1857A96}" destId="{9F701D63-A163-4EA3-9054-AD447DA377E8}" srcOrd="3" destOrd="0" parTransId="{F779C875-CF4A-4654-8CB1-E7AE9758E54B}" sibTransId="{2D60E139-A6C6-4E05-BEE8-F7ED059A0BA0}"/>
    <dgm:cxn modelId="{AA01171E-4683-42C6-82ED-BF2E59D2803F}" type="presParOf" srcId="{CC97D5B1-19C7-47CB-B6DD-A773AF8DC93F}" destId="{E7B2CF8D-B57F-4264-A1D6-44437B1DE5FE}" srcOrd="0" destOrd="0" presId="urn:microsoft.com/office/officeart/2005/8/layout/radial1"/>
    <dgm:cxn modelId="{D6DA2BEE-35E4-473C-976B-5E04E8937639}" type="presParOf" srcId="{CC97D5B1-19C7-47CB-B6DD-A773AF8DC93F}" destId="{2F6E011A-8A09-4AA4-A5E8-C7EF1FE7743A}" srcOrd="1" destOrd="0" presId="urn:microsoft.com/office/officeart/2005/8/layout/radial1"/>
    <dgm:cxn modelId="{B2C352FA-AB29-4F53-A53E-594541058BCF}" type="presParOf" srcId="{2F6E011A-8A09-4AA4-A5E8-C7EF1FE7743A}" destId="{9E8BC43C-A803-4295-B23E-35AB7542F931}" srcOrd="0" destOrd="0" presId="urn:microsoft.com/office/officeart/2005/8/layout/radial1"/>
    <dgm:cxn modelId="{A9528206-F559-40F6-8CCA-1E3E41A82D92}" type="presParOf" srcId="{CC97D5B1-19C7-47CB-B6DD-A773AF8DC93F}" destId="{26AA881F-15F8-4387-B45D-38259B074E95}" srcOrd="2" destOrd="0" presId="urn:microsoft.com/office/officeart/2005/8/layout/radial1"/>
    <dgm:cxn modelId="{12D531D5-BD7C-487D-BD83-A692B22077D3}" type="presParOf" srcId="{CC97D5B1-19C7-47CB-B6DD-A773AF8DC93F}" destId="{70382E8D-A771-48F4-B29D-AF4FFBBBFC9B}" srcOrd="3" destOrd="0" presId="urn:microsoft.com/office/officeart/2005/8/layout/radial1"/>
    <dgm:cxn modelId="{6688821F-8FB7-4FC8-A8E5-6D7B45FB6895}" type="presParOf" srcId="{70382E8D-A771-48F4-B29D-AF4FFBBBFC9B}" destId="{73723EBC-BF81-40C8-9271-5C17C3C71119}" srcOrd="0" destOrd="0" presId="urn:microsoft.com/office/officeart/2005/8/layout/radial1"/>
    <dgm:cxn modelId="{37EEF19A-E5B6-4BA7-ADFD-F3F79A202757}" type="presParOf" srcId="{CC97D5B1-19C7-47CB-B6DD-A773AF8DC93F}" destId="{07A05FEA-9AF9-44B2-818B-5B0A330F92DF}" srcOrd="4" destOrd="0" presId="urn:microsoft.com/office/officeart/2005/8/layout/radial1"/>
    <dgm:cxn modelId="{6521B893-F1ED-4233-8E80-64D569CF07C6}" type="presParOf" srcId="{CC97D5B1-19C7-47CB-B6DD-A773AF8DC93F}" destId="{CFEB1EF3-132E-4845-9CD1-21A3D9427333}" srcOrd="5" destOrd="0" presId="urn:microsoft.com/office/officeart/2005/8/layout/radial1"/>
    <dgm:cxn modelId="{37CFE24C-FE83-4753-A090-AAA9EE3FA9D4}" type="presParOf" srcId="{CFEB1EF3-132E-4845-9CD1-21A3D9427333}" destId="{513734CC-9FC4-435D-A305-E98401B91F6E}" srcOrd="0" destOrd="0" presId="urn:microsoft.com/office/officeart/2005/8/layout/radial1"/>
    <dgm:cxn modelId="{45FC4CD2-97CA-44C3-8F17-718FCAA5EB1A}" type="presParOf" srcId="{CC97D5B1-19C7-47CB-B6DD-A773AF8DC93F}" destId="{756D8B71-0CB0-4F04-A153-64C53D1AACBB}" srcOrd="6" destOrd="0" presId="urn:microsoft.com/office/officeart/2005/8/layout/radial1"/>
    <dgm:cxn modelId="{48F0149D-5FA2-43C3-AA32-70D52C40AC66}" type="presParOf" srcId="{CC97D5B1-19C7-47CB-B6DD-A773AF8DC93F}" destId="{958B8A6F-1A14-48D0-BA92-28AD73F15CDB}" srcOrd="7" destOrd="0" presId="urn:microsoft.com/office/officeart/2005/8/layout/radial1"/>
    <dgm:cxn modelId="{B43223B3-9BCF-4D23-A98F-43AA64EED4D8}" type="presParOf" srcId="{958B8A6F-1A14-48D0-BA92-28AD73F15CDB}" destId="{F4B05DBE-76E7-4857-A857-700B8AB83952}" srcOrd="0" destOrd="0" presId="urn:microsoft.com/office/officeart/2005/8/layout/radial1"/>
    <dgm:cxn modelId="{17A1F0D9-3555-4A95-BA7B-4DB247569281}" type="presParOf" srcId="{CC97D5B1-19C7-47CB-B6DD-A773AF8DC93F}" destId="{C687C021-E813-47A6-943E-03B79120C576}" srcOrd="8" destOrd="0" presId="urn:microsoft.com/office/officeart/2005/8/layout/radial1"/>
    <dgm:cxn modelId="{0830C8B1-8749-4C4E-AA2F-C4D4395BB6BA}" type="presParOf" srcId="{CC97D5B1-19C7-47CB-B6DD-A773AF8DC93F}" destId="{D1C08B3F-7E87-4B95-AB98-50FB04B1F576}" srcOrd="9" destOrd="0" presId="urn:microsoft.com/office/officeart/2005/8/layout/radial1"/>
    <dgm:cxn modelId="{25A46D36-E0CC-4FA0-AB11-4A062F62389A}" type="presParOf" srcId="{D1C08B3F-7E87-4B95-AB98-50FB04B1F576}" destId="{56293F92-D3D0-44E6-81B5-714B0425A9D8}" srcOrd="0" destOrd="0" presId="urn:microsoft.com/office/officeart/2005/8/layout/radial1"/>
    <dgm:cxn modelId="{D9FE9221-A99A-49E2-BCF4-7EDE0CCD8BE2}" type="presParOf" srcId="{CC97D5B1-19C7-47CB-B6DD-A773AF8DC93F}" destId="{0D51D26E-B741-4DE3-9449-A6196DB01307}"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3CF1D02-FE4F-4489-9DE5-A0E8A498FE47}" type="doc">
      <dgm:prSet loTypeId="urn:microsoft.com/office/officeart/2005/8/layout/radial1" loCatId="relationship" qsTypeId="urn:microsoft.com/office/officeart/2005/8/quickstyle/simple3" qsCatId="simple" csTypeId="urn:microsoft.com/office/officeart/2005/8/colors/accent1_2" csCatId="accent1" phldr="1"/>
      <dgm:spPr/>
      <dgm:t>
        <a:bodyPr/>
        <a:lstStyle/>
        <a:p>
          <a:endParaRPr lang="en-GB"/>
        </a:p>
      </dgm:t>
    </dgm:pt>
    <dgm:pt modelId="{526F1427-9C6E-4E2E-A031-AFB0E1857A96}">
      <dgm:prSet phldrT="[Text]" phldr="0"/>
      <dgm:spPr>
        <a:solidFill>
          <a:srgbClr val="0070C0"/>
        </a:solidFill>
      </dgm:spPr>
      <dgm:t>
        <a:bodyPr/>
        <a:lstStyle/>
        <a:p>
          <a:r>
            <a:rPr lang="en-GB" dirty="0"/>
            <a:t>Finances</a:t>
          </a:r>
        </a:p>
      </dgm:t>
    </dgm:pt>
    <dgm:pt modelId="{4996FAD5-F91D-4A4F-837D-F99174B131CB}" type="parTrans" cxnId="{50F58F86-1F40-444C-9626-9DBC2ACD22D2}">
      <dgm:prSet/>
      <dgm:spPr/>
      <dgm:t>
        <a:bodyPr/>
        <a:lstStyle/>
        <a:p>
          <a:endParaRPr lang="en-GB"/>
        </a:p>
      </dgm:t>
    </dgm:pt>
    <dgm:pt modelId="{3C5D20DB-9721-4C8C-9B82-D920E62CE105}" type="sibTrans" cxnId="{50F58F86-1F40-444C-9626-9DBC2ACD22D2}">
      <dgm:prSet/>
      <dgm:spPr/>
      <dgm:t>
        <a:bodyPr/>
        <a:lstStyle/>
        <a:p>
          <a:endParaRPr lang="en-GB"/>
        </a:p>
      </dgm:t>
    </dgm:pt>
    <dgm:pt modelId="{7AA7C3D2-DAAD-4306-B9FC-7151099024E1}">
      <dgm:prSet phldrT="[Text]" phldr="0"/>
      <dgm:spPr>
        <a:solidFill>
          <a:schemeClr val="accent6">
            <a:lumMod val="60000"/>
            <a:lumOff val="40000"/>
          </a:schemeClr>
        </a:solidFill>
      </dgm:spPr>
      <dgm:t>
        <a:bodyPr/>
        <a:lstStyle/>
        <a:p>
          <a:r>
            <a:rPr lang="en-GB" dirty="0"/>
            <a:t>Performance - trading</a:t>
          </a:r>
        </a:p>
      </dgm:t>
    </dgm:pt>
    <dgm:pt modelId="{940066A5-DD1D-43BD-B7D5-DAD91E3092B8}" type="sibTrans" cxnId="{9C9BCC65-FFD5-47B5-B3F4-4F9540C6A234}">
      <dgm:prSet/>
      <dgm:spPr/>
      <dgm:t>
        <a:bodyPr/>
        <a:lstStyle/>
        <a:p>
          <a:endParaRPr lang="en-GB"/>
        </a:p>
      </dgm:t>
    </dgm:pt>
    <dgm:pt modelId="{1F68BEFB-4551-4E09-BFEC-037CEE9430BB}" type="parTrans" cxnId="{9C9BCC65-FFD5-47B5-B3F4-4F9540C6A234}">
      <dgm:prSet/>
      <dgm:spPr/>
      <dgm:t>
        <a:bodyPr/>
        <a:lstStyle/>
        <a:p>
          <a:endParaRPr lang="en-GB"/>
        </a:p>
      </dgm:t>
    </dgm:pt>
    <dgm:pt modelId="{301F4269-CFE2-4EA9-A689-16BABED61AE6}">
      <dgm:prSet phldrT="[Text]" phldr="0"/>
      <dgm:spPr>
        <a:solidFill>
          <a:srgbClr val="00B050"/>
        </a:solidFill>
        <a:ln>
          <a:solidFill>
            <a:srgbClr val="00B050"/>
          </a:solidFill>
        </a:ln>
      </dgm:spPr>
      <dgm:t>
        <a:bodyPr/>
        <a:lstStyle/>
        <a:p>
          <a:r>
            <a:rPr lang="en-GB" dirty="0"/>
            <a:t>Annual accounts</a:t>
          </a:r>
        </a:p>
      </dgm:t>
    </dgm:pt>
    <dgm:pt modelId="{AB0F7942-134F-47BD-B474-A2EF9FF9F3E0}" type="parTrans" cxnId="{60E0EDAA-29AC-400A-9CA4-FD4A4ED05AFF}">
      <dgm:prSet/>
      <dgm:spPr/>
      <dgm:t>
        <a:bodyPr/>
        <a:lstStyle/>
        <a:p>
          <a:endParaRPr lang="en-GB"/>
        </a:p>
      </dgm:t>
    </dgm:pt>
    <dgm:pt modelId="{1C3858CC-9262-42AD-AEB4-E4215C8D93A9}" type="sibTrans" cxnId="{60E0EDAA-29AC-400A-9CA4-FD4A4ED05AFF}">
      <dgm:prSet/>
      <dgm:spPr/>
      <dgm:t>
        <a:bodyPr/>
        <a:lstStyle/>
        <a:p>
          <a:endParaRPr lang="en-GB"/>
        </a:p>
      </dgm:t>
    </dgm:pt>
    <dgm:pt modelId="{71EAB313-FA21-4658-9B72-2EFB1990321F}">
      <dgm:prSet phldrT="[Text]" phldr="0"/>
      <dgm:spPr>
        <a:solidFill>
          <a:schemeClr val="accent6">
            <a:lumMod val="60000"/>
            <a:lumOff val="40000"/>
          </a:schemeClr>
        </a:solidFill>
      </dgm:spPr>
      <dgm:t>
        <a:bodyPr/>
        <a:lstStyle/>
        <a:p>
          <a:r>
            <a:rPr lang="en-GB" dirty="0"/>
            <a:t>Position – balance sheet</a:t>
          </a:r>
        </a:p>
      </dgm:t>
    </dgm:pt>
    <dgm:pt modelId="{02DC3111-F55D-4426-A579-FDE3FBBB8B62}" type="parTrans" cxnId="{91FDA857-85F0-482A-B989-1AA8766AE47B}">
      <dgm:prSet/>
      <dgm:spPr/>
      <dgm:t>
        <a:bodyPr/>
        <a:lstStyle/>
        <a:p>
          <a:endParaRPr lang="en-GB"/>
        </a:p>
      </dgm:t>
    </dgm:pt>
    <dgm:pt modelId="{A97B1FC1-6566-4D8F-A802-DA1CBE17A833}" type="sibTrans" cxnId="{91FDA857-85F0-482A-B989-1AA8766AE47B}">
      <dgm:prSet/>
      <dgm:spPr/>
      <dgm:t>
        <a:bodyPr/>
        <a:lstStyle/>
        <a:p>
          <a:endParaRPr lang="en-GB"/>
        </a:p>
      </dgm:t>
    </dgm:pt>
    <dgm:pt modelId="{9F701D63-A163-4EA3-9054-AD447DA377E8}">
      <dgm:prSet phldrT="[Text]" phldr="0"/>
      <dgm:spPr>
        <a:solidFill>
          <a:schemeClr val="accent6">
            <a:lumMod val="60000"/>
            <a:lumOff val="40000"/>
          </a:schemeClr>
        </a:solidFill>
      </dgm:spPr>
      <dgm:t>
        <a:bodyPr/>
        <a:lstStyle/>
        <a:p>
          <a:r>
            <a:rPr lang="en-GB" dirty="0"/>
            <a:t>Strategic Review</a:t>
          </a:r>
        </a:p>
      </dgm:t>
    </dgm:pt>
    <dgm:pt modelId="{F779C875-CF4A-4654-8CB1-E7AE9758E54B}" type="parTrans" cxnId="{180C29FD-CF5D-4446-BE14-643B3B662623}">
      <dgm:prSet/>
      <dgm:spPr/>
      <dgm:t>
        <a:bodyPr/>
        <a:lstStyle/>
        <a:p>
          <a:endParaRPr lang="en-GB"/>
        </a:p>
      </dgm:t>
    </dgm:pt>
    <dgm:pt modelId="{2D60E139-A6C6-4E05-BEE8-F7ED059A0BA0}" type="sibTrans" cxnId="{180C29FD-CF5D-4446-BE14-643B3B662623}">
      <dgm:prSet/>
      <dgm:spPr/>
      <dgm:t>
        <a:bodyPr/>
        <a:lstStyle/>
        <a:p>
          <a:endParaRPr lang="en-GB"/>
        </a:p>
      </dgm:t>
    </dgm:pt>
    <dgm:pt modelId="{26A95C34-F8BC-4F77-B563-59DFB77AACDF}">
      <dgm:prSet phldrT="[Text]" phldr="0"/>
      <dgm:spPr>
        <a:solidFill>
          <a:srgbClr val="FFC000"/>
        </a:solidFill>
      </dgm:spPr>
      <dgm:t>
        <a:bodyPr/>
        <a:lstStyle/>
        <a:p>
          <a:r>
            <a:rPr lang="en-GB" dirty="0"/>
            <a:t>Key performance indicators</a:t>
          </a:r>
        </a:p>
      </dgm:t>
    </dgm:pt>
    <dgm:pt modelId="{21C1B0F6-6086-4DA0-900A-4EFAF8BB73B1}" type="parTrans" cxnId="{C4A79225-7574-4754-8D74-C9D59E601FA0}">
      <dgm:prSet/>
      <dgm:spPr/>
      <dgm:t>
        <a:bodyPr/>
        <a:lstStyle/>
        <a:p>
          <a:endParaRPr lang="en-GB"/>
        </a:p>
      </dgm:t>
    </dgm:pt>
    <dgm:pt modelId="{789D5E5F-BE0E-412B-ABD0-17DFCC292D79}" type="sibTrans" cxnId="{C4A79225-7574-4754-8D74-C9D59E601FA0}">
      <dgm:prSet/>
      <dgm:spPr/>
      <dgm:t>
        <a:bodyPr/>
        <a:lstStyle/>
        <a:p>
          <a:endParaRPr lang="en-GB"/>
        </a:p>
      </dgm:t>
    </dgm:pt>
    <dgm:pt modelId="{CC97D5B1-19C7-47CB-B6DD-A773AF8DC93F}" type="pres">
      <dgm:prSet presAssocID="{F3CF1D02-FE4F-4489-9DE5-A0E8A498FE47}" presName="cycle" presStyleCnt="0">
        <dgm:presLayoutVars>
          <dgm:chMax val="1"/>
          <dgm:dir/>
          <dgm:animLvl val="ctr"/>
          <dgm:resizeHandles val="exact"/>
        </dgm:presLayoutVars>
      </dgm:prSet>
      <dgm:spPr/>
    </dgm:pt>
    <dgm:pt modelId="{E7B2CF8D-B57F-4264-A1D6-44437B1DE5FE}" type="pres">
      <dgm:prSet presAssocID="{526F1427-9C6E-4E2E-A031-AFB0E1857A96}" presName="centerShape" presStyleLbl="node0" presStyleIdx="0" presStyleCnt="1" custLinFactNeighborX="-813"/>
      <dgm:spPr/>
    </dgm:pt>
    <dgm:pt modelId="{2F6E011A-8A09-4AA4-A5E8-C7EF1FE7743A}" type="pres">
      <dgm:prSet presAssocID="{AB0F7942-134F-47BD-B474-A2EF9FF9F3E0}" presName="Name9" presStyleLbl="parChTrans1D2" presStyleIdx="0" presStyleCnt="5"/>
      <dgm:spPr/>
    </dgm:pt>
    <dgm:pt modelId="{9E8BC43C-A803-4295-B23E-35AB7542F931}" type="pres">
      <dgm:prSet presAssocID="{AB0F7942-134F-47BD-B474-A2EF9FF9F3E0}" presName="connTx" presStyleLbl="parChTrans1D2" presStyleIdx="0" presStyleCnt="5"/>
      <dgm:spPr/>
    </dgm:pt>
    <dgm:pt modelId="{26AA881F-15F8-4387-B45D-38259B074E95}" type="pres">
      <dgm:prSet presAssocID="{301F4269-CFE2-4EA9-A689-16BABED61AE6}" presName="node" presStyleLbl="node1" presStyleIdx="0" presStyleCnt="5" custRadScaleRad="100008" custRadScaleInc="-2068">
        <dgm:presLayoutVars>
          <dgm:bulletEnabled val="1"/>
        </dgm:presLayoutVars>
      </dgm:prSet>
      <dgm:spPr/>
    </dgm:pt>
    <dgm:pt modelId="{70382E8D-A771-48F4-B29D-AF4FFBBBFC9B}" type="pres">
      <dgm:prSet presAssocID="{1F68BEFB-4551-4E09-BFEC-037CEE9430BB}" presName="Name9" presStyleLbl="parChTrans1D2" presStyleIdx="1" presStyleCnt="5"/>
      <dgm:spPr/>
    </dgm:pt>
    <dgm:pt modelId="{73723EBC-BF81-40C8-9271-5C17C3C71119}" type="pres">
      <dgm:prSet presAssocID="{1F68BEFB-4551-4E09-BFEC-037CEE9430BB}" presName="connTx" presStyleLbl="parChTrans1D2" presStyleIdx="1" presStyleCnt="5"/>
      <dgm:spPr/>
    </dgm:pt>
    <dgm:pt modelId="{07A05FEA-9AF9-44B2-818B-5B0A330F92DF}" type="pres">
      <dgm:prSet presAssocID="{7AA7C3D2-DAAD-4306-B9FC-7151099024E1}" presName="node" presStyleLbl="node1" presStyleIdx="1" presStyleCnt="5">
        <dgm:presLayoutVars>
          <dgm:bulletEnabled val="1"/>
        </dgm:presLayoutVars>
      </dgm:prSet>
      <dgm:spPr/>
    </dgm:pt>
    <dgm:pt modelId="{CFEB1EF3-132E-4845-9CD1-21A3D9427333}" type="pres">
      <dgm:prSet presAssocID="{02DC3111-F55D-4426-A579-FDE3FBBB8B62}" presName="Name9" presStyleLbl="parChTrans1D2" presStyleIdx="2" presStyleCnt="5"/>
      <dgm:spPr/>
    </dgm:pt>
    <dgm:pt modelId="{513734CC-9FC4-435D-A305-E98401B91F6E}" type="pres">
      <dgm:prSet presAssocID="{02DC3111-F55D-4426-A579-FDE3FBBB8B62}" presName="connTx" presStyleLbl="parChTrans1D2" presStyleIdx="2" presStyleCnt="5"/>
      <dgm:spPr/>
    </dgm:pt>
    <dgm:pt modelId="{756D8B71-0CB0-4F04-A153-64C53D1AACBB}" type="pres">
      <dgm:prSet presAssocID="{71EAB313-FA21-4658-9B72-2EFB1990321F}" presName="node" presStyleLbl="node1" presStyleIdx="2" presStyleCnt="5">
        <dgm:presLayoutVars>
          <dgm:bulletEnabled val="1"/>
        </dgm:presLayoutVars>
      </dgm:prSet>
      <dgm:spPr/>
    </dgm:pt>
    <dgm:pt modelId="{958B8A6F-1A14-48D0-BA92-28AD73F15CDB}" type="pres">
      <dgm:prSet presAssocID="{F779C875-CF4A-4654-8CB1-E7AE9758E54B}" presName="Name9" presStyleLbl="parChTrans1D2" presStyleIdx="3" presStyleCnt="5"/>
      <dgm:spPr/>
    </dgm:pt>
    <dgm:pt modelId="{F4B05DBE-76E7-4857-A857-700B8AB83952}" type="pres">
      <dgm:prSet presAssocID="{F779C875-CF4A-4654-8CB1-E7AE9758E54B}" presName="connTx" presStyleLbl="parChTrans1D2" presStyleIdx="3" presStyleCnt="5"/>
      <dgm:spPr/>
    </dgm:pt>
    <dgm:pt modelId="{C687C021-E813-47A6-943E-03B79120C576}" type="pres">
      <dgm:prSet presAssocID="{9F701D63-A163-4EA3-9054-AD447DA377E8}" presName="node" presStyleLbl="node1" presStyleIdx="3" presStyleCnt="5">
        <dgm:presLayoutVars>
          <dgm:bulletEnabled val="1"/>
        </dgm:presLayoutVars>
      </dgm:prSet>
      <dgm:spPr/>
    </dgm:pt>
    <dgm:pt modelId="{D1C08B3F-7E87-4B95-AB98-50FB04B1F576}" type="pres">
      <dgm:prSet presAssocID="{21C1B0F6-6086-4DA0-900A-4EFAF8BB73B1}" presName="Name9" presStyleLbl="parChTrans1D2" presStyleIdx="4" presStyleCnt="5"/>
      <dgm:spPr/>
    </dgm:pt>
    <dgm:pt modelId="{56293F92-D3D0-44E6-81B5-714B0425A9D8}" type="pres">
      <dgm:prSet presAssocID="{21C1B0F6-6086-4DA0-900A-4EFAF8BB73B1}" presName="connTx" presStyleLbl="parChTrans1D2" presStyleIdx="4" presStyleCnt="5"/>
      <dgm:spPr/>
    </dgm:pt>
    <dgm:pt modelId="{0D51D26E-B741-4DE3-9449-A6196DB01307}" type="pres">
      <dgm:prSet presAssocID="{26A95C34-F8BC-4F77-B563-59DFB77AACDF}" presName="node" presStyleLbl="node1" presStyleIdx="4" presStyleCnt="5">
        <dgm:presLayoutVars>
          <dgm:bulletEnabled val="1"/>
        </dgm:presLayoutVars>
      </dgm:prSet>
      <dgm:spPr/>
    </dgm:pt>
  </dgm:ptLst>
  <dgm:cxnLst>
    <dgm:cxn modelId="{EF858411-FF22-41D0-95CE-FBA5B3516205}" type="presOf" srcId="{71EAB313-FA21-4658-9B72-2EFB1990321F}" destId="{756D8B71-0CB0-4F04-A153-64C53D1AACBB}" srcOrd="0" destOrd="0" presId="urn:microsoft.com/office/officeart/2005/8/layout/radial1"/>
    <dgm:cxn modelId="{AD424618-E989-45EF-AF19-423D5F3E1381}" type="presOf" srcId="{26A95C34-F8BC-4F77-B563-59DFB77AACDF}" destId="{0D51D26E-B741-4DE3-9449-A6196DB01307}" srcOrd="0" destOrd="0" presId="urn:microsoft.com/office/officeart/2005/8/layout/radial1"/>
    <dgm:cxn modelId="{D55C581B-434E-46F0-9285-8A3D0CA3B23B}" type="presOf" srcId="{F779C875-CF4A-4654-8CB1-E7AE9758E54B}" destId="{F4B05DBE-76E7-4857-A857-700B8AB83952}" srcOrd="1" destOrd="0" presId="urn:microsoft.com/office/officeart/2005/8/layout/radial1"/>
    <dgm:cxn modelId="{CCC3EF1D-2766-451E-ABD2-436B745432CA}" type="presOf" srcId="{301F4269-CFE2-4EA9-A689-16BABED61AE6}" destId="{26AA881F-15F8-4387-B45D-38259B074E95}" srcOrd="0" destOrd="0" presId="urn:microsoft.com/office/officeart/2005/8/layout/radial1"/>
    <dgm:cxn modelId="{C4A79225-7574-4754-8D74-C9D59E601FA0}" srcId="{526F1427-9C6E-4E2E-A031-AFB0E1857A96}" destId="{26A95C34-F8BC-4F77-B563-59DFB77AACDF}" srcOrd="4" destOrd="0" parTransId="{21C1B0F6-6086-4DA0-900A-4EFAF8BB73B1}" sibTransId="{789D5E5F-BE0E-412B-ABD0-17DFCC292D79}"/>
    <dgm:cxn modelId="{A5BA1A2B-7AB3-4112-9B35-63A6D36DC963}" type="presOf" srcId="{AB0F7942-134F-47BD-B474-A2EF9FF9F3E0}" destId="{9E8BC43C-A803-4295-B23E-35AB7542F931}" srcOrd="1" destOrd="0" presId="urn:microsoft.com/office/officeart/2005/8/layout/radial1"/>
    <dgm:cxn modelId="{7521E73F-4ECB-4764-B86B-E706A6D8DE63}" type="presOf" srcId="{02DC3111-F55D-4426-A579-FDE3FBBB8B62}" destId="{513734CC-9FC4-435D-A305-E98401B91F6E}" srcOrd="1" destOrd="0" presId="urn:microsoft.com/office/officeart/2005/8/layout/radial1"/>
    <dgm:cxn modelId="{5DB24660-923D-44DB-864E-807915225236}" type="presOf" srcId="{F779C875-CF4A-4654-8CB1-E7AE9758E54B}" destId="{958B8A6F-1A14-48D0-BA92-28AD73F15CDB}" srcOrd="0" destOrd="0" presId="urn:microsoft.com/office/officeart/2005/8/layout/radial1"/>
    <dgm:cxn modelId="{803D8142-3638-45AA-823C-0C820D5428B2}" type="presOf" srcId="{21C1B0F6-6086-4DA0-900A-4EFAF8BB73B1}" destId="{56293F92-D3D0-44E6-81B5-714B0425A9D8}" srcOrd="1" destOrd="0" presId="urn:microsoft.com/office/officeart/2005/8/layout/radial1"/>
    <dgm:cxn modelId="{A3783144-9E3D-465B-B6D3-090BDC958651}" type="presOf" srcId="{7AA7C3D2-DAAD-4306-B9FC-7151099024E1}" destId="{07A05FEA-9AF9-44B2-818B-5B0A330F92DF}" srcOrd="0" destOrd="0" presId="urn:microsoft.com/office/officeart/2005/8/layout/radial1"/>
    <dgm:cxn modelId="{9C9BCC65-FFD5-47B5-B3F4-4F9540C6A234}" srcId="{526F1427-9C6E-4E2E-A031-AFB0E1857A96}" destId="{7AA7C3D2-DAAD-4306-B9FC-7151099024E1}" srcOrd="1" destOrd="0" parTransId="{1F68BEFB-4551-4E09-BFEC-037CEE9430BB}" sibTransId="{940066A5-DD1D-43BD-B7D5-DAD91E3092B8}"/>
    <dgm:cxn modelId="{3A723353-E6C3-4401-9EED-4D0C1F14EBAB}" type="presOf" srcId="{526F1427-9C6E-4E2E-A031-AFB0E1857A96}" destId="{E7B2CF8D-B57F-4264-A1D6-44437B1DE5FE}" srcOrd="0" destOrd="0" presId="urn:microsoft.com/office/officeart/2005/8/layout/radial1"/>
    <dgm:cxn modelId="{91FDA857-85F0-482A-B989-1AA8766AE47B}" srcId="{526F1427-9C6E-4E2E-A031-AFB0E1857A96}" destId="{71EAB313-FA21-4658-9B72-2EFB1990321F}" srcOrd="2" destOrd="0" parTransId="{02DC3111-F55D-4426-A579-FDE3FBBB8B62}" sibTransId="{A97B1FC1-6566-4D8F-A802-DA1CBE17A833}"/>
    <dgm:cxn modelId="{72A2CF79-BD56-4EBD-A10C-4952BBFA0876}" type="presOf" srcId="{AB0F7942-134F-47BD-B474-A2EF9FF9F3E0}" destId="{2F6E011A-8A09-4AA4-A5E8-C7EF1FE7743A}" srcOrd="0" destOrd="0" presId="urn:microsoft.com/office/officeart/2005/8/layout/radial1"/>
    <dgm:cxn modelId="{C4DB587C-AB14-4AC1-A2A6-8361428AA85D}" type="presOf" srcId="{9F701D63-A163-4EA3-9054-AD447DA377E8}" destId="{C687C021-E813-47A6-943E-03B79120C576}" srcOrd="0" destOrd="0" presId="urn:microsoft.com/office/officeart/2005/8/layout/radial1"/>
    <dgm:cxn modelId="{50F58F86-1F40-444C-9626-9DBC2ACD22D2}" srcId="{F3CF1D02-FE4F-4489-9DE5-A0E8A498FE47}" destId="{526F1427-9C6E-4E2E-A031-AFB0E1857A96}" srcOrd="0" destOrd="0" parTransId="{4996FAD5-F91D-4A4F-837D-F99174B131CB}" sibTransId="{3C5D20DB-9721-4C8C-9B82-D920E62CE105}"/>
    <dgm:cxn modelId="{E16DACA1-4C8B-4C48-A1C0-9E503B20897A}" type="presOf" srcId="{F3CF1D02-FE4F-4489-9DE5-A0E8A498FE47}" destId="{CC97D5B1-19C7-47CB-B6DD-A773AF8DC93F}" srcOrd="0" destOrd="0" presId="urn:microsoft.com/office/officeart/2005/8/layout/radial1"/>
    <dgm:cxn modelId="{60E0EDAA-29AC-400A-9CA4-FD4A4ED05AFF}" srcId="{526F1427-9C6E-4E2E-A031-AFB0E1857A96}" destId="{301F4269-CFE2-4EA9-A689-16BABED61AE6}" srcOrd="0" destOrd="0" parTransId="{AB0F7942-134F-47BD-B474-A2EF9FF9F3E0}" sibTransId="{1C3858CC-9262-42AD-AEB4-E4215C8D93A9}"/>
    <dgm:cxn modelId="{EA428FC0-9C71-4E74-BF1A-21F816F9264C}" type="presOf" srcId="{1F68BEFB-4551-4E09-BFEC-037CEE9430BB}" destId="{73723EBC-BF81-40C8-9271-5C17C3C71119}" srcOrd="1" destOrd="0" presId="urn:microsoft.com/office/officeart/2005/8/layout/radial1"/>
    <dgm:cxn modelId="{F45171CD-5E87-4D00-A058-D709AC7FD0BF}" type="presOf" srcId="{02DC3111-F55D-4426-A579-FDE3FBBB8B62}" destId="{CFEB1EF3-132E-4845-9CD1-21A3D9427333}" srcOrd="0" destOrd="0" presId="urn:microsoft.com/office/officeart/2005/8/layout/radial1"/>
    <dgm:cxn modelId="{3E4CCFE6-9753-4ED8-9934-5352998F48AE}" type="presOf" srcId="{1F68BEFB-4551-4E09-BFEC-037CEE9430BB}" destId="{70382E8D-A771-48F4-B29D-AF4FFBBBFC9B}" srcOrd="0" destOrd="0" presId="urn:microsoft.com/office/officeart/2005/8/layout/radial1"/>
    <dgm:cxn modelId="{32EB6AF7-882B-419F-8108-92F4B11D1E75}" type="presOf" srcId="{21C1B0F6-6086-4DA0-900A-4EFAF8BB73B1}" destId="{D1C08B3F-7E87-4B95-AB98-50FB04B1F576}" srcOrd="0" destOrd="0" presId="urn:microsoft.com/office/officeart/2005/8/layout/radial1"/>
    <dgm:cxn modelId="{180C29FD-CF5D-4446-BE14-643B3B662623}" srcId="{526F1427-9C6E-4E2E-A031-AFB0E1857A96}" destId="{9F701D63-A163-4EA3-9054-AD447DA377E8}" srcOrd="3" destOrd="0" parTransId="{F779C875-CF4A-4654-8CB1-E7AE9758E54B}" sibTransId="{2D60E139-A6C6-4E05-BEE8-F7ED059A0BA0}"/>
    <dgm:cxn modelId="{AA01171E-4683-42C6-82ED-BF2E59D2803F}" type="presParOf" srcId="{CC97D5B1-19C7-47CB-B6DD-A773AF8DC93F}" destId="{E7B2CF8D-B57F-4264-A1D6-44437B1DE5FE}" srcOrd="0" destOrd="0" presId="urn:microsoft.com/office/officeart/2005/8/layout/radial1"/>
    <dgm:cxn modelId="{D6DA2BEE-35E4-473C-976B-5E04E8937639}" type="presParOf" srcId="{CC97D5B1-19C7-47CB-B6DD-A773AF8DC93F}" destId="{2F6E011A-8A09-4AA4-A5E8-C7EF1FE7743A}" srcOrd="1" destOrd="0" presId="urn:microsoft.com/office/officeart/2005/8/layout/radial1"/>
    <dgm:cxn modelId="{B2C352FA-AB29-4F53-A53E-594541058BCF}" type="presParOf" srcId="{2F6E011A-8A09-4AA4-A5E8-C7EF1FE7743A}" destId="{9E8BC43C-A803-4295-B23E-35AB7542F931}" srcOrd="0" destOrd="0" presId="urn:microsoft.com/office/officeart/2005/8/layout/radial1"/>
    <dgm:cxn modelId="{A9528206-F559-40F6-8CCA-1E3E41A82D92}" type="presParOf" srcId="{CC97D5B1-19C7-47CB-B6DD-A773AF8DC93F}" destId="{26AA881F-15F8-4387-B45D-38259B074E95}" srcOrd="2" destOrd="0" presId="urn:microsoft.com/office/officeart/2005/8/layout/radial1"/>
    <dgm:cxn modelId="{12D531D5-BD7C-487D-BD83-A692B22077D3}" type="presParOf" srcId="{CC97D5B1-19C7-47CB-B6DD-A773AF8DC93F}" destId="{70382E8D-A771-48F4-B29D-AF4FFBBBFC9B}" srcOrd="3" destOrd="0" presId="urn:microsoft.com/office/officeart/2005/8/layout/radial1"/>
    <dgm:cxn modelId="{6688821F-8FB7-4FC8-A8E5-6D7B45FB6895}" type="presParOf" srcId="{70382E8D-A771-48F4-B29D-AF4FFBBBFC9B}" destId="{73723EBC-BF81-40C8-9271-5C17C3C71119}" srcOrd="0" destOrd="0" presId="urn:microsoft.com/office/officeart/2005/8/layout/radial1"/>
    <dgm:cxn modelId="{37EEF19A-E5B6-4BA7-ADFD-F3F79A202757}" type="presParOf" srcId="{CC97D5B1-19C7-47CB-B6DD-A773AF8DC93F}" destId="{07A05FEA-9AF9-44B2-818B-5B0A330F92DF}" srcOrd="4" destOrd="0" presId="urn:microsoft.com/office/officeart/2005/8/layout/radial1"/>
    <dgm:cxn modelId="{6521B893-F1ED-4233-8E80-64D569CF07C6}" type="presParOf" srcId="{CC97D5B1-19C7-47CB-B6DD-A773AF8DC93F}" destId="{CFEB1EF3-132E-4845-9CD1-21A3D9427333}" srcOrd="5" destOrd="0" presId="urn:microsoft.com/office/officeart/2005/8/layout/radial1"/>
    <dgm:cxn modelId="{37CFE24C-FE83-4753-A090-AAA9EE3FA9D4}" type="presParOf" srcId="{CFEB1EF3-132E-4845-9CD1-21A3D9427333}" destId="{513734CC-9FC4-435D-A305-E98401B91F6E}" srcOrd="0" destOrd="0" presId="urn:microsoft.com/office/officeart/2005/8/layout/radial1"/>
    <dgm:cxn modelId="{45FC4CD2-97CA-44C3-8F17-718FCAA5EB1A}" type="presParOf" srcId="{CC97D5B1-19C7-47CB-B6DD-A773AF8DC93F}" destId="{756D8B71-0CB0-4F04-A153-64C53D1AACBB}" srcOrd="6" destOrd="0" presId="urn:microsoft.com/office/officeart/2005/8/layout/radial1"/>
    <dgm:cxn modelId="{48F0149D-5FA2-43C3-AA32-70D52C40AC66}" type="presParOf" srcId="{CC97D5B1-19C7-47CB-B6DD-A773AF8DC93F}" destId="{958B8A6F-1A14-48D0-BA92-28AD73F15CDB}" srcOrd="7" destOrd="0" presId="urn:microsoft.com/office/officeart/2005/8/layout/radial1"/>
    <dgm:cxn modelId="{B43223B3-9BCF-4D23-A98F-43AA64EED4D8}" type="presParOf" srcId="{958B8A6F-1A14-48D0-BA92-28AD73F15CDB}" destId="{F4B05DBE-76E7-4857-A857-700B8AB83952}" srcOrd="0" destOrd="0" presId="urn:microsoft.com/office/officeart/2005/8/layout/radial1"/>
    <dgm:cxn modelId="{17A1F0D9-3555-4A95-BA7B-4DB247569281}" type="presParOf" srcId="{CC97D5B1-19C7-47CB-B6DD-A773AF8DC93F}" destId="{C687C021-E813-47A6-943E-03B79120C576}" srcOrd="8" destOrd="0" presId="urn:microsoft.com/office/officeart/2005/8/layout/radial1"/>
    <dgm:cxn modelId="{0830C8B1-8749-4C4E-AA2F-C4D4395BB6BA}" type="presParOf" srcId="{CC97D5B1-19C7-47CB-B6DD-A773AF8DC93F}" destId="{D1C08B3F-7E87-4B95-AB98-50FB04B1F576}" srcOrd="9" destOrd="0" presId="urn:microsoft.com/office/officeart/2005/8/layout/radial1"/>
    <dgm:cxn modelId="{25A46D36-E0CC-4FA0-AB11-4A062F62389A}" type="presParOf" srcId="{D1C08B3F-7E87-4B95-AB98-50FB04B1F576}" destId="{56293F92-D3D0-44E6-81B5-714B0425A9D8}" srcOrd="0" destOrd="0" presId="urn:microsoft.com/office/officeart/2005/8/layout/radial1"/>
    <dgm:cxn modelId="{D9FE9221-A99A-49E2-BCF4-7EDE0CCD8BE2}" type="presParOf" srcId="{CC97D5B1-19C7-47CB-B6DD-A773AF8DC93F}" destId="{0D51D26E-B741-4DE3-9449-A6196DB01307}"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3CF1D02-FE4F-4489-9DE5-A0E8A498FE4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526F1427-9C6E-4E2E-A031-AFB0E1857A96}">
      <dgm:prSet phldrT="[Text]" phldr="0"/>
      <dgm:spPr>
        <a:solidFill>
          <a:srgbClr val="0070C0"/>
        </a:solidFill>
        <a:ln>
          <a:solidFill>
            <a:srgbClr val="0070C0"/>
          </a:solidFill>
        </a:ln>
      </dgm:spPr>
      <dgm:t>
        <a:bodyPr/>
        <a:lstStyle/>
        <a:p>
          <a:r>
            <a:rPr lang="en-GB" dirty="0"/>
            <a:t>Finances</a:t>
          </a:r>
        </a:p>
      </dgm:t>
    </dgm:pt>
    <dgm:pt modelId="{4996FAD5-F91D-4A4F-837D-F99174B131CB}" type="parTrans" cxnId="{50F58F86-1F40-444C-9626-9DBC2ACD22D2}">
      <dgm:prSet/>
      <dgm:spPr/>
      <dgm:t>
        <a:bodyPr/>
        <a:lstStyle/>
        <a:p>
          <a:endParaRPr lang="en-GB"/>
        </a:p>
      </dgm:t>
    </dgm:pt>
    <dgm:pt modelId="{3C5D20DB-9721-4C8C-9B82-D920E62CE105}" type="sibTrans" cxnId="{50F58F86-1F40-444C-9626-9DBC2ACD22D2}">
      <dgm:prSet/>
      <dgm:spPr/>
      <dgm:t>
        <a:bodyPr/>
        <a:lstStyle/>
        <a:p>
          <a:endParaRPr lang="en-GB"/>
        </a:p>
      </dgm:t>
    </dgm:pt>
    <dgm:pt modelId="{7AA7C3D2-DAAD-4306-B9FC-7151099024E1}">
      <dgm:prSet phldrT="[Text]" phldr="0"/>
      <dgm:spPr>
        <a:solidFill>
          <a:srgbClr val="00B0F0"/>
        </a:solidFill>
        <a:ln>
          <a:solidFill>
            <a:srgbClr val="00B0F0"/>
          </a:solidFill>
        </a:ln>
      </dgm:spPr>
      <dgm:t>
        <a:bodyPr/>
        <a:lstStyle/>
        <a:p>
          <a:r>
            <a:rPr lang="en-GB" dirty="0"/>
            <a:t>SCMP</a:t>
          </a:r>
        </a:p>
      </dgm:t>
    </dgm:pt>
    <dgm:pt modelId="{1F68BEFB-4551-4E09-BFEC-037CEE9430BB}" type="parTrans" cxnId="{9C9BCC65-FFD5-47B5-B3F4-4F9540C6A234}">
      <dgm:prSet/>
      <dgm:spPr/>
      <dgm:t>
        <a:bodyPr/>
        <a:lstStyle/>
        <a:p>
          <a:endParaRPr lang="en-GB"/>
        </a:p>
      </dgm:t>
    </dgm:pt>
    <dgm:pt modelId="{940066A5-DD1D-43BD-B7D5-DAD91E3092B8}" type="sibTrans" cxnId="{9C9BCC65-FFD5-47B5-B3F4-4F9540C6A234}">
      <dgm:prSet/>
      <dgm:spPr/>
      <dgm:t>
        <a:bodyPr/>
        <a:lstStyle/>
        <a:p>
          <a:endParaRPr lang="en-GB"/>
        </a:p>
      </dgm:t>
    </dgm:pt>
    <dgm:pt modelId="{ACDACF1C-4A26-4275-91C8-5326AF5175B5}">
      <dgm:prSet phldrT="[Text]" phldr="0"/>
      <dgm:spPr>
        <a:solidFill>
          <a:srgbClr val="00B0F0"/>
        </a:solidFill>
        <a:ln>
          <a:solidFill>
            <a:srgbClr val="00B0F0"/>
          </a:solidFill>
        </a:ln>
      </dgm:spPr>
      <dgm:t>
        <a:bodyPr/>
        <a:lstStyle/>
        <a:p>
          <a:r>
            <a:rPr lang="en-GB" dirty="0"/>
            <a:t>Wages &amp; Salaries</a:t>
          </a:r>
        </a:p>
      </dgm:t>
    </dgm:pt>
    <dgm:pt modelId="{D22ABAE2-1353-43D7-B569-D3D452641497}" type="parTrans" cxnId="{39218E90-2739-4198-9E52-B44B94B4679C}">
      <dgm:prSet/>
      <dgm:spPr/>
      <dgm:t>
        <a:bodyPr/>
        <a:lstStyle/>
        <a:p>
          <a:endParaRPr lang="en-GB"/>
        </a:p>
      </dgm:t>
    </dgm:pt>
    <dgm:pt modelId="{70E58261-CF72-40DC-AB69-AEFDCD4D85BD}" type="sibTrans" cxnId="{39218E90-2739-4198-9E52-B44B94B4679C}">
      <dgm:prSet/>
      <dgm:spPr/>
      <dgm:t>
        <a:bodyPr/>
        <a:lstStyle/>
        <a:p>
          <a:endParaRPr lang="en-GB"/>
        </a:p>
      </dgm:t>
    </dgm:pt>
    <dgm:pt modelId="{B5BE41F7-B207-4A83-A80F-AA5244A78500}">
      <dgm:prSet phldrT="[Text]" phldr="0"/>
      <dgm:spPr>
        <a:solidFill>
          <a:srgbClr val="00B0F0"/>
        </a:solidFill>
        <a:ln>
          <a:solidFill>
            <a:srgbClr val="00B0F0"/>
          </a:solidFill>
        </a:ln>
      </dgm:spPr>
      <dgm:t>
        <a:bodyPr/>
        <a:lstStyle/>
        <a:p>
          <a:r>
            <a:rPr lang="en-GB" dirty="0"/>
            <a:t>Annual Accounts</a:t>
          </a:r>
        </a:p>
      </dgm:t>
    </dgm:pt>
    <dgm:pt modelId="{E77BCFC2-BA8A-4BBD-A842-8D6003CE44A0}" type="parTrans" cxnId="{A6F463B7-603D-48A4-9E3C-D7D00786B47C}">
      <dgm:prSet/>
      <dgm:spPr/>
      <dgm:t>
        <a:bodyPr/>
        <a:lstStyle/>
        <a:p>
          <a:endParaRPr lang="en-GB"/>
        </a:p>
      </dgm:t>
    </dgm:pt>
    <dgm:pt modelId="{B7F3F078-CCDA-4D28-AECE-2B677FC5D6ED}" type="sibTrans" cxnId="{A6F463B7-603D-48A4-9E3C-D7D00786B47C}">
      <dgm:prSet/>
      <dgm:spPr/>
      <dgm:t>
        <a:bodyPr/>
        <a:lstStyle/>
        <a:p>
          <a:endParaRPr lang="en-GB"/>
        </a:p>
      </dgm:t>
    </dgm:pt>
    <dgm:pt modelId="{86A6893A-6B91-424D-A7C7-1DBA69C359F6}">
      <dgm:prSet phldrT="[Text]" phldr="0"/>
      <dgm:spPr>
        <a:solidFill>
          <a:srgbClr val="00B0F0"/>
        </a:solidFill>
        <a:ln>
          <a:solidFill>
            <a:srgbClr val="00B0F0"/>
          </a:solidFill>
        </a:ln>
      </dgm:spPr>
      <dgm:t>
        <a:bodyPr/>
        <a:lstStyle/>
        <a:p>
          <a:r>
            <a:rPr lang="en-GB" dirty="0"/>
            <a:t>Attendances</a:t>
          </a:r>
        </a:p>
      </dgm:t>
    </dgm:pt>
    <dgm:pt modelId="{E6322A79-242B-45FA-ADDE-048324EAD1A7}" type="parTrans" cxnId="{69755D2A-B546-4DAA-B9A5-F3192D131DFE}">
      <dgm:prSet/>
      <dgm:spPr/>
      <dgm:t>
        <a:bodyPr/>
        <a:lstStyle/>
        <a:p>
          <a:endParaRPr lang="en-GB"/>
        </a:p>
      </dgm:t>
    </dgm:pt>
    <dgm:pt modelId="{C0BE463D-BB1F-41F9-A683-965AE34DBA7F}" type="sibTrans" cxnId="{69755D2A-B546-4DAA-B9A5-F3192D131DFE}">
      <dgm:prSet/>
      <dgm:spPr/>
      <dgm:t>
        <a:bodyPr/>
        <a:lstStyle/>
        <a:p>
          <a:endParaRPr lang="en-GB"/>
        </a:p>
      </dgm:t>
    </dgm:pt>
    <dgm:pt modelId="{16DEE702-03AF-4486-A5B7-037951428F67}">
      <dgm:prSet phldrT="[Text]" phldr="0"/>
      <dgm:spPr>
        <a:solidFill>
          <a:srgbClr val="92D050"/>
        </a:solidFill>
        <a:ln>
          <a:solidFill>
            <a:srgbClr val="92D050"/>
          </a:solidFill>
        </a:ln>
      </dgm:spPr>
      <dgm:t>
        <a:bodyPr/>
        <a:lstStyle/>
        <a:p>
          <a:r>
            <a:rPr lang="en-GB" dirty="0">
              <a:solidFill>
                <a:schemeClr val="bg1"/>
              </a:solidFill>
            </a:rPr>
            <a:t>Data</a:t>
          </a:r>
        </a:p>
      </dgm:t>
    </dgm:pt>
    <dgm:pt modelId="{6E70C97B-13C6-49E2-AB56-C4AD4AB6466C}" type="parTrans" cxnId="{4445E2B1-68E9-47FD-BDEB-5BB03ECFD3CB}">
      <dgm:prSet/>
      <dgm:spPr/>
      <dgm:t>
        <a:bodyPr/>
        <a:lstStyle/>
        <a:p>
          <a:endParaRPr lang="en-GB"/>
        </a:p>
      </dgm:t>
    </dgm:pt>
    <dgm:pt modelId="{A63B2D0E-7151-4814-B5BE-14CD8CA47479}" type="sibTrans" cxnId="{4445E2B1-68E9-47FD-BDEB-5BB03ECFD3CB}">
      <dgm:prSet/>
      <dgm:spPr/>
      <dgm:t>
        <a:bodyPr/>
        <a:lstStyle/>
        <a:p>
          <a:endParaRPr lang="en-GB"/>
        </a:p>
      </dgm:t>
    </dgm:pt>
    <dgm:pt modelId="{CC97D5B1-19C7-47CB-B6DD-A773AF8DC93F}" type="pres">
      <dgm:prSet presAssocID="{F3CF1D02-FE4F-4489-9DE5-A0E8A498FE47}" presName="cycle" presStyleCnt="0">
        <dgm:presLayoutVars>
          <dgm:chMax val="1"/>
          <dgm:dir/>
          <dgm:animLvl val="ctr"/>
          <dgm:resizeHandles val="exact"/>
        </dgm:presLayoutVars>
      </dgm:prSet>
      <dgm:spPr/>
    </dgm:pt>
    <dgm:pt modelId="{E7B2CF8D-B57F-4264-A1D6-44437B1DE5FE}" type="pres">
      <dgm:prSet presAssocID="{526F1427-9C6E-4E2E-A031-AFB0E1857A96}" presName="centerShape" presStyleLbl="node0" presStyleIdx="0" presStyleCnt="1"/>
      <dgm:spPr/>
    </dgm:pt>
    <dgm:pt modelId="{743B4EA7-0740-45E9-8F8C-EBA07151CEE9}" type="pres">
      <dgm:prSet presAssocID="{1F68BEFB-4551-4E09-BFEC-037CEE9430BB}" presName="Name9" presStyleLbl="parChTrans1D2" presStyleIdx="0" presStyleCnt="5"/>
      <dgm:spPr/>
    </dgm:pt>
    <dgm:pt modelId="{3884BA1B-02DA-4B31-A378-CD602CD9445B}" type="pres">
      <dgm:prSet presAssocID="{1F68BEFB-4551-4E09-BFEC-037CEE9430BB}" presName="connTx" presStyleLbl="parChTrans1D2" presStyleIdx="0" presStyleCnt="5"/>
      <dgm:spPr/>
    </dgm:pt>
    <dgm:pt modelId="{F9758C0C-4F55-415E-9415-397C9FC0BDAB}" type="pres">
      <dgm:prSet presAssocID="{7AA7C3D2-DAAD-4306-B9FC-7151099024E1}" presName="node" presStyleLbl="node1" presStyleIdx="0" presStyleCnt="5">
        <dgm:presLayoutVars>
          <dgm:bulletEnabled val="1"/>
        </dgm:presLayoutVars>
      </dgm:prSet>
      <dgm:spPr/>
    </dgm:pt>
    <dgm:pt modelId="{9556C426-0DBB-426D-82D6-094C34C6C1B4}" type="pres">
      <dgm:prSet presAssocID="{D22ABAE2-1353-43D7-B569-D3D452641497}" presName="Name9" presStyleLbl="parChTrans1D2" presStyleIdx="1" presStyleCnt="5"/>
      <dgm:spPr/>
    </dgm:pt>
    <dgm:pt modelId="{54C0202D-1A42-43B1-A654-EE3CD7B82D2B}" type="pres">
      <dgm:prSet presAssocID="{D22ABAE2-1353-43D7-B569-D3D452641497}" presName="connTx" presStyleLbl="parChTrans1D2" presStyleIdx="1" presStyleCnt="5"/>
      <dgm:spPr/>
    </dgm:pt>
    <dgm:pt modelId="{87F55878-A39C-4FF2-8ADE-47F94B088F0D}" type="pres">
      <dgm:prSet presAssocID="{ACDACF1C-4A26-4275-91C8-5326AF5175B5}" presName="node" presStyleLbl="node1" presStyleIdx="1" presStyleCnt="5">
        <dgm:presLayoutVars>
          <dgm:bulletEnabled val="1"/>
        </dgm:presLayoutVars>
      </dgm:prSet>
      <dgm:spPr/>
    </dgm:pt>
    <dgm:pt modelId="{7C13110D-C006-4757-BFE9-6564B8C2D7A2}" type="pres">
      <dgm:prSet presAssocID="{E77BCFC2-BA8A-4BBD-A842-8D6003CE44A0}" presName="Name9" presStyleLbl="parChTrans1D2" presStyleIdx="2" presStyleCnt="5"/>
      <dgm:spPr/>
    </dgm:pt>
    <dgm:pt modelId="{6449DC08-5D49-4B5B-AD48-725C12E87EAA}" type="pres">
      <dgm:prSet presAssocID="{E77BCFC2-BA8A-4BBD-A842-8D6003CE44A0}" presName="connTx" presStyleLbl="parChTrans1D2" presStyleIdx="2" presStyleCnt="5"/>
      <dgm:spPr/>
    </dgm:pt>
    <dgm:pt modelId="{7A5BCFE8-47E8-41D6-876E-0878A4250C9A}" type="pres">
      <dgm:prSet presAssocID="{B5BE41F7-B207-4A83-A80F-AA5244A78500}" presName="node" presStyleLbl="node1" presStyleIdx="2" presStyleCnt="5">
        <dgm:presLayoutVars>
          <dgm:bulletEnabled val="1"/>
        </dgm:presLayoutVars>
      </dgm:prSet>
      <dgm:spPr/>
    </dgm:pt>
    <dgm:pt modelId="{9A99E328-0DD6-413B-8347-9F60FEB73F24}" type="pres">
      <dgm:prSet presAssocID="{E6322A79-242B-45FA-ADDE-048324EAD1A7}" presName="Name9" presStyleLbl="parChTrans1D2" presStyleIdx="3" presStyleCnt="5"/>
      <dgm:spPr/>
    </dgm:pt>
    <dgm:pt modelId="{242E3ABC-B25E-427B-A4CB-580A5BE96758}" type="pres">
      <dgm:prSet presAssocID="{E6322A79-242B-45FA-ADDE-048324EAD1A7}" presName="connTx" presStyleLbl="parChTrans1D2" presStyleIdx="3" presStyleCnt="5"/>
      <dgm:spPr/>
    </dgm:pt>
    <dgm:pt modelId="{892289A3-BE60-4A43-8454-BE41698AC816}" type="pres">
      <dgm:prSet presAssocID="{86A6893A-6B91-424D-A7C7-1DBA69C359F6}" presName="node" presStyleLbl="node1" presStyleIdx="3" presStyleCnt="5">
        <dgm:presLayoutVars>
          <dgm:bulletEnabled val="1"/>
        </dgm:presLayoutVars>
      </dgm:prSet>
      <dgm:spPr/>
    </dgm:pt>
    <dgm:pt modelId="{18019243-9C2D-4318-9D66-45633213A42B}" type="pres">
      <dgm:prSet presAssocID="{6E70C97B-13C6-49E2-AB56-C4AD4AB6466C}" presName="Name9" presStyleLbl="parChTrans1D2" presStyleIdx="4" presStyleCnt="5"/>
      <dgm:spPr/>
    </dgm:pt>
    <dgm:pt modelId="{B6CBA2D0-EFC0-4E1B-BDAA-A1E89CE61D9D}" type="pres">
      <dgm:prSet presAssocID="{6E70C97B-13C6-49E2-AB56-C4AD4AB6466C}" presName="connTx" presStyleLbl="parChTrans1D2" presStyleIdx="4" presStyleCnt="5"/>
      <dgm:spPr/>
    </dgm:pt>
    <dgm:pt modelId="{98728420-9FD0-496D-BD00-CFC98EA13244}" type="pres">
      <dgm:prSet presAssocID="{16DEE702-03AF-4486-A5B7-037951428F67}" presName="node" presStyleLbl="node1" presStyleIdx="4" presStyleCnt="5" custRadScaleRad="100915" custRadScaleInc="-469">
        <dgm:presLayoutVars>
          <dgm:bulletEnabled val="1"/>
        </dgm:presLayoutVars>
      </dgm:prSet>
      <dgm:spPr/>
    </dgm:pt>
  </dgm:ptLst>
  <dgm:cxnLst>
    <dgm:cxn modelId="{7F0BAC0E-012C-45B0-B192-0663C3A053DB}" type="presOf" srcId="{6E70C97B-13C6-49E2-AB56-C4AD4AB6466C}" destId="{18019243-9C2D-4318-9D66-45633213A42B}" srcOrd="0" destOrd="0" presId="urn:microsoft.com/office/officeart/2005/8/layout/radial1"/>
    <dgm:cxn modelId="{8B481812-4892-494A-84AA-1AAB6A08AF01}" type="presOf" srcId="{D22ABAE2-1353-43D7-B569-D3D452641497}" destId="{54C0202D-1A42-43B1-A654-EE3CD7B82D2B}" srcOrd="1" destOrd="0" presId="urn:microsoft.com/office/officeart/2005/8/layout/radial1"/>
    <dgm:cxn modelId="{236CD314-3BE9-49BC-B593-4FA4BD6C49C8}" type="presOf" srcId="{F3CF1D02-FE4F-4489-9DE5-A0E8A498FE47}" destId="{CC97D5B1-19C7-47CB-B6DD-A773AF8DC93F}" srcOrd="0" destOrd="0" presId="urn:microsoft.com/office/officeart/2005/8/layout/radial1"/>
    <dgm:cxn modelId="{69755D2A-B546-4DAA-B9A5-F3192D131DFE}" srcId="{526F1427-9C6E-4E2E-A031-AFB0E1857A96}" destId="{86A6893A-6B91-424D-A7C7-1DBA69C359F6}" srcOrd="3" destOrd="0" parTransId="{E6322A79-242B-45FA-ADDE-048324EAD1A7}" sibTransId="{C0BE463D-BB1F-41F9-A683-965AE34DBA7F}"/>
    <dgm:cxn modelId="{3E0A4A2C-84BC-4ADF-82C0-8AFF3F26B735}" type="presOf" srcId="{16DEE702-03AF-4486-A5B7-037951428F67}" destId="{98728420-9FD0-496D-BD00-CFC98EA13244}" srcOrd="0" destOrd="0" presId="urn:microsoft.com/office/officeart/2005/8/layout/radial1"/>
    <dgm:cxn modelId="{F0FB0434-DE13-4FA2-A8FD-1248699B4C83}" type="presOf" srcId="{D22ABAE2-1353-43D7-B569-D3D452641497}" destId="{9556C426-0DBB-426D-82D6-094C34C6C1B4}" srcOrd="0" destOrd="0" presId="urn:microsoft.com/office/officeart/2005/8/layout/radial1"/>
    <dgm:cxn modelId="{9C9BCC65-FFD5-47B5-B3F4-4F9540C6A234}" srcId="{526F1427-9C6E-4E2E-A031-AFB0E1857A96}" destId="{7AA7C3D2-DAAD-4306-B9FC-7151099024E1}" srcOrd="0" destOrd="0" parTransId="{1F68BEFB-4551-4E09-BFEC-037CEE9430BB}" sibTransId="{940066A5-DD1D-43BD-B7D5-DAD91E3092B8}"/>
    <dgm:cxn modelId="{EA01E351-F583-4CCD-AC1C-12047F2FF2FF}" type="presOf" srcId="{7AA7C3D2-DAAD-4306-B9FC-7151099024E1}" destId="{F9758C0C-4F55-415E-9415-397C9FC0BDAB}" srcOrd="0" destOrd="0" presId="urn:microsoft.com/office/officeart/2005/8/layout/radial1"/>
    <dgm:cxn modelId="{85B89C72-F3F7-4639-9CBE-3D3640A8761A}" type="presOf" srcId="{E77BCFC2-BA8A-4BBD-A842-8D6003CE44A0}" destId="{6449DC08-5D49-4B5B-AD48-725C12E87EAA}" srcOrd="1" destOrd="0" presId="urn:microsoft.com/office/officeart/2005/8/layout/radial1"/>
    <dgm:cxn modelId="{0A1B7E59-7C80-4F42-BD94-4937AF6936E9}" type="presOf" srcId="{1F68BEFB-4551-4E09-BFEC-037CEE9430BB}" destId="{743B4EA7-0740-45E9-8F8C-EBA07151CEE9}" srcOrd="0" destOrd="0" presId="urn:microsoft.com/office/officeart/2005/8/layout/radial1"/>
    <dgm:cxn modelId="{39F54A86-D839-43B3-A85F-A9EABDFB6588}" type="presOf" srcId="{ACDACF1C-4A26-4275-91C8-5326AF5175B5}" destId="{87F55878-A39C-4FF2-8ADE-47F94B088F0D}" srcOrd="0" destOrd="0" presId="urn:microsoft.com/office/officeart/2005/8/layout/radial1"/>
    <dgm:cxn modelId="{50F58F86-1F40-444C-9626-9DBC2ACD22D2}" srcId="{F3CF1D02-FE4F-4489-9DE5-A0E8A498FE47}" destId="{526F1427-9C6E-4E2E-A031-AFB0E1857A96}" srcOrd="0" destOrd="0" parTransId="{4996FAD5-F91D-4A4F-837D-F99174B131CB}" sibTransId="{3C5D20DB-9721-4C8C-9B82-D920E62CE105}"/>
    <dgm:cxn modelId="{39218E90-2739-4198-9E52-B44B94B4679C}" srcId="{526F1427-9C6E-4E2E-A031-AFB0E1857A96}" destId="{ACDACF1C-4A26-4275-91C8-5326AF5175B5}" srcOrd="1" destOrd="0" parTransId="{D22ABAE2-1353-43D7-B569-D3D452641497}" sibTransId="{70E58261-CF72-40DC-AB69-AEFDCD4D85BD}"/>
    <dgm:cxn modelId="{F018D890-F5FE-43BA-A92F-00077CEB9BF3}" type="presOf" srcId="{E6322A79-242B-45FA-ADDE-048324EAD1A7}" destId="{242E3ABC-B25E-427B-A4CB-580A5BE96758}" srcOrd="1" destOrd="0" presId="urn:microsoft.com/office/officeart/2005/8/layout/radial1"/>
    <dgm:cxn modelId="{9EA13699-0ADD-4841-B642-FFDD3EF56F5C}" type="presOf" srcId="{E77BCFC2-BA8A-4BBD-A842-8D6003CE44A0}" destId="{7C13110D-C006-4757-BFE9-6564B8C2D7A2}" srcOrd="0" destOrd="0" presId="urn:microsoft.com/office/officeart/2005/8/layout/radial1"/>
    <dgm:cxn modelId="{4445E2B1-68E9-47FD-BDEB-5BB03ECFD3CB}" srcId="{526F1427-9C6E-4E2E-A031-AFB0E1857A96}" destId="{16DEE702-03AF-4486-A5B7-037951428F67}" srcOrd="4" destOrd="0" parTransId="{6E70C97B-13C6-49E2-AB56-C4AD4AB6466C}" sibTransId="{A63B2D0E-7151-4814-B5BE-14CD8CA47479}"/>
    <dgm:cxn modelId="{5F229FB6-0BA7-43CC-B14C-AD043EC466CE}" type="presOf" srcId="{B5BE41F7-B207-4A83-A80F-AA5244A78500}" destId="{7A5BCFE8-47E8-41D6-876E-0878A4250C9A}" srcOrd="0" destOrd="0" presId="urn:microsoft.com/office/officeart/2005/8/layout/radial1"/>
    <dgm:cxn modelId="{A6F463B7-603D-48A4-9E3C-D7D00786B47C}" srcId="{526F1427-9C6E-4E2E-A031-AFB0E1857A96}" destId="{B5BE41F7-B207-4A83-A80F-AA5244A78500}" srcOrd="2" destOrd="0" parTransId="{E77BCFC2-BA8A-4BBD-A842-8D6003CE44A0}" sibTransId="{B7F3F078-CCDA-4D28-AECE-2B677FC5D6ED}"/>
    <dgm:cxn modelId="{B00C91CC-3509-495F-BB3D-C814211BC4DD}" type="presOf" srcId="{6E70C97B-13C6-49E2-AB56-C4AD4AB6466C}" destId="{B6CBA2D0-EFC0-4E1B-BDAA-A1E89CE61D9D}" srcOrd="1" destOrd="0" presId="urn:microsoft.com/office/officeart/2005/8/layout/radial1"/>
    <dgm:cxn modelId="{001A2FCF-0B6E-4FA2-B706-3167FD239B98}" type="presOf" srcId="{526F1427-9C6E-4E2E-A031-AFB0E1857A96}" destId="{E7B2CF8D-B57F-4264-A1D6-44437B1DE5FE}" srcOrd="0" destOrd="0" presId="urn:microsoft.com/office/officeart/2005/8/layout/radial1"/>
    <dgm:cxn modelId="{9F4C31D7-2904-48ED-A7A0-5A8DBF3E738A}" type="presOf" srcId="{86A6893A-6B91-424D-A7C7-1DBA69C359F6}" destId="{892289A3-BE60-4A43-8454-BE41698AC816}" srcOrd="0" destOrd="0" presId="urn:microsoft.com/office/officeart/2005/8/layout/radial1"/>
    <dgm:cxn modelId="{11A70AF4-7F36-4D47-AE4B-CF9D2BBBE6BA}" type="presOf" srcId="{E6322A79-242B-45FA-ADDE-048324EAD1A7}" destId="{9A99E328-0DD6-413B-8347-9F60FEB73F24}" srcOrd="0" destOrd="0" presId="urn:microsoft.com/office/officeart/2005/8/layout/radial1"/>
    <dgm:cxn modelId="{4B92CBFF-AE5E-4F34-AED2-9C6D28D3F351}" type="presOf" srcId="{1F68BEFB-4551-4E09-BFEC-037CEE9430BB}" destId="{3884BA1B-02DA-4B31-A378-CD602CD9445B}" srcOrd="1" destOrd="0" presId="urn:microsoft.com/office/officeart/2005/8/layout/radial1"/>
    <dgm:cxn modelId="{E770CA2E-DEE0-4B26-BDF2-91C8A39D8685}" type="presParOf" srcId="{CC97D5B1-19C7-47CB-B6DD-A773AF8DC93F}" destId="{E7B2CF8D-B57F-4264-A1D6-44437B1DE5FE}" srcOrd="0" destOrd="0" presId="urn:microsoft.com/office/officeart/2005/8/layout/radial1"/>
    <dgm:cxn modelId="{43A6B96F-B5E4-449B-A0C2-382E361F9297}" type="presParOf" srcId="{CC97D5B1-19C7-47CB-B6DD-A773AF8DC93F}" destId="{743B4EA7-0740-45E9-8F8C-EBA07151CEE9}" srcOrd="1" destOrd="0" presId="urn:microsoft.com/office/officeart/2005/8/layout/radial1"/>
    <dgm:cxn modelId="{4495EFED-E32F-4060-B60D-9FC8B918DA0D}" type="presParOf" srcId="{743B4EA7-0740-45E9-8F8C-EBA07151CEE9}" destId="{3884BA1B-02DA-4B31-A378-CD602CD9445B}" srcOrd="0" destOrd="0" presId="urn:microsoft.com/office/officeart/2005/8/layout/radial1"/>
    <dgm:cxn modelId="{E3CF1064-4484-42ED-9F55-AFDB0857C5AB}" type="presParOf" srcId="{CC97D5B1-19C7-47CB-B6DD-A773AF8DC93F}" destId="{F9758C0C-4F55-415E-9415-397C9FC0BDAB}" srcOrd="2" destOrd="0" presId="urn:microsoft.com/office/officeart/2005/8/layout/radial1"/>
    <dgm:cxn modelId="{53B14B66-454A-4A47-A1D5-D8EAEEDF81A6}" type="presParOf" srcId="{CC97D5B1-19C7-47CB-B6DD-A773AF8DC93F}" destId="{9556C426-0DBB-426D-82D6-094C34C6C1B4}" srcOrd="3" destOrd="0" presId="urn:microsoft.com/office/officeart/2005/8/layout/radial1"/>
    <dgm:cxn modelId="{0356B9A6-25EF-4724-8C51-8F63ED6555BE}" type="presParOf" srcId="{9556C426-0DBB-426D-82D6-094C34C6C1B4}" destId="{54C0202D-1A42-43B1-A654-EE3CD7B82D2B}" srcOrd="0" destOrd="0" presId="urn:microsoft.com/office/officeart/2005/8/layout/radial1"/>
    <dgm:cxn modelId="{7710E1D3-FFCF-46AA-BBFA-8AD44E7D0CF6}" type="presParOf" srcId="{CC97D5B1-19C7-47CB-B6DD-A773AF8DC93F}" destId="{87F55878-A39C-4FF2-8ADE-47F94B088F0D}" srcOrd="4" destOrd="0" presId="urn:microsoft.com/office/officeart/2005/8/layout/radial1"/>
    <dgm:cxn modelId="{E435228D-C975-4DD7-B590-C4C7663C88CA}" type="presParOf" srcId="{CC97D5B1-19C7-47CB-B6DD-A773AF8DC93F}" destId="{7C13110D-C006-4757-BFE9-6564B8C2D7A2}" srcOrd="5" destOrd="0" presId="urn:microsoft.com/office/officeart/2005/8/layout/radial1"/>
    <dgm:cxn modelId="{51757273-C265-4BDC-A563-F3322AA2C468}" type="presParOf" srcId="{7C13110D-C006-4757-BFE9-6564B8C2D7A2}" destId="{6449DC08-5D49-4B5B-AD48-725C12E87EAA}" srcOrd="0" destOrd="0" presId="urn:microsoft.com/office/officeart/2005/8/layout/radial1"/>
    <dgm:cxn modelId="{CC2AF723-0ACA-40F5-89E0-50C33592B1B6}" type="presParOf" srcId="{CC97D5B1-19C7-47CB-B6DD-A773AF8DC93F}" destId="{7A5BCFE8-47E8-41D6-876E-0878A4250C9A}" srcOrd="6" destOrd="0" presId="urn:microsoft.com/office/officeart/2005/8/layout/radial1"/>
    <dgm:cxn modelId="{74A2BD96-6A83-4558-B372-8B2DFC9FACD8}" type="presParOf" srcId="{CC97D5B1-19C7-47CB-B6DD-A773AF8DC93F}" destId="{9A99E328-0DD6-413B-8347-9F60FEB73F24}" srcOrd="7" destOrd="0" presId="urn:microsoft.com/office/officeart/2005/8/layout/radial1"/>
    <dgm:cxn modelId="{41A05A07-B888-4633-A68C-103611FFEC63}" type="presParOf" srcId="{9A99E328-0DD6-413B-8347-9F60FEB73F24}" destId="{242E3ABC-B25E-427B-A4CB-580A5BE96758}" srcOrd="0" destOrd="0" presId="urn:microsoft.com/office/officeart/2005/8/layout/radial1"/>
    <dgm:cxn modelId="{02128995-C3FD-4A04-B852-EAE749709FFB}" type="presParOf" srcId="{CC97D5B1-19C7-47CB-B6DD-A773AF8DC93F}" destId="{892289A3-BE60-4A43-8454-BE41698AC816}" srcOrd="8" destOrd="0" presId="urn:microsoft.com/office/officeart/2005/8/layout/radial1"/>
    <dgm:cxn modelId="{ED925CCB-C51D-48AD-BC49-9E4371EF304B}" type="presParOf" srcId="{CC97D5B1-19C7-47CB-B6DD-A773AF8DC93F}" destId="{18019243-9C2D-4318-9D66-45633213A42B}" srcOrd="9" destOrd="0" presId="urn:microsoft.com/office/officeart/2005/8/layout/radial1"/>
    <dgm:cxn modelId="{D5EB17F8-0E48-4BF9-A43E-2CE2FDEE1C39}" type="presParOf" srcId="{18019243-9C2D-4318-9D66-45633213A42B}" destId="{B6CBA2D0-EFC0-4E1B-BDAA-A1E89CE61D9D}" srcOrd="0" destOrd="0" presId="urn:microsoft.com/office/officeart/2005/8/layout/radial1"/>
    <dgm:cxn modelId="{04FB8A69-7308-4F6F-98DC-2C2168F8A6CB}" type="presParOf" srcId="{CC97D5B1-19C7-47CB-B6DD-A773AF8DC93F}" destId="{98728420-9FD0-496D-BD00-CFC98EA13244}"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CF1D02-FE4F-4489-9DE5-A0E8A498FE4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526F1427-9C6E-4E2E-A031-AFB0E1857A96}">
      <dgm:prSet phldrT="[Text]" phldr="0"/>
      <dgm:spPr/>
      <dgm:t>
        <a:bodyPr/>
        <a:lstStyle/>
        <a:p>
          <a:r>
            <a:rPr lang="en-GB" dirty="0"/>
            <a:t>C.U.F.C. Holdings Limited</a:t>
          </a:r>
        </a:p>
      </dgm:t>
    </dgm:pt>
    <dgm:pt modelId="{4996FAD5-F91D-4A4F-837D-F99174B131CB}" type="parTrans" cxnId="{50F58F86-1F40-444C-9626-9DBC2ACD22D2}">
      <dgm:prSet/>
      <dgm:spPr/>
      <dgm:t>
        <a:bodyPr/>
        <a:lstStyle/>
        <a:p>
          <a:endParaRPr lang="en-GB"/>
        </a:p>
      </dgm:t>
    </dgm:pt>
    <dgm:pt modelId="{3C5D20DB-9721-4C8C-9B82-D920E62CE105}" type="sibTrans" cxnId="{50F58F86-1F40-444C-9626-9DBC2ACD22D2}">
      <dgm:prSet/>
      <dgm:spPr/>
      <dgm:t>
        <a:bodyPr/>
        <a:lstStyle/>
        <a:p>
          <a:endParaRPr lang="en-GB"/>
        </a:p>
      </dgm:t>
    </dgm:pt>
    <dgm:pt modelId="{7AA7C3D2-DAAD-4306-B9FC-7151099024E1}">
      <dgm:prSet phldrT="[Text]" phldr="0"/>
      <dgm:spPr>
        <a:solidFill>
          <a:srgbClr val="FF0000"/>
        </a:solidFill>
      </dgm:spPr>
      <dgm:t>
        <a:bodyPr/>
        <a:lstStyle/>
        <a:p>
          <a:r>
            <a:rPr lang="en-GB" dirty="0"/>
            <a:t>Individual directors-shareholders</a:t>
          </a:r>
        </a:p>
      </dgm:t>
    </dgm:pt>
    <dgm:pt modelId="{940066A5-DD1D-43BD-B7D5-DAD91E3092B8}" type="sibTrans" cxnId="{9C9BCC65-FFD5-47B5-B3F4-4F9540C6A234}">
      <dgm:prSet/>
      <dgm:spPr/>
      <dgm:t>
        <a:bodyPr/>
        <a:lstStyle/>
        <a:p>
          <a:endParaRPr lang="en-GB"/>
        </a:p>
      </dgm:t>
    </dgm:pt>
    <dgm:pt modelId="{1F68BEFB-4551-4E09-BFEC-037CEE9430BB}" type="parTrans" cxnId="{9C9BCC65-FFD5-47B5-B3F4-4F9540C6A234}">
      <dgm:prSet/>
      <dgm:spPr/>
      <dgm:t>
        <a:bodyPr/>
        <a:lstStyle/>
        <a:p>
          <a:endParaRPr lang="en-GB"/>
        </a:p>
      </dgm:t>
    </dgm:pt>
    <dgm:pt modelId="{301F4269-CFE2-4EA9-A689-16BABED61AE6}">
      <dgm:prSet phldrT="[Text]" phldr="0"/>
      <dgm:spPr>
        <a:solidFill>
          <a:srgbClr val="00B0F0"/>
        </a:solidFill>
      </dgm:spPr>
      <dgm:t>
        <a:bodyPr/>
        <a:lstStyle/>
        <a:p>
          <a:r>
            <a:rPr lang="en-GB" dirty="0"/>
            <a:t>Carlisle United Association Football Club (1921) Limited </a:t>
          </a:r>
        </a:p>
      </dgm:t>
    </dgm:pt>
    <dgm:pt modelId="{AB0F7942-134F-47BD-B474-A2EF9FF9F3E0}" type="parTrans" cxnId="{60E0EDAA-29AC-400A-9CA4-FD4A4ED05AFF}">
      <dgm:prSet/>
      <dgm:spPr/>
      <dgm:t>
        <a:bodyPr/>
        <a:lstStyle/>
        <a:p>
          <a:endParaRPr lang="en-GB"/>
        </a:p>
      </dgm:t>
    </dgm:pt>
    <dgm:pt modelId="{1C3858CC-9262-42AD-AEB4-E4215C8D93A9}" type="sibTrans" cxnId="{60E0EDAA-29AC-400A-9CA4-FD4A4ED05AFF}">
      <dgm:prSet/>
      <dgm:spPr/>
      <dgm:t>
        <a:bodyPr/>
        <a:lstStyle/>
        <a:p>
          <a:endParaRPr lang="en-GB"/>
        </a:p>
      </dgm:t>
    </dgm:pt>
    <dgm:pt modelId="{8FC59762-664F-4CCF-9C1C-0EDA6E64F7E3}">
      <dgm:prSet phldrT="[Text]" phldr="0"/>
      <dgm:spPr>
        <a:solidFill>
          <a:srgbClr val="FF0000"/>
        </a:solidFill>
      </dgm:spPr>
      <dgm:t>
        <a:bodyPr/>
        <a:lstStyle/>
        <a:p>
          <a:r>
            <a:rPr lang="en-GB" dirty="0"/>
            <a:t>CUOSC 25.4%</a:t>
          </a:r>
        </a:p>
      </dgm:t>
    </dgm:pt>
    <dgm:pt modelId="{9E2AF2D9-1F21-43FB-9DCA-4F61A70F32F0}" type="parTrans" cxnId="{0CE57741-1286-4637-B7D6-5BDA8316674B}">
      <dgm:prSet/>
      <dgm:spPr/>
      <dgm:t>
        <a:bodyPr/>
        <a:lstStyle/>
        <a:p>
          <a:endParaRPr lang="en-GB"/>
        </a:p>
      </dgm:t>
    </dgm:pt>
    <dgm:pt modelId="{627A357D-8B59-449E-8AAB-79D0D58DF62E}" type="sibTrans" cxnId="{0CE57741-1286-4637-B7D6-5BDA8316674B}">
      <dgm:prSet/>
      <dgm:spPr/>
      <dgm:t>
        <a:bodyPr/>
        <a:lstStyle/>
        <a:p>
          <a:endParaRPr lang="en-GB"/>
        </a:p>
      </dgm:t>
    </dgm:pt>
    <dgm:pt modelId="{CC97D5B1-19C7-47CB-B6DD-A773AF8DC93F}" type="pres">
      <dgm:prSet presAssocID="{F3CF1D02-FE4F-4489-9DE5-A0E8A498FE47}" presName="cycle" presStyleCnt="0">
        <dgm:presLayoutVars>
          <dgm:chMax val="1"/>
          <dgm:dir/>
          <dgm:animLvl val="ctr"/>
          <dgm:resizeHandles val="exact"/>
        </dgm:presLayoutVars>
      </dgm:prSet>
      <dgm:spPr/>
    </dgm:pt>
    <dgm:pt modelId="{E7B2CF8D-B57F-4264-A1D6-44437B1DE5FE}" type="pres">
      <dgm:prSet presAssocID="{526F1427-9C6E-4E2E-A031-AFB0E1857A96}" presName="centerShape" presStyleLbl="node0" presStyleIdx="0" presStyleCnt="1" custLinFactNeighborX="-6073" custLinFactNeighborY="-22558"/>
      <dgm:spPr/>
    </dgm:pt>
    <dgm:pt modelId="{2F6E011A-8A09-4AA4-A5E8-C7EF1FE7743A}" type="pres">
      <dgm:prSet presAssocID="{AB0F7942-134F-47BD-B474-A2EF9FF9F3E0}" presName="Name9" presStyleLbl="parChTrans1D2" presStyleIdx="0" presStyleCnt="3"/>
      <dgm:spPr/>
    </dgm:pt>
    <dgm:pt modelId="{9E8BC43C-A803-4295-B23E-35AB7542F931}" type="pres">
      <dgm:prSet presAssocID="{AB0F7942-134F-47BD-B474-A2EF9FF9F3E0}" presName="connTx" presStyleLbl="parChTrans1D2" presStyleIdx="0" presStyleCnt="3"/>
      <dgm:spPr/>
    </dgm:pt>
    <dgm:pt modelId="{26AA881F-15F8-4387-B45D-38259B074E95}" type="pres">
      <dgm:prSet presAssocID="{301F4269-CFE2-4EA9-A689-16BABED61AE6}" presName="node" presStyleLbl="node1" presStyleIdx="0" presStyleCnt="3" custRadScaleRad="52700" custRadScaleInc="-274545">
        <dgm:presLayoutVars>
          <dgm:bulletEnabled val="1"/>
        </dgm:presLayoutVars>
      </dgm:prSet>
      <dgm:spPr/>
    </dgm:pt>
    <dgm:pt modelId="{70382E8D-A771-48F4-B29D-AF4FFBBBFC9B}" type="pres">
      <dgm:prSet presAssocID="{1F68BEFB-4551-4E09-BFEC-037CEE9430BB}" presName="Name9" presStyleLbl="parChTrans1D2" presStyleIdx="1" presStyleCnt="3"/>
      <dgm:spPr/>
    </dgm:pt>
    <dgm:pt modelId="{73723EBC-BF81-40C8-9271-5C17C3C71119}" type="pres">
      <dgm:prSet presAssocID="{1F68BEFB-4551-4E09-BFEC-037CEE9430BB}" presName="connTx" presStyleLbl="parChTrans1D2" presStyleIdx="1" presStyleCnt="3"/>
      <dgm:spPr/>
    </dgm:pt>
    <dgm:pt modelId="{07A05FEA-9AF9-44B2-818B-5B0A330F92DF}" type="pres">
      <dgm:prSet presAssocID="{7AA7C3D2-DAAD-4306-B9FC-7151099024E1}" presName="node" presStyleLbl="node1" presStyleIdx="1" presStyleCnt="3" custRadScaleRad="125277" custRadScaleInc="-124013">
        <dgm:presLayoutVars>
          <dgm:bulletEnabled val="1"/>
        </dgm:presLayoutVars>
      </dgm:prSet>
      <dgm:spPr/>
    </dgm:pt>
    <dgm:pt modelId="{BD0F30CE-9339-437D-A7EB-917D5A632CFF}" type="pres">
      <dgm:prSet presAssocID="{9E2AF2D9-1F21-43FB-9DCA-4F61A70F32F0}" presName="Name9" presStyleLbl="parChTrans1D2" presStyleIdx="2" presStyleCnt="3"/>
      <dgm:spPr/>
    </dgm:pt>
    <dgm:pt modelId="{FF95A3AB-F750-4924-B051-9317F056E30A}" type="pres">
      <dgm:prSet presAssocID="{9E2AF2D9-1F21-43FB-9DCA-4F61A70F32F0}" presName="connTx" presStyleLbl="parChTrans1D2" presStyleIdx="2" presStyleCnt="3"/>
      <dgm:spPr/>
    </dgm:pt>
    <dgm:pt modelId="{7768C182-1FCA-4D16-BBF9-D15E5E87C8AA}" type="pres">
      <dgm:prSet presAssocID="{8FC59762-664F-4CCF-9C1C-0EDA6E64F7E3}" presName="node" presStyleLbl="node1" presStyleIdx="2" presStyleCnt="3" custRadScaleRad="145618" custRadScaleInc="113124">
        <dgm:presLayoutVars>
          <dgm:bulletEnabled val="1"/>
        </dgm:presLayoutVars>
      </dgm:prSet>
      <dgm:spPr/>
    </dgm:pt>
  </dgm:ptLst>
  <dgm:cxnLst>
    <dgm:cxn modelId="{CCC3EF1D-2766-451E-ABD2-436B745432CA}" type="presOf" srcId="{301F4269-CFE2-4EA9-A689-16BABED61AE6}" destId="{26AA881F-15F8-4387-B45D-38259B074E95}" srcOrd="0" destOrd="0" presId="urn:microsoft.com/office/officeart/2005/8/layout/radial1"/>
    <dgm:cxn modelId="{A5BA1A2B-7AB3-4112-9B35-63A6D36DC963}" type="presOf" srcId="{AB0F7942-134F-47BD-B474-A2EF9FF9F3E0}" destId="{9E8BC43C-A803-4295-B23E-35AB7542F931}" srcOrd="1" destOrd="0" presId="urn:microsoft.com/office/officeart/2005/8/layout/radial1"/>
    <dgm:cxn modelId="{0CE57741-1286-4637-B7D6-5BDA8316674B}" srcId="{526F1427-9C6E-4E2E-A031-AFB0E1857A96}" destId="{8FC59762-664F-4CCF-9C1C-0EDA6E64F7E3}" srcOrd="2" destOrd="0" parTransId="{9E2AF2D9-1F21-43FB-9DCA-4F61A70F32F0}" sibTransId="{627A357D-8B59-449E-8AAB-79D0D58DF62E}"/>
    <dgm:cxn modelId="{A3783144-9E3D-465B-B6D3-090BDC958651}" type="presOf" srcId="{7AA7C3D2-DAAD-4306-B9FC-7151099024E1}" destId="{07A05FEA-9AF9-44B2-818B-5B0A330F92DF}" srcOrd="0" destOrd="0" presId="urn:microsoft.com/office/officeart/2005/8/layout/radial1"/>
    <dgm:cxn modelId="{9C9BCC65-FFD5-47B5-B3F4-4F9540C6A234}" srcId="{526F1427-9C6E-4E2E-A031-AFB0E1857A96}" destId="{7AA7C3D2-DAAD-4306-B9FC-7151099024E1}" srcOrd="1" destOrd="0" parTransId="{1F68BEFB-4551-4E09-BFEC-037CEE9430BB}" sibTransId="{940066A5-DD1D-43BD-B7D5-DAD91E3092B8}"/>
    <dgm:cxn modelId="{3A723353-E6C3-4401-9EED-4D0C1F14EBAB}" type="presOf" srcId="{526F1427-9C6E-4E2E-A031-AFB0E1857A96}" destId="{E7B2CF8D-B57F-4264-A1D6-44437B1DE5FE}" srcOrd="0" destOrd="0" presId="urn:microsoft.com/office/officeart/2005/8/layout/radial1"/>
    <dgm:cxn modelId="{72A2CF79-BD56-4EBD-A10C-4952BBFA0876}" type="presOf" srcId="{AB0F7942-134F-47BD-B474-A2EF9FF9F3E0}" destId="{2F6E011A-8A09-4AA4-A5E8-C7EF1FE7743A}" srcOrd="0" destOrd="0" presId="urn:microsoft.com/office/officeart/2005/8/layout/radial1"/>
    <dgm:cxn modelId="{50F58F86-1F40-444C-9626-9DBC2ACD22D2}" srcId="{F3CF1D02-FE4F-4489-9DE5-A0E8A498FE47}" destId="{526F1427-9C6E-4E2E-A031-AFB0E1857A96}" srcOrd="0" destOrd="0" parTransId="{4996FAD5-F91D-4A4F-837D-F99174B131CB}" sibTransId="{3C5D20DB-9721-4C8C-9B82-D920E62CE105}"/>
    <dgm:cxn modelId="{E16DACA1-4C8B-4C48-A1C0-9E503B20897A}" type="presOf" srcId="{F3CF1D02-FE4F-4489-9DE5-A0E8A498FE47}" destId="{CC97D5B1-19C7-47CB-B6DD-A773AF8DC93F}" srcOrd="0" destOrd="0" presId="urn:microsoft.com/office/officeart/2005/8/layout/radial1"/>
    <dgm:cxn modelId="{60E0EDAA-29AC-400A-9CA4-FD4A4ED05AFF}" srcId="{526F1427-9C6E-4E2E-A031-AFB0E1857A96}" destId="{301F4269-CFE2-4EA9-A689-16BABED61AE6}" srcOrd="0" destOrd="0" parTransId="{AB0F7942-134F-47BD-B474-A2EF9FF9F3E0}" sibTransId="{1C3858CC-9262-42AD-AEB4-E4215C8D93A9}"/>
    <dgm:cxn modelId="{87D322B1-84A8-4403-BA53-452E08399D55}" type="presOf" srcId="{9E2AF2D9-1F21-43FB-9DCA-4F61A70F32F0}" destId="{BD0F30CE-9339-437D-A7EB-917D5A632CFF}" srcOrd="0" destOrd="0" presId="urn:microsoft.com/office/officeart/2005/8/layout/radial1"/>
    <dgm:cxn modelId="{D11C8CB3-FC09-446A-9627-CDF7FF531929}" type="presOf" srcId="{8FC59762-664F-4CCF-9C1C-0EDA6E64F7E3}" destId="{7768C182-1FCA-4D16-BBF9-D15E5E87C8AA}" srcOrd="0" destOrd="0" presId="urn:microsoft.com/office/officeart/2005/8/layout/radial1"/>
    <dgm:cxn modelId="{EA428FC0-9C71-4E74-BF1A-21F816F9264C}" type="presOf" srcId="{1F68BEFB-4551-4E09-BFEC-037CEE9430BB}" destId="{73723EBC-BF81-40C8-9271-5C17C3C71119}" srcOrd="1" destOrd="0" presId="urn:microsoft.com/office/officeart/2005/8/layout/radial1"/>
    <dgm:cxn modelId="{3E4CCFE6-9753-4ED8-9934-5352998F48AE}" type="presOf" srcId="{1F68BEFB-4551-4E09-BFEC-037CEE9430BB}" destId="{70382E8D-A771-48F4-B29D-AF4FFBBBFC9B}" srcOrd="0" destOrd="0" presId="urn:microsoft.com/office/officeart/2005/8/layout/radial1"/>
    <dgm:cxn modelId="{B417D9FA-869D-490E-89EC-B677FE34AEF1}" type="presOf" srcId="{9E2AF2D9-1F21-43FB-9DCA-4F61A70F32F0}" destId="{FF95A3AB-F750-4924-B051-9317F056E30A}" srcOrd="1" destOrd="0" presId="urn:microsoft.com/office/officeart/2005/8/layout/radial1"/>
    <dgm:cxn modelId="{AA01171E-4683-42C6-82ED-BF2E59D2803F}" type="presParOf" srcId="{CC97D5B1-19C7-47CB-B6DD-A773AF8DC93F}" destId="{E7B2CF8D-B57F-4264-A1D6-44437B1DE5FE}" srcOrd="0" destOrd="0" presId="urn:microsoft.com/office/officeart/2005/8/layout/radial1"/>
    <dgm:cxn modelId="{D6DA2BEE-35E4-473C-976B-5E04E8937639}" type="presParOf" srcId="{CC97D5B1-19C7-47CB-B6DD-A773AF8DC93F}" destId="{2F6E011A-8A09-4AA4-A5E8-C7EF1FE7743A}" srcOrd="1" destOrd="0" presId="urn:microsoft.com/office/officeart/2005/8/layout/radial1"/>
    <dgm:cxn modelId="{B2C352FA-AB29-4F53-A53E-594541058BCF}" type="presParOf" srcId="{2F6E011A-8A09-4AA4-A5E8-C7EF1FE7743A}" destId="{9E8BC43C-A803-4295-B23E-35AB7542F931}" srcOrd="0" destOrd="0" presId="urn:microsoft.com/office/officeart/2005/8/layout/radial1"/>
    <dgm:cxn modelId="{A9528206-F559-40F6-8CCA-1E3E41A82D92}" type="presParOf" srcId="{CC97D5B1-19C7-47CB-B6DD-A773AF8DC93F}" destId="{26AA881F-15F8-4387-B45D-38259B074E95}" srcOrd="2" destOrd="0" presId="urn:microsoft.com/office/officeart/2005/8/layout/radial1"/>
    <dgm:cxn modelId="{12D531D5-BD7C-487D-BD83-A692B22077D3}" type="presParOf" srcId="{CC97D5B1-19C7-47CB-B6DD-A773AF8DC93F}" destId="{70382E8D-A771-48F4-B29D-AF4FFBBBFC9B}" srcOrd="3" destOrd="0" presId="urn:microsoft.com/office/officeart/2005/8/layout/radial1"/>
    <dgm:cxn modelId="{6688821F-8FB7-4FC8-A8E5-6D7B45FB6895}" type="presParOf" srcId="{70382E8D-A771-48F4-B29D-AF4FFBBBFC9B}" destId="{73723EBC-BF81-40C8-9271-5C17C3C71119}" srcOrd="0" destOrd="0" presId="urn:microsoft.com/office/officeart/2005/8/layout/radial1"/>
    <dgm:cxn modelId="{37EEF19A-E5B6-4BA7-ADFD-F3F79A202757}" type="presParOf" srcId="{CC97D5B1-19C7-47CB-B6DD-A773AF8DC93F}" destId="{07A05FEA-9AF9-44B2-818B-5B0A330F92DF}" srcOrd="4" destOrd="0" presId="urn:microsoft.com/office/officeart/2005/8/layout/radial1"/>
    <dgm:cxn modelId="{9F63BA0A-E146-4483-90F4-C871E29EEF1D}" type="presParOf" srcId="{CC97D5B1-19C7-47CB-B6DD-A773AF8DC93F}" destId="{BD0F30CE-9339-437D-A7EB-917D5A632CFF}" srcOrd="5" destOrd="0" presId="urn:microsoft.com/office/officeart/2005/8/layout/radial1"/>
    <dgm:cxn modelId="{D306CA4B-7D7E-4A15-AFBB-5202F093A0EA}" type="presParOf" srcId="{BD0F30CE-9339-437D-A7EB-917D5A632CFF}" destId="{FF95A3AB-F750-4924-B051-9317F056E30A}" srcOrd="0" destOrd="0" presId="urn:microsoft.com/office/officeart/2005/8/layout/radial1"/>
    <dgm:cxn modelId="{F57918AD-54BF-461C-A560-0CC5F5202722}" type="presParOf" srcId="{CC97D5B1-19C7-47CB-B6DD-A773AF8DC93F}" destId="{7768C182-1FCA-4D16-BBF9-D15E5E87C8AA}"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CF1D02-FE4F-4489-9DE5-A0E8A498FE4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526F1427-9C6E-4E2E-A031-AFB0E1857A96}">
      <dgm:prSet phldrT="[Text]" phldr="0"/>
      <dgm:spPr/>
      <dgm:t>
        <a:bodyPr/>
        <a:lstStyle/>
        <a:p>
          <a:r>
            <a:rPr lang="en-GB" dirty="0"/>
            <a:t>C.U.F.C. Holdings Limited</a:t>
          </a:r>
        </a:p>
      </dgm:t>
    </dgm:pt>
    <dgm:pt modelId="{4996FAD5-F91D-4A4F-837D-F99174B131CB}" type="parTrans" cxnId="{50F58F86-1F40-444C-9626-9DBC2ACD22D2}">
      <dgm:prSet/>
      <dgm:spPr/>
      <dgm:t>
        <a:bodyPr/>
        <a:lstStyle/>
        <a:p>
          <a:endParaRPr lang="en-GB"/>
        </a:p>
      </dgm:t>
    </dgm:pt>
    <dgm:pt modelId="{3C5D20DB-9721-4C8C-9B82-D920E62CE105}" type="sibTrans" cxnId="{50F58F86-1F40-444C-9626-9DBC2ACD22D2}">
      <dgm:prSet/>
      <dgm:spPr/>
      <dgm:t>
        <a:bodyPr/>
        <a:lstStyle/>
        <a:p>
          <a:endParaRPr lang="en-GB"/>
        </a:p>
      </dgm:t>
    </dgm:pt>
    <dgm:pt modelId="{7AA7C3D2-DAAD-4306-B9FC-7151099024E1}">
      <dgm:prSet phldrT="[Text]" phldr="0"/>
      <dgm:spPr>
        <a:solidFill>
          <a:srgbClr val="FF0000"/>
        </a:solidFill>
      </dgm:spPr>
      <dgm:t>
        <a:bodyPr/>
        <a:lstStyle/>
        <a:p>
          <a:r>
            <a:rPr lang="en-GB" dirty="0"/>
            <a:t>Individual directors-shareholders</a:t>
          </a:r>
        </a:p>
      </dgm:t>
    </dgm:pt>
    <dgm:pt modelId="{940066A5-DD1D-43BD-B7D5-DAD91E3092B8}" type="sibTrans" cxnId="{9C9BCC65-FFD5-47B5-B3F4-4F9540C6A234}">
      <dgm:prSet/>
      <dgm:spPr/>
      <dgm:t>
        <a:bodyPr/>
        <a:lstStyle/>
        <a:p>
          <a:endParaRPr lang="en-GB"/>
        </a:p>
      </dgm:t>
    </dgm:pt>
    <dgm:pt modelId="{1F68BEFB-4551-4E09-BFEC-037CEE9430BB}" type="parTrans" cxnId="{9C9BCC65-FFD5-47B5-B3F4-4F9540C6A234}">
      <dgm:prSet/>
      <dgm:spPr/>
      <dgm:t>
        <a:bodyPr/>
        <a:lstStyle/>
        <a:p>
          <a:endParaRPr lang="en-GB"/>
        </a:p>
      </dgm:t>
    </dgm:pt>
    <dgm:pt modelId="{8FC59762-664F-4CCF-9C1C-0EDA6E64F7E3}">
      <dgm:prSet phldrT="[Text]" phldr="0"/>
      <dgm:spPr>
        <a:solidFill>
          <a:srgbClr val="FF0000"/>
        </a:solidFill>
      </dgm:spPr>
      <dgm:t>
        <a:bodyPr/>
        <a:lstStyle/>
        <a:p>
          <a:r>
            <a:rPr lang="en-GB" dirty="0"/>
            <a:t>CUOSC 25.4%</a:t>
          </a:r>
        </a:p>
      </dgm:t>
    </dgm:pt>
    <dgm:pt modelId="{9E2AF2D9-1F21-43FB-9DCA-4F61A70F32F0}" type="parTrans" cxnId="{0CE57741-1286-4637-B7D6-5BDA8316674B}">
      <dgm:prSet/>
      <dgm:spPr/>
      <dgm:t>
        <a:bodyPr/>
        <a:lstStyle/>
        <a:p>
          <a:endParaRPr lang="en-GB"/>
        </a:p>
      </dgm:t>
    </dgm:pt>
    <dgm:pt modelId="{627A357D-8B59-449E-8AAB-79D0D58DF62E}" type="sibTrans" cxnId="{0CE57741-1286-4637-B7D6-5BDA8316674B}">
      <dgm:prSet/>
      <dgm:spPr/>
      <dgm:t>
        <a:bodyPr/>
        <a:lstStyle/>
        <a:p>
          <a:endParaRPr lang="en-GB"/>
        </a:p>
      </dgm:t>
    </dgm:pt>
    <dgm:pt modelId="{CC97D5B1-19C7-47CB-B6DD-A773AF8DC93F}" type="pres">
      <dgm:prSet presAssocID="{F3CF1D02-FE4F-4489-9DE5-A0E8A498FE47}" presName="cycle" presStyleCnt="0">
        <dgm:presLayoutVars>
          <dgm:chMax val="1"/>
          <dgm:dir/>
          <dgm:animLvl val="ctr"/>
          <dgm:resizeHandles val="exact"/>
        </dgm:presLayoutVars>
      </dgm:prSet>
      <dgm:spPr/>
    </dgm:pt>
    <dgm:pt modelId="{E7B2CF8D-B57F-4264-A1D6-44437B1DE5FE}" type="pres">
      <dgm:prSet presAssocID="{526F1427-9C6E-4E2E-A031-AFB0E1857A96}" presName="centerShape" presStyleLbl="node0" presStyleIdx="0" presStyleCnt="1" custLinFactNeighborX="-6073" custLinFactNeighborY="-16111"/>
      <dgm:spPr/>
    </dgm:pt>
    <dgm:pt modelId="{70382E8D-A771-48F4-B29D-AF4FFBBBFC9B}" type="pres">
      <dgm:prSet presAssocID="{1F68BEFB-4551-4E09-BFEC-037CEE9430BB}" presName="Name9" presStyleLbl="parChTrans1D2" presStyleIdx="0" presStyleCnt="2"/>
      <dgm:spPr/>
    </dgm:pt>
    <dgm:pt modelId="{73723EBC-BF81-40C8-9271-5C17C3C71119}" type="pres">
      <dgm:prSet presAssocID="{1F68BEFB-4551-4E09-BFEC-037CEE9430BB}" presName="connTx" presStyleLbl="parChTrans1D2" presStyleIdx="0" presStyleCnt="2"/>
      <dgm:spPr/>
    </dgm:pt>
    <dgm:pt modelId="{07A05FEA-9AF9-44B2-818B-5B0A330F92DF}" type="pres">
      <dgm:prSet presAssocID="{7AA7C3D2-DAAD-4306-B9FC-7151099024E1}" presName="node" presStyleLbl="node1" presStyleIdx="0" presStyleCnt="2" custRadScaleRad="157060" custRadScaleInc="61489">
        <dgm:presLayoutVars>
          <dgm:bulletEnabled val="1"/>
        </dgm:presLayoutVars>
      </dgm:prSet>
      <dgm:spPr/>
    </dgm:pt>
    <dgm:pt modelId="{BD0F30CE-9339-437D-A7EB-917D5A632CFF}" type="pres">
      <dgm:prSet presAssocID="{9E2AF2D9-1F21-43FB-9DCA-4F61A70F32F0}" presName="Name9" presStyleLbl="parChTrans1D2" presStyleIdx="1" presStyleCnt="2"/>
      <dgm:spPr/>
    </dgm:pt>
    <dgm:pt modelId="{FF95A3AB-F750-4924-B051-9317F056E30A}" type="pres">
      <dgm:prSet presAssocID="{9E2AF2D9-1F21-43FB-9DCA-4F61A70F32F0}" presName="connTx" presStyleLbl="parChTrans1D2" presStyleIdx="1" presStyleCnt="2"/>
      <dgm:spPr/>
    </dgm:pt>
    <dgm:pt modelId="{7768C182-1FCA-4D16-BBF9-D15E5E87C8AA}" type="pres">
      <dgm:prSet presAssocID="{8FC59762-664F-4CCF-9C1C-0EDA6E64F7E3}" presName="node" presStyleLbl="node1" presStyleIdx="1" presStyleCnt="2" custRadScaleRad="178014" custRadScaleInc="133233">
        <dgm:presLayoutVars>
          <dgm:bulletEnabled val="1"/>
        </dgm:presLayoutVars>
      </dgm:prSet>
      <dgm:spPr/>
    </dgm:pt>
  </dgm:ptLst>
  <dgm:cxnLst>
    <dgm:cxn modelId="{0CE57741-1286-4637-B7D6-5BDA8316674B}" srcId="{526F1427-9C6E-4E2E-A031-AFB0E1857A96}" destId="{8FC59762-664F-4CCF-9C1C-0EDA6E64F7E3}" srcOrd="1" destOrd="0" parTransId="{9E2AF2D9-1F21-43FB-9DCA-4F61A70F32F0}" sibTransId="{627A357D-8B59-449E-8AAB-79D0D58DF62E}"/>
    <dgm:cxn modelId="{A3783144-9E3D-465B-B6D3-090BDC958651}" type="presOf" srcId="{7AA7C3D2-DAAD-4306-B9FC-7151099024E1}" destId="{07A05FEA-9AF9-44B2-818B-5B0A330F92DF}" srcOrd="0" destOrd="0" presId="urn:microsoft.com/office/officeart/2005/8/layout/radial1"/>
    <dgm:cxn modelId="{9C9BCC65-FFD5-47B5-B3F4-4F9540C6A234}" srcId="{526F1427-9C6E-4E2E-A031-AFB0E1857A96}" destId="{7AA7C3D2-DAAD-4306-B9FC-7151099024E1}" srcOrd="0" destOrd="0" parTransId="{1F68BEFB-4551-4E09-BFEC-037CEE9430BB}" sibTransId="{940066A5-DD1D-43BD-B7D5-DAD91E3092B8}"/>
    <dgm:cxn modelId="{3A723353-E6C3-4401-9EED-4D0C1F14EBAB}" type="presOf" srcId="{526F1427-9C6E-4E2E-A031-AFB0E1857A96}" destId="{E7B2CF8D-B57F-4264-A1D6-44437B1DE5FE}" srcOrd="0" destOrd="0" presId="urn:microsoft.com/office/officeart/2005/8/layout/radial1"/>
    <dgm:cxn modelId="{50F58F86-1F40-444C-9626-9DBC2ACD22D2}" srcId="{F3CF1D02-FE4F-4489-9DE5-A0E8A498FE47}" destId="{526F1427-9C6E-4E2E-A031-AFB0E1857A96}" srcOrd="0" destOrd="0" parTransId="{4996FAD5-F91D-4A4F-837D-F99174B131CB}" sibTransId="{3C5D20DB-9721-4C8C-9B82-D920E62CE105}"/>
    <dgm:cxn modelId="{E16DACA1-4C8B-4C48-A1C0-9E503B20897A}" type="presOf" srcId="{F3CF1D02-FE4F-4489-9DE5-A0E8A498FE47}" destId="{CC97D5B1-19C7-47CB-B6DD-A773AF8DC93F}" srcOrd="0" destOrd="0" presId="urn:microsoft.com/office/officeart/2005/8/layout/radial1"/>
    <dgm:cxn modelId="{87D322B1-84A8-4403-BA53-452E08399D55}" type="presOf" srcId="{9E2AF2D9-1F21-43FB-9DCA-4F61A70F32F0}" destId="{BD0F30CE-9339-437D-A7EB-917D5A632CFF}" srcOrd="0" destOrd="0" presId="urn:microsoft.com/office/officeart/2005/8/layout/radial1"/>
    <dgm:cxn modelId="{D11C8CB3-FC09-446A-9627-CDF7FF531929}" type="presOf" srcId="{8FC59762-664F-4CCF-9C1C-0EDA6E64F7E3}" destId="{7768C182-1FCA-4D16-BBF9-D15E5E87C8AA}" srcOrd="0" destOrd="0" presId="urn:microsoft.com/office/officeart/2005/8/layout/radial1"/>
    <dgm:cxn modelId="{EA428FC0-9C71-4E74-BF1A-21F816F9264C}" type="presOf" srcId="{1F68BEFB-4551-4E09-BFEC-037CEE9430BB}" destId="{73723EBC-BF81-40C8-9271-5C17C3C71119}" srcOrd="1" destOrd="0" presId="urn:microsoft.com/office/officeart/2005/8/layout/radial1"/>
    <dgm:cxn modelId="{3E4CCFE6-9753-4ED8-9934-5352998F48AE}" type="presOf" srcId="{1F68BEFB-4551-4E09-BFEC-037CEE9430BB}" destId="{70382E8D-A771-48F4-B29D-AF4FFBBBFC9B}" srcOrd="0" destOrd="0" presId="urn:microsoft.com/office/officeart/2005/8/layout/radial1"/>
    <dgm:cxn modelId="{B417D9FA-869D-490E-89EC-B677FE34AEF1}" type="presOf" srcId="{9E2AF2D9-1F21-43FB-9DCA-4F61A70F32F0}" destId="{FF95A3AB-F750-4924-B051-9317F056E30A}" srcOrd="1" destOrd="0" presId="urn:microsoft.com/office/officeart/2005/8/layout/radial1"/>
    <dgm:cxn modelId="{AA01171E-4683-42C6-82ED-BF2E59D2803F}" type="presParOf" srcId="{CC97D5B1-19C7-47CB-B6DD-A773AF8DC93F}" destId="{E7B2CF8D-B57F-4264-A1D6-44437B1DE5FE}" srcOrd="0" destOrd="0" presId="urn:microsoft.com/office/officeart/2005/8/layout/radial1"/>
    <dgm:cxn modelId="{12D531D5-BD7C-487D-BD83-A692B22077D3}" type="presParOf" srcId="{CC97D5B1-19C7-47CB-B6DD-A773AF8DC93F}" destId="{70382E8D-A771-48F4-B29D-AF4FFBBBFC9B}" srcOrd="1" destOrd="0" presId="urn:microsoft.com/office/officeart/2005/8/layout/radial1"/>
    <dgm:cxn modelId="{6688821F-8FB7-4FC8-A8E5-6D7B45FB6895}" type="presParOf" srcId="{70382E8D-A771-48F4-B29D-AF4FFBBBFC9B}" destId="{73723EBC-BF81-40C8-9271-5C17C3C71119}" srcOrd="0" destOrd="0" presId="urn:microsoft.com/office/officeart/2005/8/layout/radial1"/>
    <dgm:cxn modelId="{37EEF19A-E5B6-4BA7-ADFD-F3F79A202757}" type="presParOf" srcId="{CC97D5B1-19C7-47CB-B6DD-A773AF8DC93F}" destId="{07A05FEA-9AF9-44B2-818B-5B0A330F92DF}" srcOrd="2" destOrd="0" presId="urn:microsoft.com/office/officeart/2005/8/layout/radial1"/>
    <dgm:cxn modelId="{9F63BA0A-E146-4483-90F4-C871E29EEF1D}" type="presParOf" srcId="{CC97D5B1-19C7-47CB-B6DD-A773AF8DC93F}" destId="{BD0F30CE-9339-437D-A7EB-917D5A632CFF}" srcOrd="3" destOrd="0" presId="urn:microsoft.com/office/officeart/2005/8/layout/radial1"/>
    <dgm:cxn modelId="{D306CA4B-7D7E-4A15-AFBB-5202F093A0EA}" type="presParOf" srcId="{BD0F30CE-9339-437D-A7EB-917D5A632CFF}" destId="{FF95A3AB-F750-4924-B051-9317F056E30A}" srcOrd="0" destOrd="0" presId="urn:microsoft.com/office/officeart/2005/8/layout/radial1"/>
    <dgm:cxn modelId="{F57918AD-54BF-461C-A560-0CC5F5202722}" type="presParOf" srcId="{CC97D5B1-19C7-47CB-B6DD-A773AF8DC93F}" destId="{7768C182-1FCA-4D16-BBF9-D15E5E87C8AA}" srcOrd="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CF1D02-FE4F-4489-9DE5-A0E8A498FE4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526F1427-9C6E-4E2E-A031-AFB0E1857A96}">
      <dgm:prSet phldrT="[Text]" phldr="0"/>
      <dgm:spPr/>
      <dgm:t>
        <a:bodyPr/>
        <a:lstStyle/>
        <a:p>
          <a:r>
            <a:rPr lang="en-GB" dirty="0"/>
            <a:t>C.U.F.C. Holdings Limited</a:t>
          </a:r>
        </a:p>
      </dgm:t>
    </dgm:pt>
    <dgm:pt modelId="{4996FAD5-F91D-4A4F-837D-F99174B131CB}" type="parTrans" cxnId="{50F58F86-1F40-444C-9626-9DBC2ACD22D2}">
      <dgm:prSet/>
      <dgm:spPr/>
      <dgm:t>
        <a:bodyPr/>
        <a:lstStyle/>
        <a:p>
          <a:endParaRPr lang="en-GB"/>
        </a:p>
      </dgm:t>
    </dgm:pt>
    <dgm:pt modelId="{3C5D20DB-9721-4C8C-9B82-D920E62CE105}" type="sibTrans" cxnId="{50F58F86-1F40-444C-9626-9DBC2ACD22D2}">
      <dgm:prSet/>
      <dgm:spPr/>
      <dgm:t>
        <a:bodyPr/>
        <a:lstStyle/>
        <a:p>
          <a:endParaRPr lang="en-GB"/>
        </a:p>
      </dgm:t>
    </dgm:pt>
    <dgm:pt modelId="{7AA7C3D2-DAAD-4306-B9FC-7151099024E1}">
      <dgm:prSet phldrT="[Text]" phldr="0"/>
      <dgm:spPr>
        <a:solidFill>
          <a:srgbClr val="FF0000"/>
        </a:solidFill>
      </dgm:spPr>
      <dgm:t>
        <a:bodyPr/>
        <a:lstStyle/>
        <a:p>
          <a:r>
            <a:rPr lang="en-GB" dirty="0"/>
            <a:t>Individual directors-shareholders</a:t>
          </a:r>
        </a:p>
      </dgm:t>
    </dgm:pt>
    <dgm:pt modelId="{940066A5-DD1D-43BD-B7D5-DAD91E3092B8}" type="sibTrans" cxnId="{9C9BCC65-FFD5-47B5-B3F4-4F9540C6A234}">
      <dgm:prSet/>
      <dgm:spPr/>
      <dgm:t>
        <a:bodyPr/>
        <a:lstStyle/>
        <a:p>
          <a:endParaRPr lang="en-GB"/>
        </a:p>
      </dgm:t>
    </dgm:pt>
    <dgm:pt modelId="{1F68BEFB-4551-4E09-BFEC-037CEE9430BB}" type="parTrans" cxnId="{9C9BCC65-FFD5-47B5-B3F4-4F9540C6A234}">
      <dgm:prSet/>
      <dgm:spPr/>
      <dgm:t>
        <a:bodyPr/>
        <a:lstStyle/>
        <a:p>
          <a:endParaRPr lang="en-GB"/>
        </a:p>
      </dgm:t>
    </dgm:pt>
    <dgm:pt modelId="{CC97D5B1-19C7-47CB-B6DD-A773AF8DC93F}" type="pres">
      <dgm:prSet presAssocID="{F3CF1D02-FE4F-4489-9DE5-A0E8A498FE47}" presName="cycle" presStyleCnt="0">
        <dgm:presLayoutVars>
          <dgm:chMax val="1"/>
          <dgm:dir/>
          <dgm:animLvl val="ctr"/>
          <dgm:resizeHandles val="exact"/>
        </dgm:presLayoutVars>
      </dgm:prSet>
      <dgm:spPr/>
    </dgm:pt>
    <dgm:pt modelId="{E7B2CF8D-B57F-4264-A1D6-44437B1DE5FE}" type="pres">
      <dgm:prSet presAssocID="{526F1427-9C6E-4E2E-A031-AFB0E1857A96}" presName="centerShape" presStyleLbl="node0" presStyleIdx="0" presStyleCnt="1" custScaleX="52544" custScaleY="49573" custLinFactNeighborX="14468" custLinFactNeighborY="-1728"/>
      <dgm:spPr/>
    </dgm:pt>
    <dgm:pt modelId="{70382E8D-A771-48F4-B29D-AF4FFBBBFC9B}" type="pres">
      <dgm:prSet presAssocID="{1F68BEFB-4551-4E09-BFEC-037CEE9430BB}" presName="Name9" presStyleLbl="parChTrans1D2" presStyleIdx="0" presStyleCnt="1"/>
      <dgm:spPr/>
    </dgm:pt>
    <dgm:pt modelId="{73723EBC-BF81-40C8-9271-5C17C3C71119}" type="pres">
      <dgm:prSet presAssocID="{1F68BEFB-4551-4E09-BFEC-037CEE9430BB}" presName="connTx" presStyleLbl="parChTrans1D2" presStyleIdx="0" presStyleCnt="1"/>
      <dgm:spPr/>
    </dgm:pt>
    <dgm:pt modelId="{07A05FEA-9AF9-44B2-818B-5B0A330F92DF}" type="pres">
      <dgm:prSet presAssocID="{7AA7C3D2-DAAD-4306-B9FC-7151099024E1}" presName="node" presStyleLbl="node1" presStyleIdx="0" presStyleCnt="1" custScaleX="52643" custScaleY="52800" custRadScaleRad="94012" custRadScaleInc="-13078">
        <dgm:presLayoutVars>
          <dgm:bulletEnabled val="1"/>
        </dgm:presLayoutVars>
      </dgm:prSet>
      <dgm:spPr/>
    </dgm:pt>
  </dgm:ptLst>
  <dgm:cxnLst>
    <dgm:cxn modelId="{A3783144-9E3D-465B-B6D3-090BDC958651}" type="presOf" srcId="{7AA7C3D2-DAAD-4306-B9FC-7151099024E1}" destId="{07A05FEA-9AF9-44B2-818B-5B0A330F92DF}" srcOrd="0" destOrd="0" presId="urn:microsoft.com/office/officeart/2005/8/layout/radial1"/>
    <dgm:cxn modelId="{9C9BCC65-FFD5-47B5-B3F4-4F9540C6A234}" srcId="{526F1427-9C6E-4E2E-A031-AFB0E1857A96}" destId="{7AA7C3D2-DAAD-4306-B9FC-7151099024E1}" srcOrd="0" destOrd="0" parTransId="{1F68BEFB-4551-4E09-BFEC-037CEE9430BB}" sibTransId="{940066A5-DD1D-43BD-B7D5-DAD91E3092B8}"/>
    <dgm:cxn modelId="{3A723353-E6C3-4401-9EED-4D0C1F14EBAB}" type="presOf" srcId="{526F1427-9C6E-4E2E-A031-AFB0E1857A96}" destId="{E7B2CF8D-B57F-4264-A1D6-44437B1DE5FE}" srcOrd="0" destOrd="0" presId="urn:microsoft.com/office/officeart/2005/8/layout/radial1"/>
    <dgm:cxn modelId="{50F58F86-1F40-444C-9626-9DBC2ACD22D2}" srcId="{F3CF1D02-FE4F-4489-9DE5-A0E8A498FE47}" destId="{526F1427-9C6E-4E2E-A031-AFB0E1857A96}" srcOrd="0" destOrd="0" parTransId="{4996FAD5-F91D-4A4F-837D-F99174B131CB}" sibTransId="{3C5D20DB-9721-4C8C-9B82-D920E62CE105}"/>
    <dgm:cxn modelId="{E16DACA1-4C8B-4C48-A1C0-9E503B20897A}" type="presOf" srcId="{F3CF1D02-FE4F-4489-9DE5-A0E8A498FE47}" destId="{CC97D5B1-19C7-47CB-B6DD-A773AF8DC93F}" srcOrd="0" destOrd="0" presId="urn:microsoft.com/office/officeart/2005/8/layout/radial1"/>
    <dgm:cxn modelId="{EA428FC0-9C71-4E74-BF1A-21F816F9264C}" type="presOf" srcId="{1F68BEFB-4551-4E09-BFEC-037CEE9430BB}" destId="{73723EBC-BF81-40C8-9271-5C17C3C71119}" srcOrd="1" destOrd="0" presId="urn:microsoft.com/office/officeart/2005/8/layout/radial1"/>
    <dgm:cxn modelId="{3E4CCFE6-9753-4ED8-9934-5352998F48AE}" type="presOf" srcId="{1F68BEFB-4551-4E09-BFEC-037CEE9430BB}" destId="{70382E8D-A771-48F4-B29D-AF4FFBBBFC9B}" srcOrd="0" destOrd="0" presId="urn:microsoft.com/office/officeart/2005/8/layout/radial1"/>
    <dgm:cxn modelId="{AA01171E-4683-42C6-82ED-BF2E59D2803F}" type="presParOf" srcId="{CC97D5B1-19C7-47CB-B6DD-A773AF8DC93F}" destId="{E7B2CF8D-B57F-4264-A1D6-44437B1DE5FE}" srcOrd="0" destOrd="0" presId="urn:microsoft.com/office/officeart/2005/8/layout/radial1"/>
    <dgm:cxn modelId="{12D531D5-BD7C-487D-BD83-A692B22077D3}" type="presParOf" srcId="{CC97D5B1-19C7-47CB-B6DD-A773AF8DC93F}" destId="{70382E8D-A771-48F4-B29D-AF4FFBBBFC9B}" srcOrd="1" destOrd="0" presId="urn:microsoft.com/office/officeart/2005/8/layout/radial1"/>
    <dgm:cxn modelId="{6688821F-8FB7-4FC8-A8E5-6D7B45FB6895}" type="presParOf" srcId="{70382E8D-A771-48F4-B29D-AF4FFBBBFC9B}" destId="{73723EBC-BF81-40C8-9271-5C17C3C71119}" srcOrd="0" destOrd="0" presId="urn:microsoft.com/office/officeart/2005/8/layout/radial1"/>
    <dgm:cxn modelId="{37EEF19A-E5B6-4BA7-ADFD-F3F79A202757}" type="presParOf" srcId="{CC97D5B1-19C7-47CB-B6DD-A773AF8DC93F}" destId="{07A05FEA-9AF9-44B2-818B-5B0A330F92DF}" srcOrd="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B5B30D-A88F-49C1-8C62-D06238C3D47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8B17310-7440-4759-AAE6-EBC2EF6B8E9D}">
      <dgm:prSet phldrT="[Text]"/>
      <dgm:spPr/>
      <dgm:t>
        <a:bodyPr/>
        <a:lstStyle/>
        <a:p>
          <a:r>
            <a:rPr lang="en-US" dirty="0"/>
            <a:t>Club</a:t>
          </a:r>
        </a:p>
      </dgm:t>
    </dgm:pt>
    <dgm:pt modelId="{9B3C6880-BFDE-45B5-82CF-60911474CD80}" type="parTrans" cxnId="{6808226D-D58C-4B67-A504-96B2EEE301AF}">
      <dgm:prSet/>
      <dgm:spPr/>
      <dgm:t>
        <a:bodyPr/>
        <a:lstStyle/>
        <a:p>
          <a:endParaRPr lang="en-US"/>
        </a:p>
      </dgm:t>
    </dgm:pt>
    <dgm:pt modelId="{05B1D14B-084A-48E8-83AB-A02A0EB9784B}" type="sibTrans" cxnId="{6808226D-D58C-4B67-A504-96B2EEE301AF}">
      <dgm:prSet/>
      <dgm:spPr/>
      <dgm:t>
        <a:bodyPr/>
        <a:lstStyle/>
        <a:p>
          <a:endParaRPr lang="en-US"/>
        </a:p>
      </dgm:t>
    </dgm:pt>
    <dgm:pt modelId="{4BC3880C-2136-46AE-BD43-D81F21635EF4}">
      <dgm:prSet phldrT="[Text]"/>
      <dgm:spPr>
        <a:solidFill>
          <a:srgbClr val="6600FF"/>
        </a:solidFill>
      </dgm:spPr>
      <dgm:t>
        <a:bodyPr/>
        <a:lstStyle/>
        <a:p>
          <a:r>
            <a:rPr lang="en-US" dirty="0"/>
            <a:t>Holdings</a:t>
          </a:r>
        </a:p>
      </dgm:t>
    </dgm:pt>
    <dgm:pt modelId="{AFA1154B-A002-4253-83DC-81E92DB0495D}" type="parTrans" cxnId="{2018A80C-9754-41DC-B911-EF297151F813}">
      <dgm:prSet/>
      <dgm:spPr/>
      <dgm:t>
        <a:bodyPr/>
        <a:lstStyle/>
        <a:p>
          <a:endParaRPr lang="en-US"/>
        </a:p>
      </dgm:t>
    </dgm:pt>
    <dgm:pt modelId="{BA5F0106-2AD7-4F3E-B703-A577B873B05A}" type="sibTrans" cxnId="{2018A80C-9754-41DC-B911-EF297151F813}">
      <dgm:prSet/>
      <dgm:spPr/>
      <dgm:t>
        <a:bodyPr/>
        <a:lstStyle/>
        <a:p>
          <a:endParaRPr lang="en-US"/>
        </a:p>
      </dgm:t>
    </dgm:pt>
    <dgm:pt modelId="{CEFD23B2-205A-46F5-B27E-00B449C3339D}">
      <dgm:prSet phldrT="[Text]"/>
      <dgm:spPr>
        <a:solidFill>
          <a:srgbClr val="6600FF"/>
        </a:solidFill>
      </dgm:spPr>
      <dgm:t>
        <a:bodyPr/>
        <a:lstStyle/>
        <a:p>
          <a:r>
            <a:rPr lang="en-US" dirty="0"/>
            <a:t>1921</a:t>
          </a:r>
        </a:p>
      </dgm:t>
    </dgm:pt>
    <dgm:pt modelId="{08D55522-817D-43CA-969C-68D5A6315CBA}" type="parTrans" cxnId="{4F0A0D23-26CF-432A-BD89-E8425B68040D}">
      <dgm:prSet/>
      <dgm:spPr/>
      <dgm:t>
        <a:bodyPr/>
        <a:lstStyle/>
        <a:p>
          <a:endParaRPr lang="en-US"/>
        </a:p>
      </dgm:t>
    </dgm:pt>
    <dgm:pt modelId="{D080658A-AB52-4A62-A9CB-1CA1DA48DC60}" type="sibTrans" cxnId="{4F0A0D23-26CF-432A-BD89-E8425B68040D}">
      <dgm:prSet/>
      <dgm:spPr/>
      <dgm:t>
        <a:bodyPr/>
        <a:lstStyle/>
        <a:p>
          <a:endParaRPr lang="en-US"/>
        </a:p>
      </dgm:t>
    </dgm:pt>
    <dgm:pt modelId="{4433E8D2-3DCF-4AF4-80A4-EC72790BF179}">
      <dgm:prSet phldrT="[Text]"/>
      <dgm:spPr>
        <a:solidFill>
          <a:srgbClr val="00B0F0"/>
        </a:solidFill>
      </dgm:spPr>
      <dgm:t>
        <a:bodyPr/>
        <a:lstStyle/>
        <a:p>
          <a:r>
            <a:rPr lang="en-US" dirty="0"/>
            <a:t>CEO – Nigel Clibbens</a:t>
          </a:r>
        </a:p>
      </dgm:t>
    </dgm:pt>
    <dgm:pt modelId="{EADD1EDF-6DFA-4069-88D3-F6523DDEFD29}" type="parTrans" cxnId="{54D819B7-E507-4171-B80D-2CDC741A17FC}">
      <dgm:prSet/>
      <dgm:spPr/>
      <dgm:t>
        <a:bodyPr/>
        <a:lstStyle/>
        <a:p>
          <a:endParaRPr lang="en-US"/>
        </a:p>
      </dgm:t>
    </dgm:pt>
    <dgm:pt modelId="{3229AE94-1D5A-45DE-B1B1-AC17CF72E68B}" type="sibTrans" cxnId="{54D819B7-E507-4171-B80D-2CDC741A17FC}">
      <dgm:prSet/>
      <dgm:spPr/>
      <dgm:t>
        <a:bodyPr/>
        <a:lstStyle/>
        <a:p>
          <a:endParaRPr lang="en-US"/>
        </a:p>
      </dgm:t>
    </dgm:pt>
    <dgm:pt modelId="{DA99979E-99AE-4BE1-923F-0ACFB6F5BB6E}">
      <dgm:prSet phldrT="[Text]"/>
      <dgm:spPr>
        <a:solidFill>
          <a:srgbClr val="00B0F0"/>
        </a:solidFill>
      </dgm:spPr>
      <dgm:t>
        <a:bodyPr/>
        <a:lstStyle/>
        <a:p>
          <a:r>
            <a:rPr lang="en-US" dirty="0"/>
            <a:t>Director of external affairs John Nixon (Company Secretary)</a:t>
          </a:r>
        </a:p>
      </dgm:t>
    </dgm:pt>
    <dgm:pt modelId="{7A4B61AD-D66B-4A9D-A29F-DF8240B7060F}" type="parTrans" cxnId="{B3BCBADD-FC39-4832-9A33-E7A0425B0A83}">
      <dgm:prSet/>
      <dgm:spPr/>
      <dgm:t>
        <a:bodyPr/>
        <a:lstStyle/>
        <a:p>
          <a:endParaRPr lang="en-US"/>
        </a:p>
      </dgm:t>
    </dgm:pt>
    <dgm:pt modelId="{8B623BA0-2AA3-4313-83E6-BEF75C6D0008}" type="sibTrans" cxnId="{B3BCBADD-FC39-4832-9A33-E7A0425B0A83}">
      <dgm:prSet/>
      <dgm:spPr/>
      <dgm:t>
        <a:bodyPr/>
        <a:lstStyle/>
        <a:p>
          <a:endParaRPr lang="en-US"/>
        </a:p>
      </dgm:t>
    </dgm:pt>
    <dgm:pt modelId="{5F50281D-32F2-4610-A822-3C9273C1DEB3}">
      <dgm:prSet phldrT="[Text]"/>
      <dgm:spPr/>
      <dgm:t>
        <a:bodyPr/>
        <a:lstStyle/>
        <a:p>
          <a:r>
            <a:rPr lang="en-US" dirty="0"/>
            <a:t>Chairman Andrew Jenkins</a:t>
          </a:r>
        </a:p>
      </dgm:t>
    </dgm:pt>
    <dgm:pt modelId="{1BCE0F27-661B-409B-A65D-B2EF0D94DC48}" type="parTrans" cxnId="{C471225E-C303-41A2-BE3E-0B971FAFC09A}">
      <dgm:prSet/>
      <dgm:spPr/>
      <dgm:t>
        <a:bodyPr/>
        <a:lstStyle/>
        <a:p>
          <a:endParaRPr lang="en-US"/>
        </a:p>
      </dgm:t>
    </dgm:pt>
    <dgm:pt modelId="{3B9D1E9F-6B58-41EF-85B2-4C1AB6C1CFBC}" type="sibTrans" cxnId="{C471225E-C303-41A2-BE3E-0B971FAFC09A}">
      <dgm:prSet/>
      <dgm:spPr/>
      <dgm:t>
        <a:bodyPr/>
        <a:lstStyle/>
        <a:p>
          <a:endParaRPr lang="en-US"/>
        </a:p>
      </dgm:t>
    </dgm:pt>
    <dgm:pt modelId="{629D2306-8DC9-4677-B626-4520F0A2D6C5}">
      <dgm:prSet phldrT="[Text]"/>
      <dgm:spPr/>
      <dgm:t>
        <a:bodyPr/>
        <a:lstStyle/>
        <a:p>
          <a:r>
            <a:rPr lang="en-US" dirty="0"/>
            <a:t>John Nixon (Company Secretary)</a:t>
          </a:r>
        </a:p>
      </dgm:t>
    </dgm:pt>
    <dgm:pt modelId="{97C153A5-B9FA-4C9C-BC7F-067971FF00FC}" type="parTrans" cxnId="{6F4C71C5-FC01-4A4D-AAE6-4E36DB045966}">
      <dgm:prSet/>
      <dgm:spPr/>
      <dgm:t>
        <a:bodyPr/>
        <a:lstStyle/>
        <a:p>
          <a:endParaRPr lang="en-US"/>
        </a:p>
      </dgm:t>
    </dgm:pt>
    <dgm:pt modelId="{09F12FC3-3427-4EDC-86A5-3B275DE46B1A}" type="sibTrans" cxnId="{6F4C71C5-FC01-4A4D-AAE6-4E36DB045966}">
      <dgm:prSet/>
      <dgm:spPr/>
      <dgm:t>
        <a:bodyPr/>
        <a:lstStyle/>
        <a:p>
          <a:endParaRPr lang="en-US"/>
        </a:p>
      </dgm:t>
    </dgm:pt>
    <dgm:pt modelId="{0FFDB2B3-D9B9-4BB6-8E35-A94D4E33B9EA}">
      <dgm:prSet phldrT="[Text]"/>
      <dgm:spPr/>
      <dgm:t>
        <a:bodyPr/>
        <a:lstStyle/>
        <a:p>
          <a:r>
            <a:rPr lang="en-US" dirty="0"/>
            <a:t>Billy Atkinson CUOSC representative director</a:t>
          </a:r>
        </a:p>
      </dgm:t>
    </dgm:pt>
    <dgm:pt modelId="{CCF82383-A8E3-4328-AB47-1F20E24D36B1}" type="parTrans" cxnId="{3E6F64AE-E578-44EC-AE36-6A276AA5B411}">
      <dgm:prSet/>
      <dgm:spPr/>
      <dgm:t>
        <a:bodyPr/>
        <a:lstStyle/>
        <a:p>
          <a:endParaRPr lang="en-US"/>
        </a:p>
      </dgm:t>
    </dgm:pt>
    <dgm:pt modelId="{799BE53B-BE36-4C5E-99A7-0950D453B72D}" type="sibTrans" cxnId="{3E6F64AE-E578-44EC-AE36-6A276AA5B411}">
      <dgm:prSet/>
      <dgm:spPr/>
      <dgm:t>
        <a:bodyPr/>
        <a:lstStyle/>
        <a:p>
          <a:endParaRPr lang="en-US"/>
        </a:p>
      </dgm:t>
    </dgm:pt>
    <dgm:pt modelId="{101A8CA8-E63B-4EEF-8BDA-EF0925997A9A}">
      <dgm:prSet phldrT="[Text]"/>
      <dgm:spPr>
        <a:solidFill>
          <a:srgbClr val="00B0F0"/>
        </a:solidFill>
      </dgm:spPr>
      <dgm:t>
        <a:bodyPr/>
        <a:lstStyle/>
        <a:p>
          <a:r>
            <a:rPr lang="en-US" dirty="0"/>
            <a:t>Finance director – Suzanne Kidd</a:t>
          </a:r>
        </a:p>
      </dgm:t>
    </dgm:pt>
    <dgm:pt modelId="{E5443223-5921-42B8-924A-6F5F923AA3F1}" type="parTrans" cxnId="{701B13D3-65E2-46C8-A059-07CB5935904C}">
      <dgm:prSet/>
      <dgm:spPr/>
      <dgm:t>
        <a:bodyPr/>
        <a:lstStyle/>
        <a:p>
          <a:endParaRPr lang="en-US"/>
        </a:p>
      </dgm:t>
    </dgm:pt>
    <dgm:pt modelId="{9DB538EB-96C4-412B-80FD-F42C41FBE68E}" type="sibTrans" cxnId="{701B13D3-65E2-46C8-A059-07CB5935904C}">
      <dgm:prSet/>
      <dgm:spPr/>
      <dgm:t>
        <a:bodyPr/>
        <a:lstStyle/>
        <a:p>
          <a:endParaRPr lang="en-US"/>
        </a:p>
      </dgm:t>
    </dgm:pt>
    <dgm:pt modelId="{C3348BB6-2E3C-40B1-BE2E-783A50D2C46B}">
      <dgm:prSet phldrT="[Text]"/>
      <dgm:spPr/>
      <dgm:t>
        <a:bodyPr/>
        <a:lstStyle/>
        <a:p>
          <a:r>
            <a:rPr lang="en-US" dirty="0"/>
            <a:t>Steven Pattison</a:t>
          </a:r>
        </a:p>
      </dgm:t>
    </dgm:pt>
    <dgm:pt modelId="{E0C17093-F7FE-46A0-B905-EB933A6ED6EB}" type="parTrans" cxnId="{29424B37-F48D-4D48-A982-0D1E74AB406A}">
      <dgm:prSet/>
      <dgm:spPr/>
      <dgm:t>
        <a:bodyPr/>
        <a:lstStyle/>
        <a:p>
          <a:endParaRPr lang="en-GB"/>
        </a:p>
      </dgm:t>
    </dgm:pt>
    <dgm:pt modelId="{3C773960-2B3F-4CAA-9AFD-DE3500B25974}" type="sibTrans" cxnId="{29424B37-F48D-4D48-A982-0D1E74AB406A}">
      <dgm:prSet/>
      <dgm:spPr/>
      <dgm:t>
        <a:bodyPr/>
        <a:lstStyle/>
        <a:p>
          <a:endParaRPr lang="en-GB"/>
        </a:p>
      </dgm:t>
    </dgm:pt>
    <dgm:pt modelId="{2EF01E6D-B39C-406D-B639-1535F4EDA058}">
      <dgm:prSet phldrT="[Text]"/>
      <dgm:spPr>
        <a:solidFill>
          <a:srgbClr val="00B0F0"/>
        </a:solidFill>
      </dgm:spPr>
      <dgm:t>
        <a:bodyPr/>
        <a:lstStyle/>
        <a:p>
          <a:r>
            <a:rPr lang="en-US" dirty="0"/>
            <a:t>CUOSC representative Nigel Davidson</a:t>
          </a:r>
        </a:p>
      </dgm:t>
    </dgm:pt>
    <dgm:pt modelId="{61BA8D95-3096-48E4-BD76-5D94FEEA8900}" type="sibTrans" cxnId="{188604E4-E6EF-4B5A-B026-74E0AB9AC515}">
      <dgm:prSet/>
      <dgm:spPr/>
      <dgm:t>
        <a:bodyPr/>
        <a:lstStyle/>
        <a:p>
          <a:endParaRPr lang="en-GB"/>
        </a:p>
      </dgm:t>
    </dgm:pt>
    <dgm:pt modelId="{9C6298BC-76D4-4A70-8948-691B244EBEF6}" type="parTrans" cxnId="{188604E4-E6EF-4B5A-B026-74E0AB9AC515}">
      <dgm:prSet/>
      <dgm:spPr/>
      <dgm:t>
        <a:bodyPr/>
        <a:lstStyle/>
        <a:p>
          <a:endParaRPr lang="en-GB"/>
        </a:p>
      </dgm:t>
    </dgm:pt>
    <dgm:pt modelId="{6E3395C1-1A02-4D09-B39E-1112BE6B84C3}">
      <dgm:prSet phldrT="[Text]"/>
      <dgm:spPr/>
      <dgm:t>
        <a:bodyPr/>
        <a:lstStyle/>
        <a:p>
          <a:r>
            <a:rPr lang="en-US"/>
            <a:t>Lord Clark of Windermere</a:t>
          </a:r>
          <a:endParaRPr lang="en-US" dirty="0"/>
        </a:p>
      </dgm:t>
    </dgm:pt>
    <dgm:pt modelId="{F55A37ED-660D-4F41-A59C-66FF88DAD431}" type="parTrans" cxnId="{6D851CAE-0B35-46B2-8B5F-36BF9A08DE2A}">
      <dgm:prSet/>
      <dgm:spPr/>
      <dgm:t>
        <a:bodyPr/>
        <a:lstStyle/>
        <a:p>
          <a:endParaRPr lang="en-GB"/>
        </a:p>
      </dgm:t>
    </dgm:pt>
    <dgm:pt modelId="{5D9DFE7D-3DCB-4D0C-AADE-48AFB0574449}" type="sibTrans" cxnId="{6D851CAE-0B35-46B2-8B5F-36BF9A08DE2A}">
      <dgm:prSet/>
      <dgm:spPr/>
      <dgm:t>
        <a:bodyPr/>
        <a:lstStyle/>
        <a:p>
          <a:endParaRPr lang="en-GB"/>
        </a:p>
      </dgm:t>
    </dgm:pt>
    <dgm:pt modelId="{D787AF27-E1BF-4C9A-B81E-B55F1FE017FF}">
      <dgm:prSet phldrT="[Text]"/>
      <dgm:spPr/>
      <dgm:t>
        <a:bodyPr/>
        <a:lstStyle/>
        <a:p>
          <a:r>
            <a:rPr lang="en-US" dirty="0"/>
            <a:t>John Jackson – </a:t>
          </a:r>
          <a:r>
            <a:rPr lang="en-US" dirty="0" err="1"/>
            <a:t>Purepay</a:t>
          </a:r>
          <a:r>
            <a:rPr lang="en-US" dirty="0"/>
            <a:t> Retail Limited representative</a:t>
          </a:r>
        </a:p>
      </dgm:t>
    </dgm:pt>
    <dgm:pt modelId="{703A3B01-B61E-46B8-9973-659BBA8868B0}" type="parTrans" cxnId="{AAC17ACF-3AC3-433C-8B8A-775C3F229829}">
      <dgm:prSet/>
      <dgm:spPr/>
      <dgm:t>
        <a:bodyPr/>
        <a:lstStyle/>
        <a:p>
          <a:endParaRPr lang="en-GB"/>
        </a:p>
      </dgm:t>
    </dgm:pt>
    <dgm:pt modelId="{053A31A7-E48E-40E1-8693-809B792C4782}" type="sibTrans" cxnId="{AAC17ACF-3AC3-433C-8B8A-775C3F229829}">
      <dgm:prSet/>
      <dgm:spPr/>
      <dgm:t>
        <a:bodyPr/>
        <a:lstStyle/>
        <a:p>
          <a:endParaRPr lang="en-GB"/>
        </a:p>
      </dgm:t>
    </dgm:pt>
    <dgm:pt modelId="{C0189766-E012-4246-9BB8-4686087CE856}" type="pres">
      <dgm:prSet presAssocID="{61B5B30D-A88F-49C1-8C62-D06238C3D473}" presName="hierChild1" presStyleCnt="0">
        <dgm:presLayoutVars>
          <dgm:orgChart val="1"/>
          <dgm:chPref val="1"/>
          <dgm:dir/>
          <dgm:animOne val="branch"/>
          <dgm:animLvl val="lvl"/>
          <dgm:resizeHandles/>
        </dgm:presLayoutVars>
      </dgm:prSet>
      <dgm:spPr/>
    </dgm:pt>
    <dgm:pt modelId="{71CB5B34-856D-41CF-8809-CEA3B58E6ADD}" type="pres">
      <dgm:prSet presAssocID="{A8B17310-7440-4759-AAE6-EBC2EF6B8E9D}" presName="hierRoot1" presStyleCnt="0">
        <dgm:presLayoutVars>
          <dgm:hierBranch val="init"/>
        </dgm:presLayoutVars>
      </dgm:prSet>
      <dgm:spPr/>
    </dgm:pt>
    <dgm:pt modelId="{D3EBCC87-F9DC-40B9-A59A-B21EA613A00E}" type="pres">
      <dgm:prSet presAssocID="{A8B17310-7440-4759-AAE6-EBC2EF6B8E9D}" presName="rootComposite1" presStyleCnt="0"/>
      <dgm:spPr/>
    </dgm:pt>
    <dgm:pt modelId="{92FC33A8-8117-4ADD-9E8D-D4FF0312CE90}" type="pres">
      <dgm:prSet presAssocID="{A8B17310-7440-4759-AAE6-EBC2EF6B8E9D}" presName="rootText1" presStyleLbl="node0" presStyleIdx="0" presStyleCnt="1" custLinFactX="33901" custLinFactNeighborX="100000" custLinFactNeighborY="3306">
        <dgm:presLayoutVars>
          <dgm:chPref val="3"/>
        </dgm:presLayoutVars>
      </dgm:prSet>
      <dgm:spPr/>
    </dgm:pt>
    <dgm:pt modelId="{4FFA4EE7-546F-43D9-BF94-8EB649BE835C}" type="pres">
      <dgm:prSet presAssocID="{A8B17310-7440-4759-AAE6-EBC2EF6B8E9D}" presName="rootConnector1" presStyleLbl="node1" presStyleIdx="0" presStyleCnt="0"/>
      <dgm:spPr/>
    </dgm:pt>
    <dgm:pt modelId="{44282214-A2C9-4BD5-9A23-B263F33A72C0}" type="pres">
      <dgm:prSet presAssocID="{A8B17310-7440-4759-AAE6-EBC2EF6B8E9D}" presName="hierChild2" presStyleCnt="0"/>
      <dgm:spPr/>
    </dgm:pt>
    <dgm:pt modelId="{982833BF-F7EB-4C76-9129-999E07E4C85D}" type="pres">
      <dgm:prSet presAssocID="{AFA1154B-A002-4253-83DC-81E92DB0495D}" presName="Name37" presStyleLbl="parChTrans1D2" presStyleIdx="0" presStyleCnt="2"/>
      <dgm:spPr/>
    </dgm:pt>
    <dgm:pt modelId="{410E8F0D-4C77-4D87-BACB-F435AADDB28E}" type="pres">
      <dgm:prSet presAssocID="{4BC3880C-2136-46AE-BD43-D81F21635EF4}" presName="hierRoot2" presStyleCnt="0">
        <dgm:presLayoutVars>
          <dgm:hierBranch val="init"/>
        </dgm:presLayoutVars>
      </dgm:prSet>
      <dgm:spPr/>
    </dgm:pt>
    <dgm:pt modelId="{58E6BC74-C424-4BFD-B2EF-C53307C1EA19}" type="pres">
      <dgm:prSet presAssocID="{4BC3880C-2136-46AE-BD43-D81F21635EF4}" presName="rootComposite" presStyleCnt="0"/>
      <dgm:spPr/>
    </dgm:pt>
    <dgm:pt modelId="{F51118F5-F0B3-4EF9-BB90-F3092E6E8212}" type="pres">
      <dgm:prSet presAssocID="{4BC3880C-2136-46AE-BD43-D81F21635EF4}" presName="rootText" presStyleLbl="node2" presStyleIdx="0" presStyleCnt="2" custLinFactNeighborY="13224">
        <dgm:presLayoutVars>
          <dgm:chPref val="3"/>
        </dgm:presLayoutVars>
      </dgm:prSet>
      <dgm:spPr/>
    </dgm:pt>
    <dgm:pt modelId="{B2F29585-7642-4BE8-8E5E-4D81DF4FFCC2}" type="pres">
      <dgm:prSet presAssocID="{4BC3880C-2136-46AE-BD43-D81F21635EF4}" presName="rootConnector" presStyleLbl="node2" presStyleIdx="0" presStyleCnt="2"/>
      <dgm:spPr/>
    </dgm:pt>
    <dgm:pt modelId="{5866B4C9-EE79-4FEF-AEAE-96CDAC9A3AAE}" type="pres">
      <dgm:prSet presAssocID="{4BC3880C-2136-46AE-BD43-D81F21635EF4}" presName="hierChild4" presStyleCnt="0"/>
      <dgm:spPr/>
    </dgm:pt>
    <dgm:pt modelId="{A3ED4496-546F-47D7-8E0D-BAA3151E04B3}" type="pres">
      <dgm:prSet presAssocID="{1BCE0F27-661B-409B-A65D-B2EF0D94DC48}" presName="Name37" presStyleLbl="parChTrans1D3" presStyleIdx="0" presStyleCnt="10"/>
      <dgm:spPr/>
    </dgm:pt>
    <dgm:pt modelId="{7BDE729D-C3B2-472B-B840-CFF4888D0337}" type="pres">
      <dgm:prSet presAssocID="{5F50281D-32F2-4610-A822-3C9273C1DEB3}" presName="hierRoot2" presStyleCnt="0">
        <dgm:presLayoutVars>
          <dgm:hierBranch val="init"/>
        </dgm:presLayoutVars>
      </dgm:prSet>
      <dgm:spPr/>
    </dgm:pt>
    <dgm:pt modelId="{33D33C63-3DB7-43C6-91A8-8393713C2536}" type="pres">
      <dgm:prSet presAssocID="{5F50281D-32F2-4610-A822-3C9273C1DEB3}" presName="rootComposite" presStyleCnt="0"/>
      <dgm:spPr/>
    </dgm:pt>
    <dgm:pt modelId="{E12ED18B-1A86-4EE2-B0C5-F78A2012D1B2}" type="pres">
      <dgm:prSet presAssocID="{5F50281D-32F2-4610-A822-3C9273C1DEB3}" presName="rootText" presStyleLbl="node3" presStyleIdx="0" presStyleCnt="10" custLinFactNeighborX="5577">
        <dgm:presLayoutVars>
          <dgm:chPref val="3"/>
        </dgm:presLayoutVars>
      </dgm:prSet>
      <dgm:spPr/>
    </dgm:pt>
    <dgm:pt modelId="{99FFC0C9-784D-40B3-ACFF-CE5EA0E514B5}" type="pres">
      <dgm:prSet presAssocID="{5F50281D-32F2-4610-A822-3C9273C1DEB3}" presName="rootConnector" presStyleLbl="node3" presStyleIdx="0" presStyleCnt="10"/>
      <dgm:spPr/>
    </dgm:pt>
    <dgm:pt modelId="{8C07CEDD-5152-4812-AC51-9F28C98C27C9}" type="pres">
      <dgm:prSet presAssocID="{5F50281D-32F2-4610-A822-3C9273C1DEB3}" presName="hierChild4" presStyleCnt="0"/>
      <dgm:spPr/>
    </dgm:pt>
    <dgm:pt modelId="{D5C7D036-D02D-4105-A3DD-D78A91D258AB}" type="pres">
      <dgm:prSet presAssocID="{5F50281D-32F2-4610-A822-3C9273C1DEB3}" presName="hierChild5" presStyleCnt="0"/>
      <dgm:spPr/>
    </dgm:pt>
    <dgm:pt modelId="{9751CD59-6A35-4FB1-B57E-5590C7C6A3DF}" type="pres">
      <dgm:prSet presAssocID="{97C153A5-B9FA-4C9C-BC7F-067971FF00FC}" presName="Name37" presStyleLbl="parChTrans1D3" presStyleIdx="1" presStyleCnt="10"/>
      <dgm:spPr/>
    </dgm:pt>
    <dgm:pt modelId="{2E609514-4BAA-4B60-9AB9-17AD5D28FDBB}" type="pres">
      <dgm:prSet presAssocID="{629D2306-8DC9-4677-B626-4520F0A2D6C5}" presName="hierRoot2" presStyleCnt="0">
        <dgm:presLayoutVars>
          <dgm:hierBranch val="init"/>
        </dgm:presLayoutVars>
      </dgm:prSet>
      <dgm:spPr/>
    </dgm:pt>
    <dgm:pt modelId="{F53FA1BB-EC04-4954-AD9D-D11DC89776C8}" type="pres">
      <dgm:prSet presAssocID="{629D2306-8DC9-4677-B626-4520F0A2D6C5}" presName="rootComposite" presStyleCnt="0"/>
      <dgm:spPr/>
    </dgm:pt>
    <dgm:pt modelId="{3B1F705A-DBF0-475A-A796-69BDD853CD00}" type="pres">
      <dgm:prSet presAssocID="{629D2306-8DC9-4677-B626-4520F0A2D6C5}" presName="rootText" presStyleLbl="node3" presStyleIdx="1" presStyleCnt="10" custLinFactY="1969" custLinFactNeighborX="7681" custLinFactNeighborY="100000">
        <dgm:presLayoutVars>
          <dgm:chPref val="3"/>
        </dgm:presLayoutVars>
      </dgm:prSet>
      <dgm:spPr/>
    </dgm:pt>
    <dgm:pt modelId="{657FE1B6-E659-4FCA-9011-42E56F1CB531}" type="pres">
      <dgm:prSet presAssocID="{629D2306-8DC9-4677-B626-4520F0A2D6C5}" presName="rootConnector" presStyleLbl="node3" presStyleIdx="1" presStyleCnt="10"/>
      <dgm:spPr/>
    </dgm:pt>
    <dgm:pt modelId="{14ED857F-9F38-402C-8A01-A6F00FF4660E}" type="pres">
      <dgm:prSet presAssocID="{629D2306-8DC9-4677-B626-4520F0A2D6C5}" presName="hierChild4" presStyleCnt="0"/>
      <dgm:spPr/>
    </dgm:pt>
    <dgm:pt modelId="{B69C31CD-2F48-4F22-B2F7-A6DF316125A7}" type="pres">
      <dgm:prSet presAssocID="{629D2306-8DC9-4677-B626-4520F0A2D6C5}" presName="hierChild5" presStyleCnt="0"/>
      <dgm:spPr/>
    </dgm:pt>
    <dgm:pt modelId="{B4C27442-9DEB-4AE8-B7FA-7A49EA695DB8}" type="pres">
      <dgm:prSet presAssocID="{E0C17093-F7FE-46A0-B905-EB933A6ED6EB}" presName="Name37" presStyleLbl="parChTrans1D3" presStyleIdx="2" presStyleCnt="10"/>
      <dgm:spPr/>
    </dgm:pt>
    <dgm:pt modelId="{CDC71665-1920-4309-BB57-868299402C6F}" type="pres">
      <dgm:prSet presAssocID="{C3348BB6-2E3C-40B1-BE2E-783A50D2C46B}" presName="hierRoot2" presStyleCnt="0">
        <dgm:presLayoutVars>
          <dgm:hierBranch val="init"/>
        </dgm:presLayoutVars>
      </dgm:prSet>
      <dgm:spPr/>
    </dgm:pt>
    <dgm:pt modelId="{EC9D010A-125F-4976-8C08-7A439EE3AD62}" type="pres">
      <dgm:prSet presAssocID="{C3348BB6-2E3C-40B1-BE2E-783A50D2C46B}" presName="rootComposite" presStyleCnt="0"/>
      <dgm:spPr/>
    </dgm:pt>
    <dgm:pt modelId="{BC4B4D1E-428C-4691-BE6E-59E12C485F41}" type="pres">
      <dgm:prSet presAssocID="{C3348BB6-2E3C-40B1-BE2E-783A50D2C46B}" presName="rootText" presStyleLbl="node3" presStyleIdx="2" presStyleCnt="10" custLinFactY="-60966" custLinFactNeighborX="7896" custLinFactNeighborY="-100000">
        <dgm:presLayoutVars>
          <dgm:chPref val="3"/>
        </dgm:presLayoutVars>
      </dgm:prSet>
      <dgm:spPr/>
    </dgm:pt>
    <dgm:pt modelId="{7334404E-B262-47CE-BB35-4AB867221CED}" type="pres">
      <dgm:prSet presAssocID="{C3348BB6-2E3C-40B1-BE2E-783A50D2C46B}" presName="rootConnector" presStyleLbl="node3" presStyleIdx="2" presStyleCnt="10"/>
      <dgm:spPr/>
    </dgm:pt>
    <dgm:pt modelId="{51518AC0-B805-4102-A8D5-13748C539373}" type="pres">
      <dgm:prSet presAssocID="{C3348BB6-2E3C-40B1-BE2E-783A50D2C46B}" presName="hierChild4" presStyleCnt="0"/>
      <dgm:spPr/>
    </dgm:pt>
    <dgm:pt modelId="{B1A58FA6-8180-4CE1-BFB1-98F3FE128DA7}" type="pres">
      <dgm:prSet presAssocID="{C3348BB6-2E3C-40B1-BE2E-783A50D2C46B}" presName="hierChild5" presStyleCnt="0"/>
      <dgm:spPr/>
    </dgm:pt>
    <dgm:pt modelId="{EEDFB37A-7C12-49CF-B1FA-D434EA01DAD4}" type="pres">
      <dgm:prSet presAssocID="{F55A37ED-660D-4F41-A59C-66FF88DAD431}" presName="Name37" presStyleLbl="parChTrans1D3" presStyleIdx="3" presStyleCnt="10"/>
      <dgm:spPr/>
    </dgm:pt>
    <dgm:pt modelId="{0F913DBE-BA45-4D72-A823-6778F6A70256}" type="pres">
      <dgm:prSet presAssocID="{6E3395C1-1A02-4D09-B39E-1112BE6B84C3}" presName="hierRoot2" presStyleCnt="0">
        <dgm:presLayoutVars>
          <dgm:hierBranch val="init"/>
        </dgm:presLayoutVars>
      </dgm:prSet>
      <dgm:spPr/>
    </dgm:pt>
    <dgm:pt modelId="{600BB505-9D79-4223-962C-92945348C0CC}" type="pres">
      <dgm:prSet presAssocID="{6E3395C1-1A02-4D09-B39E-1112BE6B84C3}" presName="rootComposite" presStyleCnt="0"/>
      <dgm:spPr/>
    </dgm:pt>
    <dgm:pt modelId="{5ABC3B9F-FA2A-43DA-AAE1-57DD6B202EA9}" type="pres">
      <dgm:prSet presAssocID="{6E3395C1-1A02-4D09-B39E-1112BE6B84C3}" presName="rootText" presStyleLbl="node3" presStyleIdx="3" presStyleCnt="10" custLinFactNeighborX="9238" custLinFactNeighborY="-64783">
        <dgm:presLayoutVars>
          <dgm:chPref val="3"/>
        </dgm:presLayoutVars>
      </dgm:prSet>
      <dgm:spPr/>
    </dgm:pt>
    <dgm:pt modelId="{D9362C0E-5D33-4873-AA69-F25A4C006BB4}" type="pres">
      <dgm:prSet presAssocID="{6E3395C1-1A02-4D09-B39E-1112BE6B84C3}" presName="rootConnector" presStyleLbl="node3" presStyleIdx="3" presStyleCnt="10"/>
      <dgm:spPr/>
    </dgm:pt>
    <dgm:pt modelId="{3296C978-0B7C-4BE0-A640-917D75B7A8EB}" type="pres">
      <dgm:prSet presAssocID="{6E3395C1-1A02-4D09-B39E-1112BE6B84C3}" presName="hierChild4" presStyleCnt="0"/>
      <dgm:spPr/>
    </dgm:pt>
    <dgm:pt modelId="{013D474C-F8A1-4BF6-8389-499AB23A5E76}" type="pres">
      <dgm:prSet presAssocID="{6E3395C1-1A02-4D09-B39E-1112BE6B84C3}" presName="hierChild5" presStyleCnt="0"/>
      <dgm:spPr/>
    </dgm:pt>
    <dgm:pt modelId="{74D8F89F-5B48-48E4-8877-A38E22D30849}" type="pres">
      <dgm:prSet presAssocID="{CCF82383-A8E3-4328-AB47-1F20E24D36B1}" presName="Name37" presStyleLbl="parChTrans1D3" presStyleIdx="4" presStyleCnt="10"/>
      <dgm:spPr/>
    </dgm:pt>
    <dgm:pt modelId="{3C745F4D-169F-4CA9-AFDB-F2533F5247AA}" type="pres">
      <dgm:prSet presAssocID="{0FFDB2B3-D9B9-4BB6-8E35-A94D4E33B9EA}" presName="hierRoot2" presStyleCnt="0">
        <dgm:presLayoutVars>
          <dgm:hierBranch val="init"/>
        </dgm:presLayoutVars>
      </dgm:prSet>
      <dgm:spPr/>
    </dgm:pt>
    <dgm:pt modelId="{9299BB71-71C7-419C-BBAB-FCB23411681C}" type="pres">
      <dgm:prSet presAssocID="{0FFDB2B3-D9B9-4BB6-8E35-A94D4E33B9EA}" presName="rootComposite" presStyleCnt="0"/>
      <dgm:spPr/>
    </dgm:pt>
    <dgm:pt modelId="{D32D555D-2D6C-44EF-BB32-8441B6CA7DDC}" type="pres">
      <dgm:prSet presAssocID="{0FFDB2B3-D9B9-4BB6-8E35-A94D4E33B9EA}" presName="rootText" presStyleLbl="node3" presStyleIdx="4" presStyleCnt="10" custLinFactNeighborX="8051" custLinFactNeighborY="-87243">
        <dgm:presLayoutVars>
          <dgm:chPref val="3"/>
        </dgm:presLayoutVars>
      </dgm:prSet>
      <dgm:spPr/>
    </dgm:pt>
    <dgm:pt modelId="{99A8A4AE-4F2F-46CA-A2C3-E93BA5B5064B}" type="pres">
      <dgm:prSet presAssocID="{0FFDB2B3-D9B9-4BB6-8E35-A94D4E33B9EA}" presName="rootConnector" presStyleLbl="node3" presStyleIdx="4" presStyleCnt="10"/>
      <dgm:spPr/>
    </dgm:pt>
    <dgm:pt modelId="{15DE9E60-9AEE-4541-A4E8-9FE44884E5A7}" type="pres">
      <dgm:prSet presAssocID="{0FFDB2B3-D9B9-4BB6-8E35-A94D4E33B9EA}" presName="hierChild4" presStyleCnt="0"/>
      <dgm:spPr/>
    </dgm:pt>
    <dgm:pt modelId="{67707311-45B3-47DF-92CE-5B8E8CE76AE0}" type="pres">
      <dgm:prSet presAssocID="{0FFDB2B3-D9B9-4BB6-8E35-A94D4E33B9EA}" presName="hierChild5" presStyleCnt="0"/>
      <dgm:spPr/>
    </dgm:pt>
    <dgm:pt modelId="{89C3DB24-C824-49D3-B2C2-320AADBC1395}" type="pres">
      <dgm:prSet presAssocID="{703A3B01-B61E-46B8-9973-659BBA8868B0}" presName="Name37" presStyleLbl="parChTrans1D3" presStyleIdx="5" presStyleCnt="10"/>
      <dgm:spPr/>
    </dgm:pt>
    <dgm:pt modelId="{87D1734B-8F02-4B8E-A18A-DCA2AF2ADDDC}" type="pres">
      <dgm:prSet presAssocID="{D787AF27-E1BF-4C9A-B81E-B55F1FE017FF}" presName="hierRoot2" presStyleCnt="0">
        <dgm:presLayoutVars>
          <dgm:hierBranch val="init"/>
        </dgm:presLayoutVars>
      </dgm:prSet>
      <dgm:spPr/>
    </dgm:pt>
    <dgm:pt modelId="{479E2674-46BE-4F1A-B961-FF7478130F93}" type="pres">
      <dgm:prSet presAssocID="{D787AF27-E1BF-4C9A-B81E-B55F1FE017FF}" presName="rootComposite" presStyleCnt="0"/>
      <dgm:spPr/>
    </dgm:pt>
    <dgm:pt modelId="{4D20335F-D36D-48F4-BED4-CC6133A605DB}" type="pres">
      <dgm:prSet presAssocID="{D787AF27-E1BF-4C9A-B81E-B55F1FE017FF}" presName="rootText" presStyleLbl="node3" presStyleIdx="5" presStyleCnt="10" custLinFactY="-11184" custLinFactNeighborX="9888" custLinFactNeighborY="-100000">
        <dgm:presLayoutVars>
          <dgm:chPref val="3"/>
        </dgm:presLayoutVars>
      </dgm:prSet>
      <dgm:spPr/>
    </dgm:pt>
    <dgm:pt modelId="{8DE4E50D-58EC-43F9-8C9F-E3B0042D99BF}" type="pres">
      <dgm:prSet presAssocID="{D787AF27-E1BF-4C9A-B81E-B55F1FE017FF}" presName="rootConnector" presStyleLbl="node3" presStyleIdx="5" presStyleCnt="10"/>
      <dgm:spPr/>
    </dgm:pt>
    <dgm:pt modelId="{A3498AB0-9B6C-498E-81E9-9FEF10D6D2CD}" type="pres">
      <dgm:prSet presAssocID="{D787AF27-E1BF-4C9A-B81E-B55F1FE017FF}" presName="hierChild4" presStyleCnt="0"/>
      <dgm:spPr/>
    </dgm:pt>
    <dgm:pt modelId="{6D4D9694-3A58-400F-B0EA-79F05240D2F9}" type="pres">
      <dgm:prSet presAssocID="{D787AF27-E1BF-4C9A-B81E-B55F1FE017FF}" presName="hierChild5" presStyleCnt="0"/>
      <dgm:spPr/>
    </dgm:pt>
    <dgm:pt modelId="{A7031C71-35CF-4BCA-BB1B-16133314FCD4}" type="pres">
      <dgm:prSet presAssocID="{4BC3880C-2136-46AE-BD43-D81F21635EF4}" presName="hierChild5" presStyleCnt="0"/>
      <dgm:spPr/>
    </dgm:pt>
    <dgm:pt modelId="{2A411EF5-7CB4-4704-970F-1F08C49EEAFE}" type="pres">
      <dgm:prSet presAssocID="{08D55522-817D-43CA-969C-68D5A6315CBA}" presName="Name37" presStyleLbl="parChTrans1D2" presStyleIdx="1" presStyleCnt="2"/>
      <dgm:spPr/>
    </dgm:pt>
    <dgm:pt modelId="{69B21FA0-1060-4492-BF71-7811357241A4}" type="pres">
      <dgm:prSet presAssocID="{CEFD23B2-205A-46F5-B27E-00B449C3339D}" presName="hierRoot2" presStyleCnt="0">
        <dgm:presLayoutVars>
          <dgm:hierBranch val="init"/>
        </dgm:presLayoutVars>
      </dgm:prSet>
      <dgm:spPr/>
    </dgm:pt>
    <dgm:pt modelId="{F4ED557D-CB58-4BA4-A2F2-200C8F8AF71E}" type="pres">
      <dgm:prSet presAssocID="{CEFD23B2-205A-46F5-B27E-00B449C3339D}" presName="rootComposite" presStyleCnt="0"/>
      <dgm:spPr/>
    </dgm:pt>
    <dgm:pt modelId="{8C668C4B-F68A-44A4-A85D-A84BA15D60BF}" type="pres">
      <dgm:prSet presAssocID="{CEFD23B2-205A-46F5-B27E-00B449C3339D}" presName="rootText" presStyleLbl="node2" presStyleIdx="1" presStyleCnt="2" custLinFactX="100000" custLinFactNeighborX="137128" custLinFactNeighborY="8265">
        <dgm:presLayoutVars>
          <dgm:chPref val="3"/>
        </dgm:presLayoutVars>
      </dgm:prSet>
      <dgm:spPr/>
    </dgm:pt>
    <dgm:pt modelId="{D21B3116-F490-4CC5-87AA-694D9233B9D7}" type="pres">
      <dgm:prSet presAssocID="{CEFD23B2-205A-46F5-B27E-00B449C3339D}" presName="rootConnector" presStyleLbl="node2" presStyleIdx="1" presStyleCnt="2"/>
      <dgm:spPr/>
    </dgm:pt>
    <dgm:pt modelId="{8CA8ED20-36F1-4059-A02D-0ED8CBB7B9FD}" type="pres">
      <dgm:prSet presAssocID="{CEFD23B2-205A-46F5-B27E-00B449C3339D}" presName="hierChild4" presStyleCnt="0"/>
      <dgm:spPr/>
    </dgm:pt>
    <dgm:pt modelId="{362802BC-D663-4C1E-A2ED-5EACCC35430F}" type="pres">
      <dgm:prSet presAssocID="{EADD1EDF-6DFA-4069-88D3-F6523DDEFD29}" presName="Name37" presStyleLbl="parChTrans1D3" presStyleIdx="6" presStyleCnt="10"/>
      <dgm:spPr/>
    </dgm:pt>
    <dgm:pt modelId="{AB892F10-692E-45EA-BE59-7C6A55DB23C2}" type="pres">
      <dgm:prSet presAssocID="{4433E8D2-3DCF-4AF4-80A4-EC72790BF179}" presName="hierRoot2" presStyleCnt="0">
        <dgm:presLayoutVars>
          <dgm:hierBranch val="init"/>
        </dgm:presLayoutVars>
      </dgm:prSet>
      <dgm:spPr/>
    </dgm:pt>
    <dgm:pt modelId="{3F9752E4-6B5F-44D6-9278-CEF352329BBD}" type="pres">
      <dgm:prSet presAssocID="{4433E8D2-3DCF-4AF4-80A4-EC72790BF179}" presName="rootComposite" presStyleCnt="0"/>
      <dgm:spPr/>
    </dgm:pt>
    <dgm:pt modelId="{6B79C9F9-0299-44F9-A700-8B6C96787F86}" type="pres">
      <dgm:prSet presAssocID="{4433E8D2-3DCF-4AF4-80A4-EC72790BF179}" presName="rootText" presStyleLbl="node3" presStyleIdx="6" presStyleCnt="10" custLinFactX="3319" custLinFactNeighborX="100000" custLinFactNeighborY="4373">
        <dgm:presLayoutVars>
          <dgm:chPref val="3"/>
        </dgm:presLayoutVars>
      </dgm:prSet>
      <dgm:spPr/>
    </dgm:pt>
    <dgm:pt modelId="{95CCD227-9F0C-4B18-806C-A3A737F019BB}" type="pres">
      <dgm:prSet presAssocID="{4433E8D2-3DCF-4AF4-80A4-EC72790BF179}" presName="rootConnector" presStyleLbl="node3" presStyleIdx="6" presStyleCnt="10"/>
      <dgm:spPr/>
    </dgm:pt>
    <dgm:pt modelId="{183FFC5C-65E4-4E7F-A777-02E6F54328D1}" type="pres">
      <dgm:prSet presAssocID="{4433E8D2-3DCF-4AF4-80A4-EC72790BF179}" presName="hierChild4" presStyleCnt="0"/>
      <dgm:spPr/>
    </dgm:pt>
    <dgm:pt modelId="{F02F562F-B444-4042-84A6-092F6A414ED9}" type="pres">
      <dgm:prSet presAssocID="{4433E8D2-3DCF-4AF4-80A4-EC72790BF179}" presName="hierChild5" presStyleCnt="0"/>
      <dgm:spPr/>
    </dgm:pt>
    <dgm:pt modelId="{F9083C8F-CB6B-4DBF-A338-44C7DAD502A0}" type="pres">
      <dgm:prSet presAssocID="{E5443223-5921-42B8-924A-6F5F923AA3F1}" presName="Name37" presStyleLbl="parChTrans1D3" presStyleIdx="7" presStyleCnt="10"/>
      <dgm:spPr/>
    </dgm:pt>
    <dgm:pt modelId="{921D275C-144E-43AA-9850-FC3A88BCE40D}" type="pres">
      <dgm:prSet presAssocID="{101A8CA8-E63B-4EEF-8BDA-EF0925997A9A}" presName="hierRoot2" presStyleCnt="0">
        <dgm:presLayoutVars>
          <dgm:hierBranch val="init"/>
        </dgm:presLayoutVars>
      </dgm:prSet>
      <dgm:spPr/>
    </dgm:pt>
    <dgm:pt modelId="{E8535B2E-5564-402A-90C6-0B1CBF3EA6C4}" type="pres">
      <dgm:prSet presAssocID="{101A8CA8-E63B-4EEF-8BDA-EF0925997A9A}" presName="rootComposite" presStyleCnt="0"/>
      <dgm:spPr/>
    </dgm:pt>
    <dgm:pt modelId="{3371DFF8-2476-4578-A4A8-8E600D25F051}" type="pres">
      <dgm:prSet presAssocID="{101A8CA8-E63B-4EEF-8BDA-EF0925997A9A}" presName="rootText" presStyleLbl="node3" presStyleIdx="7" presStyleCnt="10" custLinFactX="4117" custLinFactNeighborX="100000" custLinFactNeighborY="-8266">
        <dgm:presLayoutVars>
          <dgm:chPref val="3"/>
        </dgm:presLayoutVars>
      </dgm:prSet>
      <dgm:spPr/>
    </dgm:pt>
    <dgm:pt modelId="{03F51AE7-9372-4C39-B2FF-2FBAA178D6A6}" type="pres">
      <dgm:prSet presAssocID="{101A8CA8-E63B-4EEF-8BDA-EF0925997A9A}" presName="rootConnector" presStyleLbl="node3" presStyleIdx="7" presStyleCnt="10"/>
      <dgm:spPr/>
    </dgm:pt>
    <dgm:pt modelId="{FD50BEC2-2EE5-46C1-9871-30CCD3658616}" type="pres">
      <dgm:prSet presAssocID="{101A8CA8-E63B-4EEF-8BDA-EF0925997A9A}" presName="hierChild4" presStyleCnt="0"/>
      <dgm:spPr/>
    </dgm:pt>
    <dgm:pt modelId="{C24D63A4-6D7B-4F13-8774-845C4F3DD056}" type="pres">
      <dgm:prSet presAssocID="{101A8CA8-E63B-4EEF-8BDA-EF0925997A9A}" presName="hierChild5" presStyleCnt="0"/>
      <dgm:spPr/>
    </dgm:pt>
    <dgm:pt modelId="{FE799305-26FA-4B82-B70E-DC8D323602F5}" type="pres">
      <dgm:prSet presAssocID="{7A4B61AD-D66B-4A9D-A29F-DF8240B7060F}" presName="Name37" presStyleLbl="parChTrans1D3" presStyleIdx="8" presStyleCnt="10"/>
      <dgm:spPr/>
    </dgm:pt>
    <dgm:pt modelId="{75D70620-F166-4502-A631-558B1ED14334}" type="pres">
      <dgm:prSet presAssocID="{DA99979E-99AE-4BE1-923F-0ACFB6F5BB6E}" presName="hierRoot2" presStyleCnt="0">
        <dgm:presLayoutVars>
          <dgm:hierBranch val="init"/>
        </dgm:presLayoutVars>
      </dgm:prSet>
      <dgm:spPr/>
    </dgm:pt>
    <dgm:pt modelId="{74586CD7-F75B-497E-B542-070B2D21C818}" type="pres">
      <dgm:prSet presAssocID="{DA99979E-99AE-4BE1-923F-0ACFB6F5BB6E}" presName="rootComposite" presStyleCnt="0"/>
      <dgm:spPr/>
    </dgm:pt>
    <dgm:pt modelId="{D6B059B7-D9F5-451C-BC77-64C133C825F5}" type="pres">
      <dgm:prSet presAssocID="{DA99979E-99AE-4BE1-923F-0ACFB6F5BB6E}" presName="rootText" presStyleLbl="node3" presStyleIdx="8" presStyleCnt="10" custLinFactX="4145" custLinFactNeighborX="100000" custLinFactNeighborY="-26449">
        <dgm:presLayoutVars>
          <dgm:chPref val="3"/>
        </dgm:presLayoutVars>
      </dgm:prSet>
      <dgm:spPr/>
    </dgm:pt>
    <dgm:pt modelId="{09636D1E-061D-41EE-8026-E1B1783AE267}" type="pres">
      <dgm:prSet presAssocID="{DA99979E-99AE-4BE1-923F-0ACFB6F5BB6E}" presName="rootConnector" presStyleLbl="node3" presStyleIdx="8" presStyleCnt="10"/>
      <dgm:spPr/>
    </dgm:pt>
    <dgm:pt modelId="{6D1A33EA-3544-42AE-8389-FF9CC693768D}" type="pres">
      <dgm:prSet presAssocID="{DA99979E-99AE-4BE1-923F-0ACFB6F5BB6E}" presName="hierChild4" presStyleCnt="0"/>
      <dgm:spPr/>
    </dgm:pt>
    <dgm:pt modelId="{41A02390-DD6E-468A-A06A-8FFC57BFB377}" type="pres">
      <dgm:prSet presAssocID="{DA99979E-99AE-4BE1-923F-0ACFB6F5BB6E}" presName="hierChild5" presStyleCnt="0"/>
      <dgm:spPr/>
    </dgm:pt>
    <dgm:pt modelId="{A08644D5-8055-4AF3-BA8B-6D69B79559E5}" type="pres">
      <dgm:prSet presAssocID="{9C6298BC-76D4-4A70-8948-691B244EBEF6}" presName="Name37" presStyleLbl="parChTrans1D3" presStyleIdx="9" presStyleCnt="10"/>
      <dgm:spPr/>
    </dgm:pt>
    <dgm:pt modelId="{863AB010-2074-484B-91C1-CC1EB1CEF880}" type="pres">
      <dgm:prSet presAssocID="{2EF01E6D-B39C-406D-B639-1535F4EDA058}" presName="hierRoot2" presStyleCnt="0">
        <dgm:presLayoutVars>
          <dgm:hierBranch val="init"/>
        </dgm:presLayoutVars>
      </dgm:prSet>
      <dgm:spPr/>
    </dgm:pt>
    <dgm:pt modelId="{9805FA17-2A7E-44E7-8443-68C2B727D0CB}" type="pres">
      <dgm:prSet presAssocID="{2EF01E6D-B39C-406D-B639-1535F4EDA058}" presName="rootComposite" presStyleCnt="0"/>
      <dgm:spPr/>
    </dgm:pt>
    <dgm:pt modelId="{63401C50-B27D-4C14-92F0-216501645B93}" type="pres">
      <dgm:prSet presAssocID="{2EF01E6D-B39C-406D-B639-1535F4EDA058}" presName="rootText" presStyleLbl="node3" presStyleIdx="9" presStyleCnt="10" custLinFactX="4539" custLinFactNeighborX="100000" custLinFactNeighborY="-38475">
        <dgm:presLayoutVars>
          <dgm:chPref val="3"/>
        </dgm:presLayoutVars>
      </dgm:prSet>
      <dgm:spPr/>
    </dgm:pt>
    <dgm:pt modelId="{25455642-DF60-4D20-B818-D28B13A2E51A}" type="pres">
      <dgm:prSet presAssocID="{2EF01E6D-B39C-406D-B639-1535F4EDA058}" presName="rootConnector" presStyleLbl="node3" presStyleIdx="9" presStyleCnt="10"/>
      <dgm:spPr/>
    </dgm:pt>
    <dgm:pt modelId="{04454F19-FD43-43B5-A17E-33E872124FE8}" type="pres">
      <dgm:prSet presAssocID="{2EF01E6D-B39C-406D-B639-1535F4EDA058}" presName="hierChild4" presStyleCnt="0"/>
      <dgm:spPr/>
    </dgm:pt>
    <dgm:pt modelId="{3FC4D378-DDA2-48EA-B033-824B9D47B7D2}" type="pres">
      <dgm:prSet presAssocID="{2EF01E6D-B39C-406D-B639-1535F4EDA058}" presName="hierChild5" presStyleCnt="0"/>
      <dgm:spPr/>
    </dgm:pt>
    <dgm:pt modelId="{B53C5323-A46C-4D90-89F4-B23ED94DDDA3}" type="pres">
      <dgm:prSet presAssocID="{CEFD23B2-205A-46F5-B27E-00B449C3339D}" presName="hierChild5" presStyleCnt="0"/>
      <dgm:spPr/>
    </dgm:pt>
    <dgm:pt modelId="{4EFA7D14-D37F-4D91-B310-785C622D99B9}" type="pres">
      <dgm:prSet presAssocID="{A8B17310-7440-4759-AAE6-EBC2EF6B8E9D}" presName="hierChild3" presStyleCnt="0"/>
      <dgm:spPr/>
    </dgm:pt>
  </dgm:ptLst>
  <dgm:cxnLst>
    <dgm:cxn modelId="{2018A80C-9754-41DC-B911-EF297151F813}" srcId="{A8B17310-7440-4759-AAE6-EBC2EF6B8E9D}" destId="{4BC3880C-2136-46AE-BD43-D81F21635EF4}" srcOrd="0" destOrd="0" parTransId="{AFA1154B-A002-4253-83DC-81E92DB0495D}" sibTransId="{BA5F0106-2AD7-4F3E-B703-A577B873B05A}"/>
    <dgm:cxn modelId="{3362A80F-9197-421A-90D1-576DA231C181}" type="presOf" srcId="{629D2306-8DC9-4677-B626-4520F0A2D6C5}" destId="{3B1F705A-DBF0-475A-A796-69BDD853CD00}" srcOrd="0" destOrd="0" presId="urn:microsoft.com/office/officeart/2005/8/layout/orgChart1"/>
    <dgm:cxn modelId="{0A897211-18D6-4AC2-A79E-525AB824359E}" type="presOf" srcId="{2EF01E6D-B39C-406D-B639-1535F4EDA058}" destId="{25455642-DF60-4D20-B818-D28B13A2E51A}" srcOrd="1" destOrd="0" presId="urn:microsoft.com/office/officeart/2005/8/layout/orgChart1"/>
    <dgm:cxn modelId="{E323C013-55C8-452E-A692-373C05E647D8}" type="presOf" srcId="{F55A37ED-660D-4F41-A59C-66FF88DAD431}" destId="{EEDFB37A-7C12-49CF-B1FA-D434EA01DAD4}" srcOrd="0" destOrd="0" presId="urn:microsoft.com/office/officeart/2005/8/layout/orgChart1"/>
    <dgm:cxn modelId="{04A5A816-83C2-4AF4-BABD-93A2ED0C1D19}" type="presOf" srcId="{E0C17093-F7FE-46A0-B905-EB933A6ED6EB}" destId="{B4C27442-9DEB-4AE8-B7FA-7A49EA695DB8}" srcOrd="0" destOrd="0" presId="urn:microsoft.com/office/officeart/2005/8/layout/orgChart1"/>
    <dgm:cxn modelId="{3919301E-2677-48DA-9E99-EF9E1D6C90E3}" type="presOf" srcId="{4BC3880C-2136-46AE-BD43-D81F21635EF4}" destId="{F51118F5-F0B3-4EF9-BB90-F3092E6E8212}" srcOrd="0" destOrd="0" presId="urn:microsoft.com/office/officeart/2005/8/layout/orgChart1"/>
    <dgm:cxn modelId="{4F0A0D23-26CF-432A-BD89-E8425B68040D}" srcId="{A8B17310-7440-4759-AAE6-EBC2EF6B8E9D}" destId="{CEFD23B2-205A-46F5-B27E-00B449C3339D}" srcOrd="1" destOrd="0" parTransId="{08D55522-817D-43CA-969C-68D5A6315CBA}" sibTransId="{D080658A-AB52-4A62-A9CB-1CA1DA48DC60}"/>
    <dgm:cxn modelId="{B27D4B29-D7DB-43F4-A87E-8AA5415A3773}" type="presOf" srcId="{629D2306-8DC9-4677-B626-4520F0A2D6C5}" destId="{657FE1B6-E659-4FCA-9011-42E56F1CB531}" srcOrd="1" destOrd="0" presId="urn:microsoft.com/office/officeart/2005/8/layout/orgChart1"/>
    <dgm:cxn modelId="{BCE0EB2D-8024-46D6-8F45-700F1762A09E}" type="presOf" srcId="{703A3B01-B61E-46B8-9973-659BBA8868B0}" destId="{89C3DB24-C824-49D3-B2C2-320AADBC1395}" srcOrd="0" destOrd="0" presId="urn:microsoft.com/office/officeart/2005/8/layout/orgChart1"/>
    <dgm:cxn modelId="{29424B37-F48D-4D48-A982-0D1E74AB406A}" srcId="{4BC3880C-2136-46AE-BD43-D81F21635EF4}" destId="{C3348BB6-2E3C-40B1-BE2E-783A50D2C46B}" srcOrd="2" destOrd="0" parTransId="{E0C17093-F7FE-46A0-B905-EB933A6ED6EB}" sibTransId="{3C773960-2B3F-4CAA-9AFD-DE3500B25974}"/>
    <dgm:cxn modelId="{50629439-1A21-4BCE-907B-9B0A7AB855A7}" type="presOf" srcId="{C3348BB6-2E3C-40B1-BE2E-783A50D2C46B}" destId="{7334404E-B262-47CE-BB35-4AB867221CED}" srcOrd="1" destOrd="0" presId="urn:microsoft.com/office/officeart/2005/8/layout/orgChart1"/>
    <dgm:cxn modelId="{5E58313B-26BC-4FC9-A032-A347EA18EE37}" type="presOf" srcId="{9C6298BC-76D4-4A70-8948-691B244EBEF6}" destId="{A08644D5-8055-4AF3-BA8B-6D69B79559E5}" srcOrd="0" destOrd="0" presId="urn:microsoft.com/office/officeart/2005/8/layout/orgChart1"/>
    <dgm:cxn modelId="{C471225E-C303-41A2-BE3E-0B971FAFC09A}" srcId="{4BC3880C-2136-46AE-BD43-D81F21635EF4}" destId="{5F50281D-32F2-4610-A822-3C9273C1DEB3}" srcOrd="0" destOrd="0" parTransId="{1BCE0F27-661B-409B-A65D-B2EF0D94DC48}" sibTransId="{3B9D1E9F-6B58-41EF-85B2-4C1AB6C1CFBC}"/>
    <dgm:cxn modelId="{5F723660-AA84-494A-9DAF-0BEF1C412E88}" type="presOf" srcId="{AFA1154B-A002-4253-83DC-81E92DB0495D}" destId="{982833BF-F7EB-4C76-9129-999E07E4C85D}" srcOrd="0" destOrd="0" presId="urn:microsoft.com/office/officeart/2005/8/layout/orgChart1"/>
    <dgm:cxn modelId="{442FFF43-D680-41F1-8E66-F1EB97CC602C}" type="presOf" srcId="{5F50281D-32F2-4610-A822-3C9273C1DEB3}" destId="{E12ED18B-1A86-4EE2-B0C5-F78A2012D1B2}" srcOrd="0" destOrd="0" presId="urn:microsoft.com/office/officeart/2005/8/layout/orgChart1"/>
    <dgm:cxn modelId="{356B9867-281B-4ED7-B92C-F196E910899C}" type="presOf" srcId="{CCF82383-A8E3-4328-AB47-1F20E24D36B1}" destId="{74D8F89F-5B48-48E4-8877-A38E22D30849}" srcOrd="0" destOrd="0" presId="urn:microsoft.com/office/officeart/2005/8/layout/orgChart1"/>
    <dgm:cxn modelId="{38EE314C-2D92-4802-A583-FEE2257A8EA7}" type="presOf" srcId="{D787AF27-E1BF-4C9A-B81E-B55F1FE017FF}" destId="{8DE4E50D-58EC-43F9-8C9F-E3B0042D99BF}" srcOrd="1" destOrd="0" presId="urn:microsoft.com/office/officeart/2005/8/layout/orgChart1"/>
    <dgm:cxn modelId="{6808226D-D58C-4B67-A504-96B2EEE301AF}" srcId="{61B5B30D-A88F-49C1-8C62-D06238C3D473}" destId="{A8B17310-7440-4759-AAE6-EBC2EF6B8E9D}" srcOrd="0" destOrd="0" parTransId="{9B3C6880-BFDE-45B5-82CF-60911474CD80}" sibTransId="{05B1D14B-084A-48E8-83AB-A02A0EB9784B}"/>
    <dgm:cxn modelId="{5CF7A852-27E0-46CF-A168-2DDDC9CCAA5F}" type="presOf" srcId="{C3348BB6-2E3C-40B1-BE2E-783A50D2C46B}" destId="{BC4B4D1E-428C-4691-BE6E-59E12C485F41}" srcOrd="0" destOrd="0" presId="urn:microsoft.com/office/officeart/2005/8/layout/orgChart1"/>
    <dgm:cxn modelId="{B3BAAE72-90F4-41CA-82A8-0692CE3DA12F}" type="presOf" srcId="{A8B17310-7440-4759-AAE6-EBC2EF6B8E9D}" destId="{92FC33A8-8117-4ADD-9E8D-D4FF0312CE90}" srcOrd="0" destOrd="0" presId="urn:microsoft.com/office/officeart/2005/8/layout/orgChart1"/>
    <dgm:cxn modelId="{637F3777-82AF-4EEB-A11F-6337DB3D4ADE}" type="presOf" srcId="{CEFD23B2-205A-46F5-B27E-00B449C3339D}" destId="{D21B3116-F490-4CC5-87AA-694D9233B9D7}" srcOrd="1" destOrd="0" presId="urn:microsoft.com/office/officeart/2005/8/layout/orgChart1"/>
    <dgm:cxn modelId="{0465D97E-6FB6-46F9-9346-CA4E6B8BA819}" type="presOf" srcId="{6E3395C1-1A02-4D09-B39E-1112BE6B84C3}" destId="{5ABC3B9F-FA2A-43DA-AAE1-57DD6B202EA9}" srcOrd="0" destOrd="0" presId="urn:microsoft.com/office/officeart/2005/8/layout/orgChart1"/>
    <dgm:cxn modelId="{3C25C47F-4383-4757-8DC9-3BE9D2B6D123}" type="presOf" srcId="{A8B17310-7440-4759-AAE6-EBC2EF6B8E9D}" destId="{4FFA4EE7-546F-43D9-BF94-8EB649BE835C}" srcOrd="1" destOrd="0" presId="urn:microsoft.com/office/officeart/2005/8/layout/orgChart1"/>
    <dgm:cxn modelId="{7CCF5C81-CBD4-45C5-A34B-A6DD3687FC89}" type="presOf" srcId="{101A8CA8-E63B-4EEF-8BDA-EF0925997A9A}" destId="{03F51AE7-9372-4C39-B2FF-2FBAA178D6A6}" srcOrd="1" destOrd="0" presId="urn:microsoft.com/office/officeart/2005/8/layout/orgChart1"/>
    <dgm:cxn modelId="{12F9B982-A22C-472A-96D4-637598A1AF1F}" type="presOf" srcId="{E5443223-5921-42B8-924A-6F5F923AA3F1}" destId="{F9083C8F-CB6B-4DBF-A338-44C7DAD502A0}" srcOrd="0" destOrd="0" presId="urn:microsoft.com/office/officeart/2005/8/layout/orgChart1"/>
    <dgm:cxn modelId="{D310F684-8D5D-43BF-95D3-51CD3C9CBDFA}" type="presOf" srcId="{D787AF27-E1BF-4C9A-B81E-B55F1FE017FF}" destId="{4D20335F-D36D-48F4-BED4-CC6133A605DB}" srcOrd="0" destOrd="0" presId="urn:microsoft.com/office/officeart/2005/8/layout/orgChart1"/>
    <dgm:cxn modelId="{46F2F09B-BDCB-4AEB-9DDA-E023F6457BE3}" type="presOf" srcId="{101A8CA8-E63B-4EEF-8BDA-EF0925997A9A}" destId="{3371DFF8-2476-4578-A4A8-8E600D25F051}" srcOrd="0" destOrd="0" presId="urn:microsoft.com/office/officeart/2005/8/layout/orgChart1"/>
    <dgm:cxn modelId="{E63E7B9D-BFDB-49A1-B2F9-60E085AD9AB3}" type="presOf" srcId="{6E3395C1-1A02-4D09-B39E-1112BE6B84C3}" destId="{D9362C0E-5D33-4873-AA69-F25A4C006BB4}" srcOrd="1" destOrd="0" presId="urn:microsoft.com/office/officeart/2005/8/layout/orgChart1"/>
    <dgm:cxn modelId="{753BCC9E-1DAF-407E-A778-3E90F890FB0D}" type="presOf" srcId="{4433E8D2-3DCF-4AF4-80A4-EC72790BF179}" destId="{95CCD227-9F0C-4B18-806C-A3A737F019BB}" srcOrd="1" destOrd="0" presId="urn:microsoft.com/office/officeart/2005/8/layout/orgChart1"/>
    <dgm:cxn modelId="{F741E4A1-4121-4761-9764-9F3AAC7689F3}" type="presOf" srcId="{4BC3880C-2136-46AE-BD43-D81F21635EF4}" destId="{B2F29585-7642-4BE8-8E5E-4D81DF4FFCC2}" srcOrd="1" destOrd="0" presId="urn:microsoft.com/office/officeart/2005/8/layout/orgChart1"/>
    <dgm:cxn modelId="{DE1F06A6-D2D8-4890-97CA-2AD8A6185B7C}" type="presOf" srcId="{1BCE0F27-661B-409B-A65D-B2EF0D94DC48}" destId="{A3ED4496-546F-47D7-8E0D-BAA3151E04B3}" srcOrd="0" destOrd="0" presId="urn:microsoft.com/office/officeart/2005/8/layout/orgChart1"/>
    <dgm:cxn modelId="{9503BDAC-897A-41FE-84D0-499A1AD823A3}" type="presOf" srcId="{7A4B61AD-D66B-4A9D-A29F-DF8240B7060F}" destId="{FE799305-26FA-4B82-B70E-DC8D323602F5}" srcOrd="0" destOrd="0" presId="urn:microsoft.com/office/officeart/2005/8/layout/orgChart1"/>
    <dgm:cxn modelId="{0D5C27AD-1876-4C6A-BA13-C96533C9FC2A}" type="presOf" srcId="{08D55522-817D-43CA-969C-68D5A6315CBA}" destId="{2A411EF5-7CB4-4704-970F-1F08C49EEAFE}" srcOrd="0" destOrd="0" presId="urn:microsoft.com/office/officeart/2005/8/layout/orgChart1"/>
    <dgm:cxn modelId="{6D851CAE-0B35-46B2-8B5F-36BF9A08DE2A}" srcId="{4BC3880C-2136-46AE-BD43-D81F21635EF4}" destId="{6E3395C1-1A02-4D09-B39E-1112BE6B84C3}" srcOrd="3" destOrd="0" parTransId="{F55A37ED-660D-4F41-A59C-66FF88DAD431}" sibTransId="{5D9DFE7D-3DCB-4D0C-AADE-48AFB0574449}"/>
    <dgm:cxn modelId="{3E6F64AE-E578-44EC-AE36-6A276AA5B411}" srcId="{4BC3880C-2136-46AE-BD43-D81F21635EF4}" destId="{0FFDB2B3-D9B9-4BB6-8E35-A94D4E33B9EA}" srcOrd="4" destOrd="0" parTransId="{CCF82383-A8E3-4328-AB47-1F20E24D36B1}" sibTransId="{799BE53B-BE36-4C5E-99A7-0950D453B72D}"/>
    <dgm:cxn modelId="{A67CD3B2-2015-4C6F-B021-A61CE9A8B3A5}" type="presOf" srcId="{4433E8D2-3DCF-4AF4-80A4-EC72790BF179}" destId="{6B79C9F9-0299-44F9-A700-8B6C96787F86}" srcOrd="0" destOrd="0" presId="urn:microsoft.com/office/officeart/2005/8/layout/orgChart1"/>
    <dgm:cxn modelId="{54D819B7-E507-4171-B80D-2CDC741A17FC}" srcId="{CEFD23B2-205A-46F5-B27E-00B449C3339D}" destId="{4433E8D2-3DCF-4AF4-80A4-EC72790BF179}" srcOrd="0" destOrd="0" parTransId="{EADD1EDF-6DFA-4069-88D3-F6523DDEFD29}" sibTransId="{3229AE94-1D5A-45DE-B1B1-AC17CF72E68B}"/>
    <dgm:cxn modelId="{6F4C71C5-FC01-4A4D-AAE6-4E36DB045966}" srcId="{4BC3880C-2136-46AE-BD43-D81F21635EF4}" destId="{629D2306-8DC9-4677-B626-4520F0A2D6C5}" srcOrd="1" destOrd="0" parTransId="{97C153A5-B9FA-4C9C-BC7F-067971FF00FC}" sibTransId="{09F12FC3-3427-4EDC-86A5-3B275DE46B1A}"/>
    <dgm:cxn modelId="{AAC17ACF-3AC3-433C-8B8A-775C3F229829}" srcId="{4BC3880C-2136-46AE-BD43-D81F21635EF4}" destId="{D787AF27-E1BF-4C9A-B81E-B55F1FE017FF}" srcOrd="5" destOrd="0" parTransId="{703A3B01-B61E-46B8-9973-659BBA8868B0}" sibTransId="{053A31A7-E48E-40E1-8693-809B792C4782}"/>
    <dgm:cxn modelId="{701B13D3-65E2-46C8-A059-07CB5935904C}" srcId="{CEFD23B2-205A-46F5-B27E-00B449C3339D}" destId="{101A8CA8-E63B-4EEF-8BDA-EF0925997A9A}" srcOrd="1" destOrd="0" parTransId="{E5443223-5921-42B8-924A-6F5F923AA3F1}" sibTransId="{9DB538EB-96C4-412B-80FD-F42C41FBE68E}"/>
    <dgm:cxn modelId="{794799D7-ADC3-46E1-8574-9B9D5B4D2452}" type="presOf" srcId="{2EF01E6D-B39C-406D-B639-1535F4EDA058}" destId="{63401C50-B27D-4C14-92F0-216501645B93}" srcOrd="0" destOrd="0" presId="urn:microsoft.com/office/officeart/2005/8/layout/orgChart1"/>
    <dgm:cxn modelId="{B3BCBADD-FC39-4832-9A33-E7A0425B0A83}" srcId="{CEFD23B2-205A-46F5-B27E-00B449C3339D}" destId="{DA99979E-99AE-4BE1-923F-0ACFB6F5BB6E}" srcOrd="2" destOrd="0" parTransId="{7A4B61AD-D66B-4A9D-A29F-DF8240B7060F}" sibTransId="{8B623BA0-2AA3-4313-83E6-BEF75C6D0008}"/>
    <dgm:cxn modelId="{0A04E4E0-1BA4-4D8B-86E9-A5FD28D83BF2}" type="presOf" srcId="{DA99979E-99AE-4BE1-923F-0ACFB6F5BB6E}" destId="{D6B059B7-D9F5-451C-BC77-64C133C825F5}" srcOrd="0" destOrd="0" presId="urn:microsoft.com/office/officeart/2005/8/layout/orgChart1"/>
    <dgm:cxn modelId="{0B86F6E3-A5E7-43A0-839F-F7EBF47D3993}" type="presOf" srcId="{EADD1EDF-6DFA-4069-88D3-F6523DDEFD29}" destId="{362802BC-D663-4C1E-A2ED-5EACCC35430F}" srcOrd="0" destOrd="0" presId="urn:microsoft.com/office/officeart/2005/8/layout/orgChart1"/>
    <dgm:cxn modelId="{188604E4-E6EF-4B5A-B026-74E0AB9AC515}" srcId="{CEFD23B2-205A-46F5-B27E-00B449C3339D}" destId="{2EF01E6D-B39C-406D-B639-1535F4EDA058}" srcOrd="3" destOrd="0" parTransId="{9C6298BC-76D4-4A70-8948-691B244EBEF6}" sibTransId="{61BA8D95-3096-48E4-BD76-5D94FEEA8900}"/>
    <dgm:cxn modelId="{78ED11E7-D8A7-4105-8481-7459AC0A505F}" type="presOf" srcId="{97C153A5-B9FA-4C9C-BC7F-067971FF00FC}" destId="{9751CD59-6A35-4FB1-B57E-5590C7C6A3DF}" srcOrd="0" destOrd="0" presId="urn:microsoft.com/office/officeart/2005/8/layout/orgChart1"/>
    <dgm:cxn modelId="{2DCB38E8-96B5-4D2A-AF6F-D98F8A56378A}" type="presOf" srcId="{61B5B30D-A88F-49C1-8C62-D06238C3D473}" destId="{C0189766-E012-4246-9BB8-4686087CE856}" srcOrd="0" destOrd="0" presId="urn:microsoft.com/office/officeart/2005/8/layout/orgChart1"/>
    <dgm:cxn modelId="{D14471E8-D613-49DC-870C-4080421BE19B}" type="presOf" srcId="{CEFD23B2-205A-46F5-B27E-00B449C3339D}" destId="{8C668C4B-F68A-44A4-A85D-A84BA15D60BF}" srcOrd="0" destOrd="0" presId="urn:microsoft.com/office/officeart/2005/8/layout/orgChart1"/>
    <dgm:cxn modelId="{4F868CE9-B577-4344-B4AF-B6F7F232FA4B}" type="presOf" srcId="{0FFDB2B3-D9B9-4BB6-8E35-A94D4E33B9EA}" destId="{D32D555D-2D6C-44EF-BB32-8441B6CA7DDC}" srcOrd="0" destOrd="0" presId="urn:microsoft.com/office/officeart/2005/8/layout/orgChart1"/>
    <dgm:cxn modelId="{374026ED-2ECA-4AB6-9AEF-B2E34BEB8432}" type="presOf" srcId="{0FFDB2B3-D9B9-4BB6-8E35-A94D4E33B9EA}" destId="{99A8A4AE-4F2F-46CA-A2C3-E93BA5B5064B}" srcOrd="1" destOrd="0" presId="urn:microsoft.com/office/officeart/2005/8/layout/orgChart1"/>
    <dgm:cxn modelId="{376358F9-B578-42D9-830A-A6A05CA4079F}" type="presOf" srcId="{DA99979E-99AE-4BE1-923F-0ACFB6F5BB6E}" destId="{09636D1E-061D-41EE-8026-E1B1783AE267}" srcOrd="1" destOrd="0" presId="urn:microsoft.com/office/officeart/2005/8/layout/orgChart1"/>
    <dgm:cxn modelId="{FF9690F9-600C-49A3-BBF3-08FAC7CBA96C}" type="presOf" srcId="{5F50281D-32F2-4610-A822-3C9273C1DEB3}" destId="{99FFC0C9-784D-40B3-ACFF-CE5EA0E514B5}" srcOrd="1" destOrd="0" presId="urn:microsoft.com/office/officeart/2005/8/layout/orgChart1"/>
    <dgm:cxn modelId="{2A7264C1-3563-443A-8E0D-69176C292F74}" type="presParOf" srcId="{C0189766-E012-4246-9BB8-4686087CE856}" destId="{71CB5B34-856D-41CF-8809-CEA3B58E6ADD}" srcOrd="0" destOrd="0" presId="urn:microsoft.com/office/officeart/2005/8/layout/orgChart1"/>
    <dgm:cxn modelId="{69949A31-70DA-43FD-A5FA-9BD8356ABE71}" type="presParOf" srcId="{71CB5B34-856D-41CF-8809-CEA3B58E6ADD}" destId="{D3EBCC87-F9DC-40B9-A59A-B21EA613A00E}" srcOrd="0" destOrd="0" presId="urn:microsoft.com/office/officeart/2005/8/layout/orgChart1"/>
    <dgm:cxn modelId="{CB65EED9-5DC9-4FD4-910F-FA01ABB9E8BA}" type="presParOf" srcId="{D3EBCC87-F9DC-40B9-A59A-B21EA613A00E}" destId="{92FC33A8-8117-4ADD-9E8D-D4FF0312CE90}" srcOrd="0" destOrd="0" presId="urn:microsoft.com/office/officeart/2005/8/layout/orgChart1"/>
    <dgm:cxn modelId="{B80E94B4-E37B-486F-A848-6342A1B2F460}" type="presParOf" srcId="{D3EBCC87-F9DC-40B9-A59A-B21EA613A00E}" destId="{4FFA4EE7-546F-43D9-BF94-8EB649BE835C}" srcOrd="1" destOrd="0" presId="urn:microsoft.com/office/officeart/2005/8/layout/orgChart1"/>
    <dgm:cxn modelId="{D9AEE4F7-CCE3-4789-9A3D-ED0FDE27ADA5}" type="presParOf" srcId="{71CB5B34-856D-41CF-8809-CEA3B58E6ADD}" destId="{44282214-A2C9-4BD5-9A23-B263F33A72C0}" srcOrd="1" destOrd="0" presId="urn:microsoft.com/office/officeart/2005/8/layout/orgChart1"/>
    <dgm:cxn modelId="{0D8323D7-F8EB-4210-BA63-F48AECDB95B1}" type="presParOf" srcId="{44282214-A2C9-4BD5-9A23-B263F33A72C0}" destId="{982833BF-F7EB-4C76-9129-999E07E4C85D}" srcOrd="0" destOrd="0" presId="urn:microsoft.com/office/officeart/2005/8/layout/orgChart1"/>
    <dgm:cxn modelId="{EB0A822A-F5E7-4CB7-B2C5-2744775D2928}" type="presParOf" srcId="{44282214-A2C9-4BD5-9A23-B263F33A72C0}" destId="{410E8F0D-4C77-4D87-BACB-F435AADDB28E}" srcOrd="1" destOrd="0" presId="urn:microsoft.com/office/officeart/2005/8/layout/orgChart1"/>
    <dgm:cxn modelId="{B13A76D2-B7D4-423A-93BE-21932B959827}" type="presParOf" srcId="{410E8F0D-4C77-4D87-BACB-F435AADDB28E}" destId="{58E6BC74-C424-4BFD-B2EF-C53307C1EA19}" srcOrd="0" destOrd="0" presId="urn:microsoft.com/office/officeart/2005/8/layout/orgChart1"/>
    <dgm:cxn modelId="{3EB6AFF0-B2A6-4E6E-81AD-6737CA7C73D7}" type="presParOf" srcId="{58E6BC74-C424-4BFD-B2EF-C53307C1EA19}" destId="{F51118F5-F0B3-4EF9-BB90-F3092E6E8212}" srcOrd="0" destOrd="0" presId="urn:microsoft.com/office/officeart/2005/8/layout/orgChart1"/>
    <dgm:cxn modelId="{A0B9BFA5-A209-426C-B99D-15BDDCFAE2E1}" type="presParOf" srcId="{58E6BC74-C424-4BFD-B2EF-C53307C1EA19}" destId="{B2F29585-7642-4BE8-8E5E-4D81DF4FFCC2}" srcOrd="1" destOrd="0" presId="urn:microsoft.com/office/officeart/2005/8/layout/orgChart1"/>
    <dgm:cxn modelId="{11EA0938-1C45-42A9-9014-AAFBBC5EC610}" type="presParOf" srcId="{410E8F0D-4C77-4D87-BACB-F435AADDB28E}" destId="{5866B4C9-EE79-4FEF-AEAE-96CDAC9A3AAE}" srcOrd="1" destOrd="0" presId="urn:microsoft.com/office/officeart/2005/8/layout/orgChart1"/>
    <dgm:cxn modelId="{9660B8F9-955D-40D8-8C7B-69AA6B9A99CC}" type="presParOf" srcId="{5866B4C9-EE79-4FEF-AEAE-96CDAC9A3AAE}" destId="{A3ED4496-546F-47D7-8E0D-BAA3151E04B3}" srcOrd="0" destOrd="0" presId="urn:microsoft.com/office/officeart/2005/8/layout/orgChart1"/>
    <dgm:cxn modelId="{9843912E-31FB-4941-A4C1-88F379E46E84}" type="presParOf" srcId="{5866B4C9-EE79-4FEF-AEAE-96CDAC9A3AAE}" destId="{7BDE729D-C3B2-472B-B840-CFF4888D0337}" srcOrd="1" destOrd="0" presId="urn:microsoft.com/office/officeart/2005/8/layout/orgChart1"/>
    <dgm:cxn modelId="{952A9DC7-1DD5-456E-A558-9C0D30B1449F}" type="presParOf" srcId="{7BDE729D-C3B2-472B-B840-CFF4888D0337}" destId="{33D33C63-3DB7-43C6-91A8-8393713C2536}" srcOrd="0" destOrd="0" presId="urn:microsoft.com/office/officeart/2005/8/layout/orgChart1"/>
    <dgm:cxn modelId="{1343971E-BEA5-4EB2-8E3D-532E58B99017}" type="presParOf" srcId="{33D33C63-3DB7-43C6-91A8-8393713C2536}" destId="{E12ED18B-1A86-4EE2-B0C5-F78A2012D1B2}" srcOrd="0" destOrd="0" presId="urn:microsoft.com/office/officeart/2005/8/layout/orgChart1"/>
    <dgm:cxn modelId="{6AB00A1E-954D-4076-B902-D81FE87961C8}" type="presParOf" srcId="{33D33C63-3DB7-43C6-91A8-8393713C2536}" destId="{99FFC0C9-784D-40B3-ACFF-CE5EA0E514B5}" srcOrd="1" destOrd="0" presId="urn:microsoft.com/office/officeart/2005/8/layout/orgChart1"/>
    <dgm:cxn modelId="{67B0C4CB-5B5C-4268-A1C4-8D93D03AA375}" type="presParOf" srcId="{7BDE729D-C3B2-472B-B840-CFF4888D0337}" destId="{8C07CEDD-5152-4812-AC51-9F28C98C27C9}" srcOrd="1" destOrd="0" presId="urn:microsoft.com/office/officeart/2005/8/layout/orgChart1"/>
    <dgm:cxn modelId="{948CE412-1565-40BD-B0C1-268E5152DE48}" type="presParOf" srcId="{7BDE729D-C3B2-472B-B840-CFF4888D0337}" destId="{D5C7D036-D02D-4105-A3DD-D78A91D258AB}" srcOrd="2" destOrd="0" presId="urn:microsoft.com/office/officeart/2005/8/layout/orgChart1"/>
    <dgm:cxn modelId="{B713EF6F-DEB4-4712-9F64-F102B8792F5C}" type="presParOf" srcId="{5866B4C9-EE79-4FEF-AEAE-96CDAC9A3AAE}" destId="{9751CD59-6A35-4FB1-B57E-5590C7C6A3DF}" srcOrd="2" destOrd="0" presId="urn:microsoft.com/office/officeart/2005/8/layout/orgChart1"/>
    <dgm:cxn modelId="{FA6B1A5F-FACD-4101-B3BD-255A8E4E900D}" type="presParOf" srcId="{5866B4C9-EE79-4FEF-AEAE-96CDAC9A3AAE}" destId="{2E609514-4BAA-4B60-9AB9-17AD5D28FDBB}" srcOrd="3" destOrd="0" presId="urn:microsoft.com/office/officeart/2005/8/layout/orgChart1"/>
    <dgm:cxn modelId="{A02E621C-E674-4DC4-8FBF-94423B216DE6}" type="presParOf" srcId="{2E609514-4BAA-4B60-9AB9-17AD5D28FDBB}" destId="{F53FA1BB-EC04-4954-AD9D-D11DC89776C8}" srcOrd="0" destOrd="0" presId="urn:microsoft.com/office/officeart/2005/8/layout/orgChart1"/>
    <dgm:cxn modelId="{E6F8E102-611E-458B-86B6-A8D4853A321E}" type="presParOf" srcId="{F53FA1BB-EC04-4954-AD9D-D11DC89776C8}" destId="{3B1F705A-DBF0-475A-A796-69BDD853CD00}" srcOrd="0" destOrd="0" presId="urn:microsoft.com/office/officeart/2005/8/layout/orgChart1"/>
    <dgm:cxn modelId="{7AF0F736-D3FC-413B-B248-1DC866C543F1}" type="presParOf" srcId="{F53FA1BB-EC04-4954-AD9D-D11DC89776C8}" destId="{657FE1B6-E659-4FCA-9011-42E56F1CB531}" srcOrd="1" destOrd="0" presId="urn:microsoft.com/office/officeart/2005/8/layout/orgChart1"/>
    <dgm:cxn modelId="{82F34BD9-5C6C-432A-95E0-070967AD20CA}" type="presParOf" srcId="{2E609514-4BAA-4B60-9AB9-17AD5D28FDBB}" destId="{14ED857F-9F38-402C-8A01-A6F00FF4660E}" srcOrd="1" destOrd="0" presId="urn:microsoft.com/office/officeart/2005/8/layout/orgChart1"/>
    <dgm:cxn modelId="{FE45F03D-2EE4-4C4C-8C82-EBE8F62CADB4}" type="presParOf" srcId="{2E609514-4BAA-4B60-9AB9-17AD5D28FDBB}" destId="{B69C31CD-2F48-4F22-B2F7-A6DF316125A7}" srcOrd="2" destOrd="0" presId="urn:microsoft.com/office/officeart/2005/8/layout/orgChart1"/>
    <dgm:cxn modelId="{143B2A15-6158-4EC3-A976-B7F29E8D117E}" type="presParOf" srcId="{5866B4C9-EE79-4FEF-AEAE-96CDAC9A3AAE}" destId="{B4C27442-9DEB-4AE8-B7FA-7A49EA695DB8}" srcOrd="4" destOrd="0" presId="urn:microsoft.com/office/officeart/2005/8/layout/orgChart1"/>
    <dgm:cxn modelId="{ACCC377B-4073-44F8-B651-B25E5270752C}" type="presParOf" srcId="{5866B4C9-EE79-4FEF-AEAE-96CDAC9A3AAE}" destId="{CDC71665-1920-4309-BB57-868299402C6F}" srcOrd="5" destOrd="0" presId="urn:microsoft.com/office/officeart/2005/8/layout/orgChart1"/>
    <dgm:cxn modelId="{BA0AE685-C28F-40EF-BF78-210FD8397523}" type="presParOf" srcId="{CDC71665-1920-4309-BB57-868299402C6F}" destId="{EC9D010A-125F-4976-8C08-7A439EE3AD62}" srcOrd="0" destOrd="0" presId="urn:microsoft.com/office/officeart/2005/8/layout/orgChart1"/>
    <dgm:cxn modelId="{61D5FDB2-4269-457B-B163-AAC557AAC893}" type="presParOf" srcId="{EC9D010A-125F-4976-8C08-7A439EE3AD62}" destId="{BC4B4D1E-428C-4691-BE6E-59E12C485F41}" srcOrd="0" destOrd="0" presId="urn:microsoft.com/office/officeart/2005/8/layout/orgChart1"/>
    <dgm:cxn modelId="{BD69446E-FC50-4BB7-8175-2E254556536B}" type="presParOf" srcId="{EC9D010A-125F-4976-8C08-7A439EE3AD62}" destId="{7334404E-B262-47CE-BB35-4AB867221CED}" srcOrd="1" destOrd="0" presId="urn:microsoft.com/office/officeart/2005/8/layout/orgChart1"/>
    <dgm:cxn modelId="{08128D13-F7A8-4B26-8CA5-F32BE4158BC2}" type="presParOf" srcId="{CDC71665-1920-4309-BB57-868299402C6F}" destId="{51518AC0-B805-4102-A8D5-13748C539373}" srcOrd="1" destOrd="0" presId="urn:microsoft.com/office/officeart/2005/8/layout/orgChart1"/>
    <dgm:cxn modelId="{07C31D24-013A-4FE3-99DD-0D9332215AFE}" type="presParOf" srcId="{CDC71665-1920-4309-BB57-868299402C6F}" destId="{B1A58FA6-8180-4CE1-BFB1-98F3FE128DA7}" srcOrd="2" destOrd="0" presId="urn:microsoft.com/office/officeart/2005/8/layout/orgChart1"/>
    <dgm:cxn modelId="{41A0D24F-F9FF-4212-90BB-3E35E9EDFA05}" type="presParOf" srcId="{5866B4C9-EE79-4FEF-AEAE-96CDAC9A3AAE}" destId="{EEDFB37A-7C12-49CF-B1FA-D434EA01DAD4}" srcOrd="6" destOrd="0" presId="urn:microsoft.com/office/officeart/2005/8/layout/orgChart1"/>
    <dgm:cxn modelId="{9CA0A36C-0945-48B8-98BE-876EB546A951}" type="presParOf" srcId="{5866B4C9-EE79-4FEF-AEAE-96CDAC9A3AAE}" destId="{0F913DBE-BA45-4D72-A823-6778F6A70256}" srcOrd="7" destOrd="0" presId="urn:microsoft.com/office/officeart/2005/8/layout/orgChart1"/>
    <dgm:cxn modelId="{7E34426F-630C-453B-A073-A21265C3A4C3}" type="presParOf" srcId="{0F913DBE-BA45-4D72-A823-6778F6A70256}" destId="{600BB505-9D79-4223-962C-92945348C0CC}" srcOrd="0" destOrd="0" presId="urn:microsoft.com/office/officeart/2005/8/layout/orgChart1"/>
    <dgm:cxn modelId="{229ACF38-9746-43F3-A976-9EA0423B6630}" type="presParOf" srcId="{600BB505-9D79-4223-962C-92945348C0CC}" destId="{5ABC3B9F-FA2A-43DA-AAE1-57DD6B202EA9}" srcOrd="0" destOrd="0" presId="urn:microsoft.com/office/officeart/2005/8/layout/orgChart1"/>
    <dgm:cxn modelId="{EBAFDBBE-7675-4BF7-99EB-9A606F0E127A}" type="presParOf" srcId="{600BB505-9D79-4223-962C-92945348C0CC}" destId="{D9362C0E-5D33-4873-AA69-F25A4C006BB4}" srcOrd="1" destOrd="0" presId="urn:microsoft.com/office/officeart/2005/8/layout/orgChart1"/>
    <dgm:cxn modelId="{2BF96219-792B-4330-846B-0E6479BC7700}" type="presParOf" srcId="{0F913DBE-BA45-4D72-A823-6778F6A70256}" destId="{3296C978-0B7C-4BE0-A640-917D75B7A8EB}" srcOrd="1" destOrd="0" presId="urn:microsoft.com/office/officeart/2005/8/layout/orgChart1"/>
    <dgm:cxn modelId="{388BE5D7-3AD3-4A96-A1BA-60C5F68FEF7E}" type="presParOf" srcId="{0F913DBE-BA45-4D72-A823-6778F6A70256}" destId="{013D474C-F8A1-4BF6-8389-499AB23A5E76}" srcOrd="2" destOrd="0" presId="urn:microsoft.com/office/officeart/2005/8/layout/orgChart1"/>
    <dgm:cxn modelId="{DF61C01C-0AA4-4181-8D4D-06C13BB269FF}" type="presParOf" srcId="{5866B4C9-EE79-4FEF-AEAE-96CDAC9A3AAE}" destId="{74D8F89F-5B48-48E4-8877-A38E22D30849}" srcOrd="8" destOrd="0" presId="urn:microsoft.com/office/officeart/2005/8/layout/orgChart1"/>
    <dgm:cxn modelId="{56BF8635-DFAF-4407-BECB-21225CE1A94C}" type="presParOf" srcId="{5866B4C9-EE79-4FEF-AEAE-96CDAC9A3AAE}" destId="{3C745F4D-169F-4CA9-AFDB-F2533F5247AA}" srcOrd="9" destOrd="0" presId="urn:microsoft.com/office/officeart/2005/8/layout/orgChart1"/>
    <dgm:cxn modelId="{AB0779DE-8CE4-4A7B-BE00-1BB65E503CE4}" type="presParOf" srcId="{3C745F4D-169F-4CA9-AFDB-F2533F5247AA}" destId="{9299BB71-71C7-419C-BBAB-FCB23411681C}" srcOrd="0" destOrd="0" presId="urn:microsoft.com/office/officeart/2005/8/layout/orgChart1"/>
    <dgm:cxn modelId="{BAC2E0E5-242C-4601-9908-D0A9AF684EB1}" type="presParOf" srcId="{9299BB71-71C7-419C-BBAB-FCB23411681C}" destId="{D32D555D-2D6C-44EF-BB32-8441B6CA7DDC}" srcOrd="0" destOrd="0" presId="urn:microsoft.com/office/officeart/2005/8/layout/orgChart1"/>
    <dgm:cxn modelId="{324EEE4B-E01C-439B-8E94-D74B4BEA79B5}" type="presParOf" srcId="{9299BB71-71C7-419C-BBAB-FCB23411681C}" destId="{99A8A4AE-4F2F-46CA-A2C3-E93BA5B5064B}" srcOrd="1" destOrd="0" presId="urn:microsoft.com/office/officeart/2005/8/layout/orgChart1"/>
    <dgm:cxn modelId="{848FFEE5-198C-4C07-9D8F-3AB1E04B4198}" type="presParOf" srcId="{3C745F4D-169F-4CA9-AFDB-F2533F5247AA}" destId="{15DE9E60-9AEE-4541-A4E8-9FE44884E5A7}" srcOrd="1" destOrd="0" presId="urn:microsoft.com/office/officeart/2005/8/layout/orgChart1"/>
    <dgm:cxn modelId="{40F03EE6-4612-44AC-9139-A425E8D015E3}" type="presParOf" srcId="{3C745F4D-169F-4CA9-AFDB-F2533F5247AA}" destId="{67707311-45B3-47DF-92CE-5B8E8CE76AE0}" srcOrd="2" destOrd="0" presId="urn:microsoft.com/office/officeart/2005/8/layout/orgChart1"/>
    <dgm:cxn modelId="{A56D5349-69F2-4170-B185-B951ED4AB18F}" type="presParOf" srcId="{5866B4C9-EE79-4FEF-AEAE-96CDAC9A3AAE}" destId="{89C3DB24-C824-49D3-B2C2-320AADBC1395}" srcOrd="10" destOrd="0" presId="urn:microsoft.com/office/officeart/2005/8/layout/orgChart1"/>
    <dgm:cxn modelId="{A314FA44-9491-4446-851B-A467467F9B6D}" type="presParOf" srcId="{5866B4C9-EE79-4FEF-AEAE-96CDAC9A3AAE}" destId="{87D1734B-8F02-4B8E-A18A-DCA2AF2ADDDC}" srcOrd="11" destOrd="0" presId="urn:microsoft.com/office/officeart/2005/8/layout/orgChart1"/>
    <dgm:cxn modelId="{69060104-0ADA-4701-8119-AB762220630A}" type="presParOf" srcId="{87D1734B-8F02-4B8E-A18A-DCA2AF2ADDDC}" destId="{479E2674-46BE-4F1A-B961-FF7478130F93}" srcOrd="0" destOrd="0" presId="urn:microsoft.com/office/officeart/2005/8/layout/orgChart1"/>
    <dgm:cxn modelId="{131F0A78-FDDF-4357-8CBC-E381919A7F97}" type="presParOf" srcId="{479E2674-46BE-4F1A-B961-FF7478130F93}" destId="{4D20335F-D36D-48F4-BED4-CC6133A605DB}" srcOrd="0" destOrd="0" presId="urn:microsoft.com/office/officeart/2005/8/layout/orgChart1"/>
    <dgm:cxn modelId="{F187CEDE-F010-4C27-8CD2-91B562FD9911}" type="presParOf" srcId="{479E2674-46BE-4F1A-B961-FF7478130F93}" destId="{8DE4E50D-58EC-43F9-8C9F-E3B0042D99BF}" srcOrd="1" destOrd="0" presId="urn:microsoft.com/office/officeart/2005/8/layout/orgChart1"/>
    <dgm:cxn modelId="{A669F6A3-4CB9-4AB9-9571-A9162B83386A}" type="presParOf" srcId="{87D1734B-8F02-4B8E-A18A-DCA2AF2ADDDC}" destId="{A3498AB0-9B6C-498E-81E9-9FEF10D6D2CD}" srcOrd="1" destOrd="0" presId="urn:microsoft.com/office/officeart/2005/8/layout/orgChart1"/>
    <dgm:cxn modelId="{FE9D2EC5-95DE-49FD-AB26-44B9FFA40BF5}" type="presParOf" srcId="{87D1734B-8F02-4B8E-A18A-DCA2AF2ADDDC}" destId="{6D4D9694-3A58-400F-B0EA-79F05240D2F9}" srcOrd="2" destOrd="0" presId="urn:microsoft.com/office/officeart/2005/8/layout/orgChart1"/>
    <dgm:cxn modelId="{9C07F4CE-424F-4545-80C8-B4153534010D}" type="presParOf" srcId="{410E8F0D-4C77-4D87-BACB-F435AADDB28E}" destId="{A7031C71-35CF-4BCA-BB1B-16133314FCD4}" srcOrd="2" destOrd="0" presId="urn:microsoft.com/office/officeart/2005/8/layout/orgChart1"/>
    <dgm:cxn modelId="{667EA893-900F-418A-A487-AB25EA0E8615}" type="presParOf" srcId="{44282214-A2C9-4BD5-9A23-B263F33A72C0}" destId="{2A411EF5-7CB4-4704-970F-1F08C49EEAFE}" srcOrd="2" destOrd="0" presId="urn:microsoft.com/office/officeart/2005/8/layout/orgChart1"/>
    <dgm:cxn modelId="{FDDC138A-E6C5-4100-80B7-34C6EEC7AD8A}" type="presParOf" srcId="{44282214-A2C9-4BD5-9A23-B263F33A72C0}" destId="{69B21FA0-1060-4492-BF71-7811357241A4}" srcOrd="3" destOrd="0" presId="urn:microsoft.com/office/officeart/2005/8/layout/orgChart1"/>
    <dgm:cxn modelId="{DEF922C0-D814-4044-A4D6-C315538A4947}" type="presParOf" srcId="{69B21FA0-1060-4492-BF71-7811357241A4}" destId="{F4ED557D-CB58-4BA4-A2F2-200C8F8AF71E}" srcOrd="0" destOrd="0" presId="urn:microsoft.com/office/officeart/2005/8/layout/orgChart1"/>
    <dgm:cxn modelId="{53F0E3DB-D7DE-48FE-8BC2-76B9BCCF3887}" type="presParOf" srcId="{F4ED557D-CB58-4BA4-A2F2-200C8F8AF71E}" destId="{8C668C4B-F68A-44A4-A85D-A84BA15D60BF}" srcOrd="0" destOrd="0" presId="urn:microsoft.com/office/officeart/2005/8/layout/orgChart1"/>
    <dgm:cxn modelId="{C22E5484-E81A-434A-BB1F-1B512EBE1B27}" type="presParOf" srcId="{F4ED557D-CB58-4BA4-A2F2-200C8F8AF71E}" destId="{D21B3116-F490-4CC5-87AA-694D9233B9D7}" srcOrd="1" destOrd="0" presId="urn:microsoft.com/office/officeart/2005/8/layout/orgChart1"/>
    <dgm:cxn modelId="{08020BAC-2B66-4996-AF50-8FBF792180BE}" type="presParOf" srcId="{69B21FA0-1060-4492-BF71-7811357241A4}" destId="{8CA8ED20-36F1-4059-A02D-0ED8CBB7B9FD}" srcOrd="1" destOrd="0" presId="urn:microsoft.com/office/officeart/2005/8/layout/orgChart1"/>
    <dgm:cxn modelId="{1E05CD91-E1BC-41A8-960B-13456C63C909}" type="presParOf" srcId="{8CA8ED20-36F1-4059-A02D-0ED8CBB7B9FD}" destId="{362802BC-D663-4C1E-A2ED-5EACCC35430F}" srcOrd="0" destOrd="0" presId="urn:microsoft.com/office/officeart/2005/8/layout/orgChart1"/>
    <dgm:cxn modelId="{918AC2BF-B17C-4743-A7E6-64156BF4E534}" type="presParOf" srcId="{8CA8ED20-36F1-4059-A02D-0ED8CBB7B9FD}" destId="{AB892F10-692E-45EA-BE59-7C6A55DB23C2}" srcOrd="1" destOrd="0" presId="urn:microsoft.com/office/officeart/2005/8/layout/orgChart1"/>
    <dgm:cxn modelId="{15A7C9C0-656C-4627-B5E4-4745A62DD739}" type="presParOf" srcId="{AB892F10-692E-45EA-BE59-7C6A55DB23C2}" destId="{3F9752E4-6B5F-44D6-9278-CEF352329BBD}" srcOrd="0" destOrd="0" presId="urn:microsoft.com/office/officeart/2005/8/layout/orgChart1"/>
    <dgm:cxn modelId="{72053A63-A1A1-4E2B-9453-629865EF07DF}" type="presParOf" srcId="{3F9752E4-6B5F-44D6-9278-CEF352329BBD}" destId="{6B79C9F9-0299-44F9-A700-8B6C96787F86}" srcOrd="0" destOrd="0" presId="urn:microsoft.com/office/officeart/2005/8/layout/orgChart1"/>
    <dgm:cxn modelId="{D09AE994-591D-458C-9704-6ED61065F861}" type="presParOf" srcId="{3F9752E4-6B5F-44D6-9278-CEF352329BBD}" destId="{95CCD227-9F0C-4B18-806C-A3A737F019BB}" srcOrd="1" destOrd="0" presId="urn:microsoft.com/office/officeart/2005/8/layout/orgChart1"/>
    <dgm:cxn modelId="{666080A4-C7C4-4E91-800F-10424E63C92B}" type="presParOf" srcId="{AB892F10-692E-45EA-BE59-7C6A55DB23C2}" destId="{183FFC5C-65E4-4E7F-A777-02E6F54328D1}" srcOrd="1" destOrd="0" presId="urn:microsoft.com/office/officeart/2005/8/layout/orgChart1"/>
    <dgm:cxn modelId="{941530AA-4A4C-45D0-8221-12A6D8DB3584}" type="presParOf" srcId="{AB892F10-692E-45EA-BE59-7C6A55DB23C2}" destId="{F02F562F-B444-4042-84A6-092F6A414ED9}" srcOrd="2" destOrd="0" presId="urn:microsoft.com/office/officeart/2005/8/layout/orgChart1"/>
    <dgm:cxn modelId="{8A8B7786-CA77-4899-B003-BA163FD01630}" type="presParOf" srcId="{8CA8ED20-36F1-4059-A02D-0ED8CBB7B9FD}" destId="{F9083C8F-CB6B-4DBF-A338-44C7DAD502A0}" srcOrd="2" destOrd="0" presId="urn:microsoft.com/office/officeart/2005/8/layout/orgChart1"/>
    <dgm:cxn modelId="{C20F6512-BC58-421C-A27B-63C9686791F2}" type="presParOf" srcId="{8CA8ED20-36F1-4059-A02D-0ED8CBB7B9FD}" destId="{921D275C-144E-43AA-9850-FC3A88BCE40D}" srcOrd="3" destOrd="0" presId="urn:microsoft.com/office/officeart/2005/8/layout/orgChart1"/>
    <dgm:cxn modelId="{08BF029D-0237-445A-82E0-E50AADA33B8F}" type="presParOf" srcId="{921D275C-144E-43AA-9850-FC3A88BCE40D}" destId="{E8535B2E-5564-402A-90C6-0B1CBF3EA6C4}" srcOrd="0" destOrd="0" presId="urn:microsoft.com/office/officeart/2005/8/layout/orgChart1"/>
    <dgm:cxn modelId="{1631519E-01AE-4FCA-9AEC-37723AC4D05E}" type="presParOf" srcId="{E8535B2E-5564-402A-90C6-0B1CBF3EA6C4}" destId="{3371DFF8-2476-4578-A4A8-8E600D25F051}" srcOrd="0" destOrd="0" presId="urn:microsoft.com/office/officeart/2005/8/layout/orgChart1"/>
    <dgm:cxn modelId="{D51E9BB2-2F77-48E6-846D-F8343E85BB78}" type="presParOf" srcId="{E8535B2E-5564-402A-90C6-0B1CBF3EA6C4}" destId="{03F51AE7-9372-4C39-B2FF-2FBAA178D6A6}" srcOrd="1" destOrd="0" presId="urn:microsoft.com/office/officeart/2005/8/layout/orgChart1"/>
    <dgm:cxn modelId="{BBF2998D-7EDC-4337-98C4-B3882122E389}" type="presParOf" srcId="{921D275C-144E-43AA-9850-FC3A88BCE40D}" destId="{FD50BEC2-2EE5-46C1-9871-30CCD3658616}" srcOrd="1" destOrd="0" presId="urn:microsoft.com/office/officeart/2005/8/layout/orgChart1"/>
    <dgm:cxn modelId="{D8409CCF-AB30-4919-933B-1F5F00087DF3}" type="presParOf" srcId="{921D275C-144E-43AA-9850-FC3A88BCE40D}" destId="{C24D63A4-6D7B-4F13-8774-845C4F3DD056}" srcOrd="2" destOrd="0" presId="urn:microsoft.com/office/officeart/2005/8/layout/orgChart1"/>
    <dgm:cxn modelId="{DB9EB4F4-CC1C-4357-8D7E-6BBA62EED48E}" type="presParOf" srcId="{8CA8ED20-36F1-4059-A02D-0ED8CBB7B9FD}" destId="{FE799305-26FA-4B82-B70E-DC8D323602F5}" srcOrd="4" destOrd="0" presId="urn:microsoft.com/office/officeart/2005/8/layout/orgChart1"/>
    <dgm:cxn modelId="{467B80A4-48A2-4497-9CE1-62BEAA7B87C6}" type="presParOf" srcId="{8CA8ED20-36F1-4059-A02D-0ED8CBB7B9FD}" destId="{75D70620-F166-4502-A631-558B1ED14334}" srcOrd="5" destOrd="0" presId="urn:microsoft.com/office/officeart/2005/8/layout/orgChart1"/>
    <dgm:cxn modelId="{8DEDDC6E-3FF8-48B0-9164-1BAFD3057AB1}" type="presParOf" srcId="{75D70620-F166-4502-A631-558B1ED14334}" destId="{74586CD7-F75B-497E-B542-070B2D21C818}" srcOrd="0" destOrd="0" presId="urn:microsoft.com/office/officeart/2005/8/layout/orgChart1"/>
    <dgm:cxn modelId="{A1BAB764-1269-4A7B-9F27-F35498063FE1}" type="presParOf" srcId="{74586CD7-F75B-497E-B542-070B2D21C818}" destId="{D6B059B7-D9F5-451C-BC77-64C133C825F5}" srcOrd="0" destOrd="0" presId="urn:microsoft.com/office/officeart/2005/8/layout/orgChart1"/>
    <dgm:cxn modelId="{3CE3648B-FE9A-439A-A9E8-196833EF4F0E}" type="presParOf" srcId="{74586CD7-F75B-497E-B542-070B2D21C818}" destId="{09636D1E-061D-41EE-8026-E1B1783AE267}" srcOrd="1" destOrd="0" presId="urn:microsoft.com/office/officeart/2005/8/layout/orgChart1"/>
    <dgm:cxn modelId="{B92A05EE-BCE9-4BE0-A023-85D7C73F7F27}" type="presParOf" srcId="{75D70620-F166-4502-A631-558B1ED14334}" destId="{6D1A33EA-3544-42AE-8389-FF9CC693768D}" srcOrd="1" destOrd="0" presId="urn:microsoft.com/office/officeart/2005/8/layout/orgChart1"/>
    <dgm:cxn modelId="{DFCC2044-6F22-4291-B276-6142E49DFDCA}" type="presParOf" srcId="{75D70620-F166-4502-A631-558B1ED14334}" destId="{41A02390-DD6E-468A-A06A-8FFC57BFB377}" srcOrd="2" destOrd="0" presId="urn:microsoft.com/office/officeart/2005/8/layout/orgChart1"/>
    <dgm:cxn modelId="{AF36A810-AD96-48CE-8678-A2D6E3EDA980}" type="presParOf" srcId="{8CA8ED20-36F1-4059-A02D-0ED8CBB7B9FD}" destId="{A08644D5-8055-4AF3-BA8B-6D69B79559E5}" srcOrd="6" destOrd="0" presId="urn:microsoft.com/office/officeart/2005/8/layout/orgChart1"/>
    <dgm:cxn modelId="{E43C22F2-2BC5-4072-9B83-408798375D57}" type="presParOf" srcId="{8CA8ED20-36F1-4059-A02D-0ED8CBB7B9FD}" destId="{863AB010-2074-484B-91C1-CC1EB1CEF880}" srcOrd="7" destOrd="0" presId="urn:microsoft.com/office/officeart/2005/8/layout/orgChart1"/>
    <dgm:cxn modelId="{29F36BA9-B825-4083-8BDA-0C6F372A0AE6}" type="presParOf" srcId="{863AB010-2074-484B-91C1-CC1EB1CEF880}" destId="{9805FA17-2A7E-44E7-8443-68C2B727D0CB}" srcOrd="0" destOrd="0" presId="urn:microsoft.com/office/officeart/2005/8/layout/orgChart1"/>
    <dgm:cxn modelId="{247BC8F5-F171-49BE-9876-B8AA32660997}" type="presParOf" srcId="{9805FA17-2A7E-44E7-8443-68C2B727D0CB}" destId="{63401C50-B27D-4C14-92F0-216501645B93}" srcOrd="0" destOrd="0" presId="urn:microsoft.com/office/officeart/2005/8/layout/orgChart1"/>
    <dgm:cxn modelId="{55104721-E5F4-4033-B6B2-D7DACFFEC7F5}" type="presParOf" srcId="{9805FA17-2A7E-44E7-8443-68C2B727D0CB}" destId="{25455642-DF60-4D20-B818-D28B13A2E51A}" srcOrd="1" destOrd="0" presId="urn:microsoft.com/office/officeart/2005/8/layout/orgChart1"/>
    <dgm:cxn modelId="{B6AAABAE-3922-4659-B919-48C5BDE512E3}" type="presParOf" srcId="{863AB010-2074-484B-91C1-CC1EB1CEF880}" destId="{04454F19-FD43-43B5-A17E-33E872124FE8}" srcOrd="1" destOrd="0" presId="urn:microsoft.com/office/officeart/2005/8/layout/orgChart1"/>
    <dgm:cxn modelId="{FCD99EF1-2A89-4329-B0A9-7CF41E11BA8E}" type="presParOf" srcId="{863AB010-2074-484B-91C1-CC1EB1CEF880}" destId="{3FC4D378-DDA2-48EA-B033-824B9D47B7D2}" srcOrd="2" destOrd="0" presId="urn:microsoft.com/office/officeart/2005/8/layout/orgChart1"/>
    <dgm:cxn modelId="{434DF411-8FB0-4559-9F17-8CC02A938FFE}" type="presParOf" srcId="{69B21FA0-1060-4492-BF71-7811357241A4}" destId="{B53C5323-A46C-4D90-89F4-B23ED94DDDA3}" srcOrd="2" destOrd="0" presId="urn:microsoft.com/office/officeart/2005/8/layout/orgChart1"/>
    <dgm:cxn modelId="{17ACC7E3-87B3-4653-9751-DC7C77794375}" type="presParOf" srcId="{71CB5B34-856D-41CF-8809-CEA3B58E6ADD}" destId="{4EFA7D14-D37F-4D91-B310-785C622D99B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B5B30D-A88F-49C1-8C62-D06238C3D47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8B17310-7440-4759-AAE6-EBC2EF6B8E9D}">
      <dgm:prSet phldrT="[Text]"/>
      <dgm:spPr/>
      <dgm:t>
        <a:bodyPr/>
        <a:lstStyle/>
        <a:p>
          <a:r>
            <a:rPr lang="en-US" dirty="0"/>
            <a:t>Carlisle United </a:t>
          </a:r>
        </a:p>
      </dgm:t>
    </dgm:pt>
    <dgm:pt modelId="{9B3C6880-BFDE-45B5-82CF-60911474CD80}" type="parTrans" cxnId="{6808226D-D58C-4B67-A504-96B2EEE301AF}">
      <dgm:prSet/>
      <dgm:spPr/>
      <dgm:t>
        <a:bodyPr/>
        <a:lstStyle/>
        <a:p>
          <a:endParaRPr lang="en-US"/>
        </a:p>
      </dgm:t>
    </dgm:pt>
    <dgm:pt modelId="{05B1D14B-084A-48E8-83AB-A02A0EB9784B}" type="sibTrans" cxnId="{6808226D-D58C-4B67-A504-96B2EEE301AF}">
      <dgm:prSet/>
      <dgm:spPr/>
      <dgm:t>
        <a:bodyPr/>
        <a:lstStyle/>
        <a:p>
          <a:endParaRPr lang="en-US"/>
        </a:p>
      </dgm:t>
    </dgm:pt>
    <dgm:pt modelId="{2256A743-D318-43CC-8D55-9EDE534E5508}">
      <dgm:prSet phldrT="[Text]"/>
      <dgm:spPr>
        <a:solidFill>
          <a:srgbClr val="6600FF"/>
        </a:solidFill>
      </dgm:spPr>
      <dgm:t>
        <a:bodyPr/>
        <a:lstStyle/>
        <a:p>
          <a:r>
            <a:rPr lang="en-US" dirty="0"/>
            <a:t>Football</a:t>
          </a:r>
        </a:p>
      </dgm:t>
    </dgm:pt>
    <dgm:pt modelId="{B2452A11-E6B0-4DE0-82D5-E877D3C0A158}" type="parTrans" cxnId="{FCBFACC2-4DA5-467C-942B-6DB120A8E188}">
      <dgm:prSet/>
      <dgm:spPr/>
      <dgm:t>
        <a:bodyPr/>
        <a:lstStyle/>
        <a:p>
          <a:endParaRPr lang="en-US"/>
        </a:p>
      </dgm:t>
    </dgm:pt>
    <dgm:pt modelId="{5C26B94D-B2AA-41AF-A398-EB52E9F13D49}" type="sibTrans" cxnId="{FCBFACC2-4DA5-467C-942B-6DB120A8E188}">
      <dgm:prSet/>
      <dgm:spPr/>
      <dgm:t>
        <a:bodyPr/>
        <a:lstStyle/>
        <a:p>
          <a:endParaRPr lang="en-US"/>
        </a:p>
      </dgm:t>
    </dgm:pt>
    <dgm:pt modelId="{4BC3880C-2136-46AE-BD43-D81F21635EF4}">
      <dgm:prSet phldrT="[Text]"/>
      <dgm:spPr>
        <a:solidFill>
          <a:srgbClr val="6600FF"/>
        </a:solidFill>
      </dgm:spPr>
      <dgm:t>
        <a:bodyPr/>
        <a:lstStyle/>
        <a:p>
          <a:r>
            <a:rPr lang="en-US" dirty="0"/>
            <a:t>Business</a:t>
          </a:r>
        </a:p>
      </dgm:t>
    </dgm:pt>
    <dgm:pt modelId="{AFA1154B-A002-4253-83DC-81E92DB0495D}" type="parTrans" cxnId="{2018A80C-9754-41DC-B911-EF297151F813}">
      <dgm:prSet/>
      <dgm:spPr/>
      <dgm:t>
        <a:bodyPr/>
        <a:lstStyle/>
        <a:p>
          <a:endParaRPr lang="en-US"/>
        </a:p>
      </dgm:t>
    </dgm:pt>
    <dgm:pt modelId="{BA5F0106-2AD7-4F3E-B703-A577B873B05A}" type="sibTrans" cxnId="{2018A80C-9754-41DC-B911-EF297151F813}">
      <dgm:prSet/>
      <dgm:spPr/>
      <dgm:t>
        <a:bodyPr/>
        <a:lstStyle/>
        <a:p>
          <a:endParaRPr lang="en-US"/>
        </a:p>
      </dgm:t>
    </dgm:pt>
    <dgm:pt modelId="{CEFD23B2-205A-46F5-B27E-00B449C3339D}">
      <dgm:prSet phldrT="[Text]"/>
      <dgm:spPr>
        <a:solidFill>
          <a:srgbClr val="6600FF"/>
        </a:solidFill>
      </dgm:spPr>
      <dgm:t>
        <a:bodyPr/>
        <a:lstStyle/>
        <a:p>
          <a:r>
            <a:rPr lang="en-US" dirty="0"/>
            <a:t>Academy</a:t>
          </a:r>
        </a:p>
      </dgm:t>
    </dgm:pt>
    <dgm:pt modelId="{08D55522-817D-43CA-969C-68D5A6315CBA}" type="parTrans" cxnId="{4F0A0D23-26CF-432A-BD89-E8425B68040D}">
      <dgm:prSet/>
      <dgm:spPr/>
      <dgm:t>
        <a:bodyPr/>
        <a:lstStyle/>
        <a:p>
          <a:endParaRPr lang="en-US"/>
        </a:p>
      </dgm:t>
    </dgm:pt>
    <dgm:pt modelId="{D080658A-AB52-4A62-A9CB-1CA1DA48DC60}" type="sibTrans" cxnId="{4F0A0D23-26CF-432A-BD89-E8425B68040D}">
      <dgm:prSet/>
      <dgm:spPr/>
      <dgm:t>
        <a:bodyPr/>
        <a:lstStyle/>
        <a:p>
          <a:endParaRPr lang="en-US"/>
        </a:p>
      </dgm:t>
    </dgm:pt>
    <dgm:pt modelId="{4433E8D2-3DCF-4AF4-80A4-EC72790BF179}">
      <dgm:prSet phldrT="[Text]"/>
      <dgm:spPr>
        <a:solidFill>
          <a:srgbClr val="00B0F0"/>
        </a:solidFill>
      </dgm:spPr>
      <dgm:t>
        <a:bodyPr/>
        <a:lstStyle/>
        <a:p>
          <a:r>
            <a:rPr lang="en-US" dirty="0"/>
            <a:t>Community</a:t>
          </a:r>
        </a:p>
      </dgm:t>
    </dgm:pt>
    <dgm:pt modelId="{EADD1EDF-6DFA-4069-88D3-F6523DDEFD29}" type="parTrans" cxnId="{54D819B7-E507-4171-B80D-2CDC741A17FC}">
      <dgm:prSet/>
      <dgm:spPr/>
      <dgm:t>
        <a:bodyPr/>
        <a:lstStyle/>
        <a:p>
          <a:endParaRPr lang="en-US"/>
        </a:p>
      </dgm:t>
    </dgm:pt>
    <dgm:pt modelId="{3229AE94-1D5A-45DE-B1B1-AC17CF72E68B}" type="sibTrans" cxnId="{54D819B7-E507-4171-B80D-2CDC741A17FC}">
      <dgm:prSet/>
      <dgm:spPr/>
      <dgm:t>
        <a:bodyPr/>
        <a:lstStyle/>
        <a:p>
          <a:endParaRPr lang="en-US"/>
        </a:p>
      </dgm:t>
    </dgm:pt>
    <dgm:pt modelId="{DA99979E-99AE-4BE1-923F-0ACFB6F5BB6E}">
      <dgm:prSet phldrT="[Text]"/>
      <dgm:spPr>
        <a:solidFill>
          <a:srgbClr val="00B0F0"/>
        </a:solidFill>
      </dgm:spPr>
      <dgm:t>
        <a:bodyPr/>
        <a:lstStyle/>
        <a:p>
          <a:r>
            <a:rPr lang="en-US" dirty="0"/>
            <a:t>Club</a:t>
          </a:r>
        </a:p>
      </dgm:t>
    </dgm:pt>
    <dgm:pt modelId="{7A4B61AD-D66B-4A9D-A29F-DF8240B7060F}" type="parTrans" cxnId="{B3BCBADD-FC39-4832-9A33-E7A0425B0A83}">
      <dgm:prSet/>
      <dgm:spPr/>
      <dgm:t>
        <a:bodyPr/>
        <a:lstStyle/>
        <a:p>
          <a:endParaRPr lang="en-US"/>
        </a:p>
      </dgm:t>
    </dgm:pt>
    <dgm:pt modelId="{8B623BA0-2AA3-4313-83E6-BEF75C6D0008}" type="sibTrans" cxnId="{B3BCBADD-FC39-4832-9A33-E7A0425B0A83}">
      <dgm:prSet/>
      <dgm:spPr/>
      <dgm:t>
        <a:bodyPr/>
        <a:lstStyle/>
        <a:p>
          <a:endParaRPr lang="en-US"/>
        </a:p>
      </dgm:t>
    </dgm:pt>
    <dgm:pt modelId="{5F50281D-32F2-4610-A822-3C9273C1DEB3}">
      <dgm:prSet phldrT="[Text]"/>
      <dgm:spPr/>
      <dgm:t>
        <a:bodyPr/>
        <a:lstStyle/>
        <a:p>
          <a:r>
            <a:rPr lang="en-US" dirty="0"/>
            <a:t>Retail</a:t>
          </a:r>
        </a:p>
      </dgm:t>
    </dgm:pt>
    <dgm:pt modelId="{1BCE0F27-661B-409B-A65D-B2EF0D94DC48}" type="parTrans" cxnId="{C471225E-C303-41A2-BE3E-0B971FAFC09A}">
      <dgm:prSet/>
      <dgm:spPr/>
      <dgm:t>
        <a:bodyPr/>
        <a:lstStyle/>
        <a:p>
          <a:endParaRPr lang="en-US"/>
        </a:p>
      </dgm:t>
    </dgm:pt>
    <dgm:pt modelId="{3B9D1E9F-6B58-41EF-85B2-4C1AB6C1CFBC}" type="sibTrans" cxnId="{C471225E-C303-41A2-BE3E-0B971FAFC09A}">
      <dgm:prSet/>
      <dgm:spPr/>
      <dgm:t>
        <a:bodyPr/>
        <a:lstStyle/>
        <a:p>
          <a:endParaRPr lang="en-US"/>
        </a:p>
      </dgm:t>
    </dgm:pt>
    <dgm:pt modelId="{629D2306-8DC9-4677-B626-4520F0A2D6C5}">
      <dgm:prSet phldrT="[Text]"/>
      <dgm:spPr/>
      <dgm:t>
        <a:bodyPr/>
        <a:lstStyle/>
        <a:p>
          <a:r>
            <a:rPr lang="en-US" dirty="0"/>
            <a:t>Lottery</a:t>
          </a:r>
        </a:p>
      </dgm:t>
    </dgm:pt>
    <dgm:pt modelId="{97C153A5-B9FA-4C9C-BC7F-067971FF00FC}" type="parTrans" cxnId="{6F4C71C5-FC01-4A4D-AAE6-4E36DB045966}">
      <dgm:prSet/>
      <dgm:spPr/>
      <dgm:t>
        <a:bodyPr/>
        <a:lstStyle/>
        <a:p>
          <a:endParaRPr lang="en-US"/>
        </a:p>
      </dgm:t>
    </dgm:pt>
    <dgm:pt modelId="{09F12FC3-3427-4EDC-86A5-3B275DE46B1A}" type="sibTrans" cxnId="{6F4C71C5-FC01-4A4D-AAE6-4E36DB045966}">
      <dgm:prSet/>
      <dgm:spPr/>
      <dgm:t>
        <a:bodyPr/>
        <a:lstStyle/>
        <a:p>
          <a:endParaRPr lang="en-US"/>
        </a:p>
      </dgm:t>
    </dgm:pt>
    <dgm:pt modelId="{0FFDB2B3-D9B9-4BB6-8E35-A94D4E33B9EA}">
      <dgm:prSet phldrT="[Text]"/>
      <dgm:spPr/>
      <dgm:t>
        <a:bodyPr/>
        <a:lstStyle/>
        <a:p>
          <a:r>
            <a:rPr lang="en-US" dirty="0"/>
            <a:t>Commercial</a:t>
          </a:r>
        </a:p>
      </dgm:t>
    </dgm:pt>
    <dgm:pt modelId="{CCF82383-A8E3-4328-AB47-1F20E24D36B1}" type="parTrans" cxnId="{3E6F64AE-E578-44EC-AE36-6A276AA5B411}">
      <dgm:prSet/>
      <dgm:spPr/>
      <dgm:t>
        <a:bodyPr/>
        <a:lstStyle/>
        <a:p>
          <a:endParaRPr lang="en-US"/>
        </a:p>
      </dgm:t>
    </dgm:pt>
    <dgm:pt modelId="{799BE53B-BE36-4C5E-99A7-0950D453B72D}" type="sibTrans" cxnId="{3E6F64AE-E578-44EC-AE36-6A276AA5B411}">
      <dgm:prSet/>
      <dgm:spPr/>
      <dgm:t>
        <a:bodyPr/>
        <a:lstStyle/>
        <a:p>
          <a:endParaRPr lang="en-US"/>
        </a:p>
      </dgm:t>
    </dgm:pt>
    <dgm:pt modelId="{101A8CA8-E63B-4EEF-8BDA-EF0925997A9A}">
      <dgm:prSet phldrT="[Text]"/>
      <dgm:spPr/>
      <dgm:t>
        <a:bodyPr/>
        <a:lstStyle/>
        <a:p>
          <a:r>
            <a:rPr lang="en-US" dirty="0"/>
            <a:t>CUCST</a:t>
          </a:r>
        </a:p>
      </dgm:t>
    </dgm:pt>
    <dgm:pt modelId="{E5443223-5921-42B8-924A-6F5F923AA3F1}" type="parTrans" cxnId="{701B13D3-65E2-46C8-A059-07CB5935904C}">
      <dgm:prSet/>
      <dgm:spPr/>
      <dgm:t>
        <a:bodyPr/>
        <a:lstStyle/>
        <a:p>
          <a:endParaRPr lang="en-US"/>
        </a:p>
      </dgm:t>
    </dgm:pt>
    <dgm:pt modelId="{9DB538EB-96C4-412B-80FD-F42C41FBE68E}" type="sibTrans" cxnId="{701B13D3-65E2-46C8-A059-07CB5935904C}">
      <dgm:prSet/>
      <dgm:spPr/>
      <dgm:t>
        <a:bodyPr/>
        <a:lstStyle/>
        <a:p>
          <a:endParaRPr lang="en-US"/>
        </a:p>
      </dgm:t>
    </dgm:pt>
    <dgm:pt modelId="{B601123B-C563-4E0D-AF6C-0F4E0569712D}">
      <dgm:prSet phldrT="[Text]"/>
      <dgm:spPr/>
      <dgm:t>
        <a:bodyPr/>
        <a:lstStyle/>
        <a:p>
          <a:r>
            <a:rPr lang="en-US" dirty="0"/>
            <a:t>Finance</a:t>
          </a:r>
        </a:p>
      </dgm:t>
    </dgm:pt>
    <dgm:pt modelId="{22492D8A-3B6F-47DB-B9BD-E97BAB941D60}" type="parTrans" cxnId="{BE05BEF5-D705-4BE9-83FE-6AC60B2D8481}">
      <dgm:prSet/>
      <dgm:spPr/>
      <dgm:t>
        <a:bodyPr/>
        <a:lstStyle/>
        <a:p>
          <a:endParaRPr lang="en-US"/>
        </a:p>
      </dgm:t>
    </dgm:pt>
    <dgm:pt modelId="{9EB7F40A-E7F6-4C17-A4FD-85DAF5CAE371}" type="sibTrans" cxnId="{BE05BEF5-D705-4BE9-83FE-6AC60B2D8481}">
      <dgm:prSet/>
      <dgm:spPr/>
      <dgm:t>
        <a:bodyPr/>
        <a:lstStyle/>
        <a:p>
          <a:endParaRPr lang="en-US"/>
        </a:p>
      </dgm:t>
    </dgm:pt>
    <dgm:pt modelId="{A29A025F-56B5-4D87-9792-CC214C7E3EDD}">
      <dgm:prSet phldrT="[Text]"/>
      <dgm:spPr/>
      <dgm:t>
        <a:bodyPr/>
        <a:lstStyle/>
        <a:p>
          <a:r>
            <a:rPr lang="en-US" dirty="0"/>
            <a:t>Operations</a:t>
          </a:r>
        </a:p>
      </dgm:t>
    </dgm:pt>
    <dgm:pt modelId="{205716E5-AC53-4A00-A663-ED367D592092}" type="parTrans" cxnId="{E7FD63B7-0790-4315-BAD0-909B7F7DAD6C}">
      <dgm:prSet/>
      <dgm:spPr/>
      <dgm:t>
        <a:bodyPr/>
        <a:lstStyle/>
        <a:p>
          <a:endParaRPr lang="en-US"/>
        </a:p>
      </dgm:t>
    </dgm:pt>
    <dgm:pt modelId="{4B4644CB-E0AC-445B-9ACA-1CB5BA20565E}" type="sibTrans" cxnId="{E7FD63B7-0790-4315-BAD0-909B7F7DAD6C}">
      <dgm:prSet/>
      <dgm:spPr/>
      <dgm:t>
        <a:bodyPr/>
        <a:lstStyle/>
        <a:p>
          <a:endParaRPr lang="en-US"/>
        </a:p>
      </dgm:t>
    </dgm:pt>
    <dgm:pt modelId="{1C4D3BC5-A7DB-4C70-BAB6-10B9F439CF10}">
      <dgm:prSet phldrT="[Text]"/>
      <dgm:spPr/>
      <dgm:t>
        <a:bodyPr/>
        <a:lstStyle/>
        <a:p>
          <a:r>
            <a:rPr lang="en-US" dirty="0"/>
            <a:t>Catering</a:t>
          </a:r>
        </a:p>
      </dgm:t>
    </dgm:pt>
    <dgm:pt modelId="{5B320623-5E7B-4F7F-A022-B769DA02BCF8}" type="parTrans" cxnId="{471E1524-C51D-4A57-84B2-029B79C943F2}">
      <dgm:prSet/>
      <dgm:spPr/>
      <dgm:t>
        <a:bodyPr/>
        <a:lstStyle/>
        <a:p>
          <a:endParaRPr lang="en-US"/>
        </a:p>
      </dgm:t>
    </dgm:pt>
    <dgm:pt modelId="{96FC7CD8-1A9F-4593-9F93-49615A56D1C6}" type="sibTrans" cxnId="{471E1524-C51D-4A57-84B2-029B79C943F2}">
      <dgm:prSet/>
      <dgm:spPr/>
      <dgm:t>
        <a:bodyPr/>
        <a:lstStyle/>
        <a:p>
          <a:endParaRPr lang="en-US"/>
        </a:p>
      </dgm:t>
    </dgm:pt>
    <dgm:pt modelId="{78E8E825-2108-4B6A-B005-DFBE5A95E2F0}">
      <dgm:prSet phldrT="[Text]"/>
      <dgm:spPr/>
      <dgm:t>
        <a:bodyPr/>
        <a:lstStyle/>
        <a:p>
          <a:r>
            <a:rPr lang="en-US" dirty="0"/>
            <a:t>Administration</a:t>
          </a:r>
        </a:p>
      </dgm:t>
    </dgm:pt>
    <dgm:pt modelId="{50C184E4-67AA-4337-82D1-DD03BFFAC2F3}" type="parTrans" cxnId="{598F9CBF-5D74-4C47-9FEC-D47CAADFDA7F}">
      <dgm:prSet/>
      <dgm:spPr/>
      <dgm:t>
        <a:bodyPr/>
        <a:lstStyle/>
        <a:p>
          <a:endParaRPr lang="en-US"/>
        </a:p>
      </dgm:t>
    </dgm:pt>
    <dgm:pt modelId="{7E569DD1-640B-45A1-8B12-A56F9F0C2B57}" type="sibTrans" cxnId="{598F9CBF-5D74-4C47-9FEC-D47CAADFDA7F}">
      <dgm:prSet/>
      <dgm:spPr/>
      <dgm:t>
        <a:bodyPr/>
        <a:lstStyle/>
        <a:p>
          <a:endParaRPr lang="en-US"/>
        </a:p>
      </dgm:t>
    </dgm:pt>
    <dgm:pt modelId="{C4D5FA2B-E083-4204-A7BB-166783E0EEF3}">
      <dgm:prSet phldrT="[Text]"/>
      <dgm:spPr/>
      <dgm:t>
        <a:bodyPr/>
        <a:lstStyle/>
        <a:p>
          <a:r>
            <a:rPr lang="en-US" dirty="0"/>
            <a:t>Media</a:t>
          </a:r>
        </a:p>
      </dgm:t>
    </dgm:pt>
    <dgm:pt modelId="{127E2789-3E57-4719-9B3D-B1A504CBEF6F}" type="parTrans" cxnId="{518D611E-FB59-4715-B22C-006DA71216C1}">
      <dgm:prSet/>
      <dgm:spPr/>
      <dgm:t>
        <a:bodyPr/>
        <a:lstStyle/>
        <a:p>
          <a:endParaRPr lang="en-US"/>
        </a:p>
      </dgm:t>
    </dgm:pt>
    <dgm:pt modelId="{084504CE-8F59-49A5-9DFB-1E213CCC966D}" type="sibTrans" cxnId="{518D611E-FB59-4715-B22C-006DA71216C1}">
      <dgm:prSet/>
      <dgm:spPr/>
      <dgm:t>
        <a:bodyPr/>
        <a:lstStyle/>
        <a:p>
          <a:endParaRPr lang="en-US"/>
        </a:p>
      </dgm:t>
    </dgm:pt>
    <dgm:pt modelId="{05B4A83C-62C0-4055-A7B2-B6C071977DE1}">
      <dgm:prSet phldrT="[Text]"/>
      <dgm:spPr/>
      <dgm:t>
        <a:bodyPr/>
        <a:lstStyle/>
        <a:p>
          <a:r>
            <a:rPr lang="en-US"/>
            <a:t>CUSG</a:t>
          </a:r>
          <a:endParaRPr lang="en-US" dirty="0"/>
        </a:p>
      </dgm:t>
    </dgm:pt>
    <dgm:pt modelId="{34477A96-F2FB-46AB-8AC7-97B459CCD07A}" type="parTrans" cxnId="{53E4206C-BF10-462E-A428-88BC63901E18}">
      <dgm:prSet/>
      <dgm:spPr/>
      <dgm:t>
        <a:bodyPr/>
        <a:lstStyle/>
        <a:p>
          <a:endParaRPr lang="en-GB"/>
        </a:p>
      </dgm:t>
    </dgm:pt>
    <dgm:pt modelId="{99937A61-7081-47FC-A9DD-F26DE9ADC58B}" type="sibTrans" cxnId="{53E4206C-BF10-462E-A428-88BC63901E18}">
      <dgm:prSet/>
      <dgm:spPr/>
      <dgm:t>
        <a:bodyPr/>
        <a:lstStyle/>
        <a:p>
          <a:endParaRPr lang="en-GB"/>
        </a:p>
      </dgm:t>
    </dgm:pt>
    <dgm:pt modelId="{49E38D05-3B82-4030-A691-448F4916E27A}">
      <dgm:prSet phldrT="[Text]"/>
      <dgm:spPr/>
      <dgm:t>
        <a:bodyPr/>
        <a:lstStyle/>
        <a:p>
          <a:r>
            <a:rPr lang="en-US"/>
            <a:t>CUOSC</a:t>
          </a:r>
          <a:endParaRPr lang="en-US" dirty="0"/>
        </a:p>
      </dgm:t>
    </dgm:pt>
    <dgm:pt modelId="{370844B0-8B3E-4ED4-A12F-0AFD87156C8C}" type="parTrans" cxnId="{17E00232-1764-4025-8FFB-6A69C90D723C}">
      <dgm:prSet/>
      <dgm:spPr/>
      <dgm:t>
        <a:bodyPr/>
        <a:lstStyle/>
        <a:p>
          <a:endParaRPr lang="en-GB"/>
        </a:p>
      </dgm:t>
    </dgm:pt>
    <dgm:pt modelId="{14935C5B-3598-43BF-8ED8-C5CA8DD94378}" type="sibTrans" cxnId="{17E00232-1764-4025-8FFB-6A69C90D723C}">
      <dgm:prSet/>
      <dgm:spPr/>
      <dgm:t>
        <a:bodyPr/>
        <a:lstStyle/>
        <a:p>
          <a:endParaRPr lang="en-GB"/>
        </a:p>
      </dgm:t>
    </dgm:pt>
    <dgm:pt modelId="{C0189766-E012-4246-9BB8-4686087CE856}" type="pres">
      <dgm:prSet presAssocID="{61B5B30D-A88F-49C1-8C62-D06238C3D473}" presName="hierChild1" presStyleCnt="0">
        <dgm:presLayoutVars>
          <dgm:orgChart val="1"/>
          <dgm:chPref val="1"/>
          <dgm:dir/>
          <dgm:animOne val="branch"/>
          <dgm:animLvl val="lvl"/>
          <dgm:resizeHandles/>
        </dgm:presLayoutVars>
      </dgm:prSet>
      <dgm:spPr/>
    </dgm:pt>
    <dgm:pt modelId="{71CB5B34-856D-41CF-8809-CEA3B58E6ADD}" type="pres">
      <dgm:prSet presAssocID="{A8B17310-7440-4759-AAE6-EBC2EF6B8E9D}" presName="hierRoot1" presStyleCnt="0">
        <dgm:presLayoutVars>
          <dgm:hierBranch val="init"/>
        </dgm:presLayoutVars>
      </dgm:prSet>
      <dgm:spPr/>
    </dgm:pt>
    <dgm:pt modelId="{D3EBCC87-F9DC-40B9-A59A-B21EA613A00E}" type="pres">
      <dgm:prSet presAssocID="{A8B17310-7440-4759-AAE6-EBC2EF6B8E9D}" presName="rootComposite1" presStyleCnt="0"/>
      <dgm:spPr/>
    </dgm:pt>
    <dgm:pt modelId="{92FC33A8-8117-4ADD-9E8D-D4FF0312CE90}" type="pres">
      <dgm:prSet presAssocID="{A8B17310-7440-4759-AAE6-EBC2EF6B8E9D}" presName="rootText1" presStyleLbl="node0" presStyleIdx="0" presStyleCnt="1" custScaleX="199189">
        <dgm:presLayoutVars>
          <dgm:chPref val="3"/>
        </dgm:presLayoutVars>
      </dgm:prSet>
      <dgm:spPr/>
    </dgm:pt>
    <dgm:pt modelId="{4FFA4EE7-546F-43D9-BF94-8EB649BE835C}" type="pres">
      <dgm:prSet presAssocID="{A8B17310-7440-4759-AAE6-EBC2EF6B8E9D}" presName="rootConnector1" presStyleLbl="node1" presStyleIdx="0" presStyleCnt="0"/>
      <dgm:spPr/>
    </dgm:pt>
    <dgm:pt modelId="{44282214-A2C9-4BD5-9A23-B263F33A72C0}" type="pres">
      <dgm:prSet presAssocID="{A8B17310-7440-4759-AAE6-EBC2EF6B8E9D}" presName="hierChild2" presStyleCnt="0"/>
      <dgm:spPr/>
    </dgm:pt>
    <dgm:pt modelId="{8338497B-7416-40F1-A9FA-37111F3BC140}" type="pres">
      <dgm:prSet presAssocID="{B2452A11-E6B0-4DE0-82D5-E877D3C0A158}" presName="Name37" presStyleLbl="parChTrans1D2" presStyleIdx="0" presStyleCnt="5"/>
      <dgm:spPr/>
    </dgm:pt>
    <dgm:pt modelId="{37A91EDF-8CD9-475E-A0D7-7D96C3B4FB0D}" type="pres">
      <dgm:prSet presAssocID="{2256A743-D318-43CC-8D55-9EDE534E5508}" presName="hierRoot2" presStyleCnt="0">
        <dgm:presLayoutVars>
          <dgm:hierBranch val="init"/>
        </dgm:presLayoutVars>
      </dgm:prSet>
      <dgm:spPr/>
    </dgm:pt>
    <dgm:pt modelId="{7FDA38F3-FE55-465F-89C8-1BEF6D9B031C}" type="pres">
      <dgm:prSet presAssocID="{2256A743-D318-43CC-8D55-9EDE534E5508}" presName="rootComposite" presStyleCnt="0"/>
      <dgm:spPr/>
    </dgm:pt>
    <dgm:pt modelId="{4890D51F-7733-4DE3-9C43-45AEEC1C7674}" type="pres">
      <dgm:prSet presAssocID="{2256A743-D318-43CC-8D55-9EDE534E5508}" presName="rootText" presStyleLbl="node2" presStyleIdx="0" presStyleCnt="5">
        <dgm:presLayoutVars>
          <dgm:chPref val="3"/>
        </dgm:presLayoutVars>
      </dgm:prSet>
      <dgm:spPr/>
    </dgm:pt>
    <dgm:pt modelId="{C7B82CEB-9A95-44A0-A296-29E64318A8AB}" type="pres">
      <dgm:prSet presAssocID="{2256A743-D318-43CC-8D55-9EDE534E5508}" presName="rootConnector" presStyleLbl="node2" presStyleIdx="0" presStyleCnt="5"/>
      <dgm:spPr/>
    </dgm:pt>
    <dgm:pt modelId="{966D9D6E-AB6B-4662-AD55-23F3715DC0A1}" type="pres">
      <dgm:prSet presAssocID="{2256A743-D318-43CC-8D55-9EDE534E5508}" presName="hierChild4" presStyleCnt="0"/>
      <dgm:spPr/>
    </dgm:pt>
    <dgm:pt modelId="{48C07686-9713-4797-BC79-0E93C40BCC7C}" type="pres">
      <dgm:prSet presAssocID="{2256A743-D318-43CC-8D55-9EDE534E5508}" presName="hierChild5" presStyleCnt="0"/>
      <dgm:spPr/>
    </dgm:pt>
    <dgm:pt modelId="{982833BF-F7EB-4C76-9129-999E07E4C85D}" type="pres">
      <dgm:prSet presAssocID="{AFA1154B-A002-4253-83DC-81E92DB0495D}" presName="Name37" presStyleLbl="parChTrans1D2" presStyleIdx="1" presStyleCnt="5"/>
      <dgm:spPr/>
    </dgm:pt>
    <dgm:pt modelId="{410E8F0D-4C77-4D87-BACB-F435AADDB28E}" type="pres">
      <dgm:prSet presAssocID="{4BC3880C-2136-46AE-BD43-D81F21635EF4}" presName="hierRoot2" presStyleCnt="0">
        <dgm:presLayoutVars>
          <dgm:hierBranch val="init"/>
        </dgm:presLayoutVars>
      </dgm:prSet>
      <dgm:spPr/>
    </dgm:pt>
    <dgm:pt modelId="{58E6BC74-C424-4BFD-B2EF-C53307C1EA19}" type="pres">
      <dgm:prSet presAssocID="{4BC3880C-2136-46AE-BD43-D81F21635EF4}" presName="rootComposite" presStyleCnt="0"/>
      <dgm:spPr/>
    </dgm:pt>
    <dgm:pt modelId="{F51118F5-F0B3-4EF9-BB90-F3092E6E8212}" type="pres">
      <dgm:prSet presAssocID="{4BC3880C-2136-46AE-BD43-D81F21635EF4}" presName="rootText" presStyleLbl="node2" presStyleIdx="1" presStyleCnt="5">
        <dgm:presLayoutVars>
          <dgm:chPref val="3"/>
        </dgm:presLayoutVars>
      </dgm:prSet>
      <dgm:spPr/>
    </dgm:pt>
    <dgm:pt modelId="{B2F29585-7642-4BE8-8E5E-4D81DF4FFCC2}" type="pres">
      <dgm:prSet presAssocID="{4BC3880C-2136-46AE-BD43-D81F21635EF4}" presName="rootConnector" presStyleLbl="node2" presStyleIdx="1" presStyleCnt="5"/>
      <dgm:spPr/>
    </dgm:pt>
    <dgm:pt modelId="{5866B4C9-EE79-4FEF-AEAE-96CDAC9A3AAE}" type="pres">
      <dgm:prSet presAssocID="{4BC3880C-2136-46AE-BD43-D81F21635EF4}" presName="hierChild4" presStyleCnt="0"/>
      <dgm:spPr/>
    </dgm:pt>
    <dgm:pt modelId="{A3ED4496-546F-47D7-8E0D-BAA3151E04B3}" type="pres">
      <dgm:prSet presAssocID="{1BCE0F27-661B-409B-A65D-B2EF0D94DC48}" presName="Name37" presStyleLbl="parChTrans1D3" presStyleIdx="0" presStyleCnt="11"/>
      <dgm:spPr/>
    </dgm:pt>
    <dgm:pt modelId="{7BDE729D-C3B2-472B-B840-CFF4888D0337}" type="pres">
      <dgm:prSet presAssocID="{5F50281D-32F2-4610-A822-3C9273C1DEB3}" presName="hierRoot2" presStyleCnt="0">
        <dgm:presLayoutVars>
          <dgm:hierBranch val="init"/>
        </dgm:presLayoutVars>
      </dgm:prSet>
      <dgm:spPr/>
    </dgm:pt>
    <dgm:pt modelId="{33D33C63-3DB7-43C6-91A8-8393713C2536}" type="pres">
      <dgm:prSet presAssocID="{5F50281D-32F2-4610-A822-3C9273C1DEB3}" presName="rootComposite" presStyleCnt="0"/>
      <dgm:spPr/>
    </dgm:pt>
    <dgm:pt modelId="{E12ED18B-1A86-4EE2-B0C5-F78A2012D1B2}" type="pres">
      <dgm:prSet presAssocID="{5F50281D-32F2-4610-A822-3C9273C1DEB3}" presName="rootText" presStyleLbl="node3" presStyleIdx="0" presStyleCnt="11" custLinFactNeighborX="5577">
        <dgm:presLayoutVars>
          <dgm:chPref val="3"/>
        </dgm:presLayoutVars>
      </dgm:prSet>
      <dgm:spPr/>
    </dgm:pt>
    <dgm:pt modelId="{99FFC0C9-784D-40B3-ACFF-CE5EA0E514B5}" type="pres">
      <dgm:prSet presAssocID="{5F50281D-32F2-4610-A822-3C9273C1DEB3}" presName="rootConnector" presStyleLbl="node3" presStyleIdx="0" presStyleCnt="11"/>
      <dgm:spPr/>
    </dgm:pt>
    <dgm:pt modelId="{8C07CEDD-5152-4812-AC51-9F28C98C27C9}" type="pres">
      <dgm:prSet presAssocID="{5F50281D-32F2-4610-A822-3C9273C1DEB3}" presName="hierChild4" presStyleCnt="0"/>
      <dgm:spPr/>
    </dgm:pt>
    <dgm:pt modelId="{D5C7D036-D02D-4105-A3DD-D78A91D258AB}" type="pres">
      <dgm:prSet presAssocID="{5F50281D-32F2-4610-A822-3C9273C1DEB3}" presName="hierChild5" presStyleCnt="0"/>
      <dgm:spPr/>
    </dgm:pt>
    <dgm:pt modelId="{9751CD59-6A35-4FB1-B57E-5590C7C6A3DF}" type="pres">
      <dgm:prSet presAssocID="{97C153A5-B9FA-4C9C-BC7F-067971FF00FC}" presName="Name37" presStyleLbl="parChTrans1D3" presStyleIdx="1" presStyleCnt="11"/>
      <dgm:spPr/>
    </dgm:pt>
    <dgm:pt modelId="{2E609514-4BAA-4B60-9AB9-17AD5D28FDBB}" type="pres">
      <dgm:prSet presAssocID="{629D2306-8DC9-4677-B626-4520F0A2D6C5}" presName="hierRoot2" presStyleCnt="0">
        <dgm:presLayoutVars>
          <dgm:hierBranch val="init"/>
        </dgm:presLayoutVars>
      </dgm:prSet>
      <dgm:spPr/>
    </dgm:pt>
    <dgm:pt modelId="{F53FA1BB-EC04-4954-AD9D-D11DC89776C8}" type="pres">
      <dgm:prSet presAssocID="{629D2306-8DC9-4677-B626-4520F0A2D6C5}" presName="rootComposite" presStyleCnt="0"/>
      <dgm:spPr/>
    </dgm:pt>
    <dgm:pt modelId="{3B1F705A-DBF0-475A-A796-69BDD853CD00}" type="pres">
      <dgm:prSet presAssocID="{629D2306-8DC9-4677-B626-4520F0A2D6C5}" presName="rootText" presStyleLbl="node3" presStyleIdx="1" presStyleCnt="11" custLinFactY="69442" custLinFactNeighborX="5528" custLinFactNeighborY="100000">
        <dgm:presLayoutVars>
          <dgm:chPref val="3"/>
        </dgm:presLayoutVars>
      </dgm:prSet>
      <dgm:spPr/>
    </dgm:pt>
    <dgm:pt modelId="{657FE1B6-E659-4FCA-9011-42E56F1CB531}" type="pres">
      <dgm:prSet presAssocID="{629D2306-8DC9-4677-B626-4520F0A2D6C5}" presName="rootConnector" presStyleLbl="node3" presStyleIdx="1" presStyleCnt="11"/>
      <dgm:spPr/>
    </dgm:pt>
    <dgm:pt modelId="{14ED857F-9F38-402C-8A01-A6F00FF4660E}" type="pres">
      <dgm:prSet presAssocID="{629D2306-8DC9-4677-B626-4520F0A2D6C5}" presName="hierChild4" presStyleCnt="0"/>
      <dgm:spPr/>
    </dgm:pt>
    <dgm:pt modelId="{B69C31CD-2F48-4F22-B2F7-A6DF316125A7}" type="pres">
      <dgm:prSet presAssocID="{629D2306-8DC9-4677-B626-4520F0A2D6C5}" presName="hierChild5" presStyleCnt="0"/>
      <dgm:spPr/>
    </dgm:pt>
    <dgm:pt modelId="{74D8F89F-5B48-48E4-8877-A38E22D30849}" type="pres">
      <dgm:prSet presAssocID="{CCF82383-A8E3-4328-AB47-1F20E24D36B1}" presName="Name37" presStyleLbl="parChTrans1D3" presStyleIdx="2" presStyleCnt="11"/>
      <dgm:spPr/>
    </dgm:pt>
    <dgm:pt modelId="{3C745F4D-169F-4CA9-AFDB-F2533F5247AA}" type="pres">
      <dgm:prSet presAssocID="{0FFDB2B3-D9B9-4BB6-8E35-A94D4E33B9EA}" presName="hierRoot2" presStyleCnt="0">
        <dgm:presLayoutVars>
          <dgm:hierBranch val="init"/>
        </dgm:presLayoutVars>
      </dgm:prSet>
      <dgm:spPr/>
    </dgm:pt>
    <dgm:pt modelId="{9299BB71-71C7-419C-BBAB-FCB23411681C}" type="pres">
      <dgm:prSet presAssocID="{0FFDB2B3-D9B9-4BB6-8E35-A94D4E33B9EA}" presName="rootComposite" presStyleCnt="0"/>
      <dgm:spPr/>
    </dgm:pt>
    <dgm:pt modelId="{D32D555D-2D6C-44EF-BB32-8441B6CA7DDC}" type="pres">
      <dgm:prSet presAssocID="{0FFDB2B3-D9B9-4BB6-8E35-A94D4E33B9EA}" presName="rootText" presStyleLbl="node3" presStyleIdx="2" presStyleCnt="11" custLinFactY="-32918" custLinFactNeighborX="7090" custLinFactNeighborY="-100000">
        <dgm:presLayoutVars>
          <dgm:chPref val="3"/>
        </dgm:presLayoutVars>
      </dgm:prSet>
      <dgm:spPr/>
    </dgm:pt>
    <dgm:pt modelId="{99A8A4AE-4F2F-46CA-A2C3-E93BA5B5064B}" type="pres">
      <dgm:prSet presAssocID="{0FFDB2B3-D9B9-4BB6-8E35-A94D4E33B9EA}" presName="rootConnector" presStyleLbl="node3" presStyleIdx="2" presStyleCnt="11"/>
      <dgm:spPr/>
    </dgm:pt>
    <dgm:pt modelId="{15DE9E60-9AEE-4541-A4E8-9FE44884E5A7}" type="pres">
      <dgm:prSet presAssocID="{0FFDB2B3-D9B9-4BB6-8E35-A94D4E33B9EA}" presName="hierChild4" presStyleCnt="0"/>
      <dgm:spPr/>
    </dgm:pt>
    <dgm:pt modelId="{67707311-45B3-47DF-92CE-5B8E8CE76AE0}" type="pres">
      <dgm:prSet presAssocID="{0FFDB2B3-D9B9-4BB6-8E35-A94D4E33B9EA}" presName="hierChild5" presStyleCnt="0"/>
      <dgm:spPr/>
    </dgm:pt>
    <dgm:pt modelId="{3C177CDF-8C5F-4F2B-9B8D-B4601371E36D}" type="pres">
      <dgm:prSet presAssocID="{22492D8A-3B6F-47DB-B9BD-E97BAB941D60}" presName="Name37" presStyleLbl="parChTrans1D3" presStyleIdx="3" presStyleCnt="11"/>
      <dgm:spPr/>
    </dgm:pt>
    <dgm:pt modelId="{FF44A2F1-4B76-4C9B-A12A-12C26E629EAE}" type="pres">
      <dgm:prSet presAssocID="{B601123B-C563-4E0D-AF6C-0F4E0569712D}" presName="hierRoot2" presStyleCnt="0">
        <dgm:presLayoutVars>
          <dgm:hierBranch val="init"/>
        </dgm:presLayoutVars>
      </dgm:prSet>
      <dgm:spPr/>
    </dgm:pt>
    <dgm:pt modelId="{E8004C63-4081-4063-8A18-5F5F34822B34}" type="pres">
      <dgm:prSet presAssocID="{B601123B-C563-4E0D-AF6C-0F4E0569712D}" presName="rootComposite" presStyleCnt="0"/>
      <dgm:spPr/>
    </dgm:pt>
    <dgm:pt modelId="{6511E4B7-DDAA-4D30-B593-F79CBD7E6D0A}" type="pres">
      <dgm:prSet presAssocID="{B601123B-C563-4E0D-AF6C-0F4E0569712D}" presName="rootText" presStyleLbl="node3" presStyleIdx="3" presStyleCnt="11" custLinFactX="-32561" custLinFactY="-14340" custLinFactNeighborX="-100000" custLinFactNeighborY="-100000">
        <dgm:presLayoutVars>
          <dgm:chPref val="3"/>
        </dgm:presLayoutVars>
      </dgm:prSet>
      <dgm:spPr/>
    </dgm:pt>
    <dgm:pt modelId="{B96B1C61-1376-4E53-8DEF-40D9EB93291B}" type="pres">
      <dgm:prSet presAssocID="{B601123B-C563-4E0D-AF6C-0F4E0569712D}" presName="rootConnector" presStyleLbl="node3" presStyleIdx="3" presStyleCnt="11"/>
      <dgm:spPr/>
    </dgm:pt>
    <dgm:pt modelId="{602BE42A-C5F5-4045-9649-059926C5F222}" type="pres">
      <dgm:prSet presAssocID="{B601123B-C563-4E0D-AF6C-0F4E0569712D}" presName="hierChild4" presStyleCnt="0"/>
      <dgm:spPr/>
    </dgm:pt>
    <dgm:pt modelId="{FFF28679-57FF-4FA2-8854-0098F3FD3441}" type="pres">
      <dgm:prSet presAssocID="{B601123B-C563-4E0D-AF6C-0F4E0569712D}" presName="hierChild5" presStyleCnt="0"/>
      <dgm:spPr/>
    </dgm:pt>
    <dgm:pt modelId="{E93A2E44-A1AC-4221-9A14-005758D35875}" type="pres">
      <dgm:prSet presAssocID="{205716E5-AC53-4A00-A663-ED367D592092}" presName="Name37" presStyleLbl="parChTrans1D3" presStyleIdx="4" presStyleCnt="11"/>
      <dgm:spPr/>
    </dgm:pt>
    <dgm:pt modelId="{DE16D27E-2FAD-44D8-A644-D4BDD240A709}" type="pres">
      <dgm:prSet presAssocID="{A29A025F-56B5-4D87-9792-CC214C7E3EDD}" presName="hierRoot2" presStyleCnt="0">
        <dgm:presLayoutVars>
          <dgm:hierBranch val="init"/>
        </dgm:presLayoutVars>
      </dgm:prSet>
      <dgm:spPr/>
    </dgm:pt>
    <dgm:pt modelId="{866097AF-C22B-4942-872B-C143885A6B02}" type="pres">
      <dgm:prSet presAssocID="{A29A025F-56B5-4D87-9792-CC214C7E3EDD}" presName="rootComposite" presStyleCnt="0"/>
      <dgm:spPr/>
    </dgm:pt>
    <dgm:pt modelId="{594AB812-8623-4EA5-B461-8F64FF8F3AC9}" type="pres">
      <dgm:prSet presAssocID="{A29A025F-56B5-4D87-9792-CC214C7E3EDD}" presName="rootText" presStyleLbl="node3" presStyleIdx="4" presStyleCnt="11" custLinFactX="-33900" custLinFactY="-2435" custLinFactNeighborX="-100000" custLinFactNeighborY="-100000">
        <dgm:presLayoutVars>
          <dgm:chPref val="3"/>
        </dgm:presLayoutVars>
      </dgm:prSet>
      <dgm:spPr/>
    </dgm:pt>
    <dgm:pt modelId="{CB4BDF3F-B116-4FC6-B1D1-751D5D660DDA}" type="pres">
      <dgm:prSet presAssocID="{A29A025F-56B5-4D87-9792-CC214C7E3EDD}" presName="rootConnector" presStyleLbl="node3" presStyleIdx="4" presStyleCnt="11"/>
      <dgm:spPr/>
    </dgm:pt>
    <dgm:pt modelId="{AD774AA5-0609-47F3-85FD-905383C8535F}" type="pres">
      <dgm:prSet presAssocID="{A29A025F-56B5-4D87-9792-CC214C7E3EDD}" presName="hierChild4" presStyleCnt="0"/>
      <dgm:spPr/>
    </dgm:pt>
    <dgm:pt modelId="{411FF16D-2FC2-4B01-AE00-49E546313AC9}" type="pres">
      <dgm:prSet presAssocID="{A29A025F-56B5-4D87-9792-CC214C7E3EDD}" presName="hierChild5" presStyleCnt="0"/>
      <dgm:spPr/>
    </dgm:pt>
    <dgm:pt modelId="{FFA31884-9838-4E27-8250-7B71DD820F46}" type="pres">
      <dgm:prSet presAssocID="{50C184E4-67AA-4337-82D1-DD03BFFAC2F3}" presName="Name37" presStyleLbl="parChTrans1D3" presStyleIdx="5" presStyleCnt="11"/>
      <dgm:spPr/>
    </dgm:pt>
    <dgm:pt modelId="{799007EB-033E-4C8F-9B27-EA59AE61D242}" type="pres">
      <dgm:prSet presAssocID="{78E8E825-2108-4B6A-B005-DFBE5A95E2F0}" presName="hierRoot2" presStyleCnt="0">
        <dgm:presLayoutVars>
          <dgm:hierBranch val="init"/>
        </dgm:presLayoutVars>
      </dgm:prSet>
      <dgm:spPr/>
    </dgm:pt>
    <dgm:pt modelId="{CAC40E4C-6E05-4ACA-BE12-A6C9F09B55B7}" type="pres">
      <dgm:prSet presAssocID="{78E8E825-2108-4B6A-B005-DFBE5A95E2F0}" presName="rootComposite" presStyleCnt="0"/>
      <dgm:spPr/>
    </dgm:pt>
    <dgm:pt modelId="{7D9814D6-5812-42A5-900D-228619949CCF}" type="pres">
      <dgm:prSet presAssocID="{78E8E825-2108-4B6A-B005-DFBE5A95E2F0}" presName="rootText" presStyleLbl="node3" presStyleIdx="5" presStyleCnt="11" custLinFactX="-33187" custLinFactNeighborX="-100000" custLinFactNeighborY="-90523">
        <dgm:presLayoutVars>
          <dgm:chPref val="3"/>
        </dgm:presLayoutVars>
      </dgm:prSet>
      <dgm:spPr/>
    </dgm:pt>
    <dgm:pt modelId="{DD3B51E3-F144-4C54-9364-254034CE24AE}" type="pres">
      <dgm:prSet presAssocID="{78E8E825-2108-4B6A-B005-DFBE5A95E2F0}" presName="rootConnector" presStyleLbl="node3" presStyleIdx="5" presStyleCnt="11"/>
      <dgm:spPr/>
    </dgm:pt>
    <dgm:pt modelId="{FEA01400-4323-443C-9302-36F39D34A66A}" type="pres">
      <dgm:prSet presAssocID="{78E8E825-2108-4B6A-B005-DFBE5A95E2F0}" presName="hierChild4" presStyleCnt="0"/>
      <dgm:spPr/>
    </dgm:pt>
    <dgm:pt modelId="{167E9B64-17EF-4810-B4DF-F7088DDA959E}" type="pres">
      <dgm:prSet presAssocID="{78E8E825-2108-4B6A-B005-DFBE5A95E2F0}" presName="hierChild5" presStyleCnt="0"/>
      <dgm:spPr/>
    </dgm:pt>
    <dgm:pt modelId="{6177C6D1-AB22-4EF1-BF18-E61BA609AA21}" type="pres">
      <dgm:prSet presAssocID="{5B320623-5E7B-4F7F-A022-B769DA02BCF8}" presName="Name37" presStyleLbl="parChTrans1D3" presStyleIdx="6" presStyleCnt="11"/>
      <dgm:spPr/>
    </dgm:pt>
    <dgm:pt modelId="{45058CEE-A89D-44FB-8255-77F60469456E}" type="pres">
      <dgm:prSet presAssocID="{1C4D3BC5-A7DB-4C70-BAB6-10B9F439CF10}" presName="hierRoot2" presStyleCnt="0">
        <dgm:presLayoutVars>
          <dgm:hierBranch val="init"/>
        </dgm:presLayoutVars>
      </dgm:prSet>
      <dgm:spPr/>
    </dgm:pt>
    <dgm:pt modelId="{FFB89D86-2130-46B1-8662-B095D79359AA}" type="pres">
      <dgm:prSet presAssocID="{1C4D3BC5-A7DB-4C70-BAB6-10B9F439CF10}" presName="rootComposite" presStyleCnt="0"/>
      <dgm:spPr/>
    </dgm:pt>
    <dgm:pt modelId="{71B50AFD-D0C3-43A0-BAF8-C5C0529BC7D2}" type="pres">
      <dgm:prSet presAssocID="{1C4D3BC5-A7DB-4C70-BAB6-10B9F439CF10}" presName="rootText" presStyleLbl="node3" presStyleIdx="6" presStyleCnt="11" custLinFactY="-189730" custLinFactNeighborX="8429" custLinFactNeighborY="-200000">
        <dgm:presLayoutVars>
          <dgm:chPref val="3"/>
        </dgm:presLayoutVars>
      </dgm:prSet>
      <dgm:spPr/>
    </dgm:pt>
    <dgm:pt modelId="{D9CFF08D-8933-4A50-9EED-DC15FEA51F8C}" type="pres">
      <dgm:prSet presAssocID="{1C4D3BC5-A7DB-4C70-BAB6-10B9F439CF10}" presName="rootConnector" presStyleLbl="node3" presStyleIdx="6" presStyleCnt="11"/>
      <dgm:spPr/>
    </dgm:pt>
    <dgm:pt modelId="{42A955C0-6A94-4E74-B005-3E5E28CBDDFD}" type="pres">
      <dgm:prSet presAssocID="{1C4D3BC5-A7DB-4C70-BAB6-10B9F439CF10}" presName="hierChild4" presStyleCnt="0"/>
      <dgm:spPr/>
    </dgm:pt>
    <dgm:pt modelId="{FF740A36-6EEC-4127-A85C-7D7FCADBF7E6}" type="pres">
      <dgm:prSet presAssocID="{1C4D3BC5-A7DB-4C70-BAB6-10B9F439CF10}" presName="hierChild5" presStyleCnt="0"/>
      <dgm:spPr/>
    </dgm:pt>
    <dgm:pt modelId="{9FA8F7B6-C24F-498E-8819-4186848AAB73}" type="pres">
      <dgm:prSet presAssocID="{127E2789-3E57-4719-9B3D-B1A504CBEF6F}" presName="Name37" presStyleLbl="parChTrans1D3" presStyleIdx="7" presStyleCnt="11"/>
      <dgm:spPr/>
    </dgm:pt>
    <dgm:pt modelId="{B72188AD-204F-4193-B62C-706812E5AF19}" type="pres">
      <dgm:prSet presAssocID="{C4D5FA2B-E083-4204-A7BB-166783E0EEF3}" presName="hierRoot2" presStyleCnt="0">
        <dgm:presLayoutVars>
          <dgm:hierBranch val="init"/>
        </dgm:presLayoutVars>
      </dgm:prSet>
      <dgm:spPr/>
    </dgm:pt>
    <dgm:pt modelId="{4172BA50-2463-4023-91C9-BCE9AAC4E767}" type="pres">
      <dgm:prSet presAssocID="{C4D5FA2B-E083-4204-A7BB-166783E0EEF3}" presName="rootComposite" presStyleCnt="0"/>
      <dgm:spPr/>
    </dgm:pt>
    <dgm:pt modelId="{9DDD111F-CEE7-4FAE-BCAB-6F4D72D649D1}" type="pres">
      <dgm:prSet presAssocID="{C4D5FA2B-E083-4204-A7BB-166783E0EEF3}" presName="rootText" presStyleLbl="node3" presStyleIdx="7" presStyleCnt="11" custLinFactX="-40000" custLinFactY="-400000" custLinFactNeighborX="-100000" custLinFactNeighborY="-437013">
        <dgm:presLayoutVars>
          <dgm:chPref val="3"/>
        </dgm:presLayoutVars>
      </dgm:prSet>
      <dgm:spPr/>
    </dgm:pt>
    <dgm:pt modelId="{FC4F62EF-61F0-440E-AB72-6CCD26DCA899}" type="pres">
      <dgm:prSet presAssocID="{C4D5FA2B-E083-4204-A7BB-166783E0EEF3}" presName="rootConnector" presStyleLbl="node3" presStyleIdx="7" presStyleCnt="11"/>
      <dgm:spPr/>
    </dgm:pt>
    <dgm:pt modelId="{CD552E8D-9593-4DA7-BB81-046E40CA7AB9}" type="pres">
      <dgm:prSet presAssocID="{C4D5FA2B-E083-4204-A7BB-166783E0EEF3}" presName="hierChild4" presStyleCnt="0"/>
      <dgm:spPr/>
    </dgm:pt>
    <dgm:pt modelId="{89595BF5-A07D-4A3E-9F88-FFC2350D6E30}" type="pres">
      <dgm:prSet presAssocID="{C4D5FA2B-E083-4204-A7BB-166783E0EEF3}" presName="hierChild5" presStyleCnt="0"/>
      <dgm:spPr/>
    </dgm:pt>
    <dgm:pt modelId="{A7031C71-35CF-4BCA-BB1B-16133314FCD4}" type="pres">
      <dgm:prSet presAssocID="{4BC3880C-2136-46AE-BD43-D81F21635EF4}" presName="hierChild5" presStyleCnt="0"/>
      <dgm:spPr/>
    </dgm:pt>
    <dgm:pt modelId="{2A411EF5-7CB4-4704-970F-1F08C49EEAFE}" type="pres">
      <dgm:prSet presAssocID="{08D55522-817D-43CA-969C-68D5A6315CBA}" presName="Name37" presStyleLbl="parChTrans1D2" presStyleIdx="2" presStyleCnt="5"/>
      <dgm:spPr/>
    </dgm:pt>
    <dgm:pt modelId="{69B21FA0-1060-4492-BF71-7811357241A4}" type="pres">
      <dgm:prSet presAssocID="{CEFD23B2-205A-46F5-B27E-00B449C3339D}" presName="hierRoot2" presStyleCnt="0">
        <dgm:presLayoutVars>
          <dgm:hierBranch val="init"/>
        </dgm:presLayoutVars>
      </dgm:prSet>
      <dgm:spPr/>
    </dgm:pt>
    <dgm:pt modelId="{F4ED557D-CB58-4BA4-A2F2-200C8F8AF71E}" type="pres">
      <dgm:prSet presAssocID="{CEFD23B2-205A-46F5-B27E-00B449C3339D}" presName="rootComposite" presStyleCnt="0"/>
      <dgm:spPr/>
    </dgm:pt>
    <dgm:pt modelId="{8C668C4B-F68A-44A4-A85D-A84BA15D60BF}" type="pres">
      <dgm:prSet presAssocID="{CEFD23B2-205A-46F5-B27E-00B449C3339D}" presName="rootText" presStyleLbl="node2" presStyleIdx="2" presStyleCnt="5">
        <dgm:presLayoutVars>
          <dgm:chPref val="3"/>
        </dgm:presLayoutVars>
      </dgm:prSet>
      <dgm:spPr/>
    </dgm:pt>
    <dgm:pt modelId="{D21B3116-F490-4CC5-87AA-694D9233B9D7}" type="pres">
      <dgm:prSet presAssocID="{CEFD23B2-205A-46F5-B27E-00B449C3339D}" presName="rootConnector" presStyleLbl="node2" presStyleIdx="2" presStyleCnt="5"/>
      <dgm:spPr/>
    </dgm:pt>
    <dgm:pt modelId="{8CA8ED20-36F1-4059-A02D-0ED8CBB7B9FD}" type="pres">
      <dgm:prSet presAssocID="{CEFD23B2-205A-46F5-B27E-00B449C3339D}" presName="hierChild4" presStyleCnt="0"/>
      <dgm:spPr/>
    </dgm:pt>
    <dgm:pt modelId="{B53C5323-A46C-4D90-89F4-B23ED94DDDA3}" type="pres">
      <dgm:prSet presAssocID="{CEFD23B2-205A-46F5-B27E-00B449C3339D}" presName="hierChild5" presStyleCnt="0"/>
      <dgm:spPr/>
    </dgm:pt>
    <dgm:pt modelId="{362802BC-D663-4C1E-A2ED-5EACCC35430F}" type="pres">
      <dgm:prSet presAssocID="{EADD1EDF-6DFA-4069-88D3-F6523DDEFD29}" presName="Name37" presStyleLbl="parChTrans1D2" presStyleIdx="3" presStyleCnt="5"/>
      <dgm:spPr/>
    </dgm:pt>
    <dgm:pt modelId="{AB892F10-692E-45EA-BE59-7C6A55DB23C2}" type="pres">
      <dgm:prSet presAssocID="{4433E8D2-3DCF-4AF4-80A4-EC72790BF179}" presName="hierRoot2" presStyleCnt="0">
        <dgm:presLayoutVars>
          <dgm:hierBranch val="init"/>
        </dgm:presLayoutVars>
      </dgm:prSet>
      <dgm:spPr/>
    </dgm:pt>
    <dgm:pt modelId="{3F9752E4-6B5F-44D6-9278-CEF352329BBD}" type="pres">
      <dgm:prSet presAssocID="{4433E8D2-3DCF-4AF4-80A4-EC72790BF179}" presName="rootComposite" presStyleCnt="0"/>
      <dgm:spPr/>
    </dgm:pt>
    <dgm:pt modelId="{6B79C9F9-0299-44F9-A700-8B6C96787F86}" type="pres">
      <dgm:prSet presAssocID="{4433E8D2-3DCF-4AF4-80A4-EC72790BF179}" presName="rootText" presStyleLbl="node2" presStyleIdx="3" presStyleCnt="5">
        <dgm:presLayoutVars>
          <dgm:chPref val="3"/>
        </dgm:presLayoutVars>
      </dgm:prSet>
      <dgm:spPr/>
    </dgm:pt>
    <dgm:pt modelId="{95CCD227-9F0C-4B18-806C-A3A737F019BB}" type="pres">
      <dgm:prSet presAssocID="{4433E8D2-3DCF-4AF4-80A4-EC72790BF179}" presName="rootConnector" presStyleLbl="node2" presStyleIdx="3" presStyleCnt="5"/>
      <dgm:spPr/>
    </dgm:pt>
    <dgm:pt modelId="{183FFC5C-65E4-4E7F-A777-02E6F54328D1}" type="pres">
      <dgm:prSet presAssocID="{4433E8D2-3DCF-4AF4-80A4-EC72790BF179}" presName="hierChild4" presStyleCnt="0"/>
      <dgm:spPr/>
    </dgm:pt>
    <dgm:pt modelId="{F9083C8F-CB6B-4DBF-A338-44C7DAD502A0}" type="pres">
      <dgm:prSet presAssocID="{E5443223-5921-42B8-924A-6F5F923AA3F1}" presName="Name37" presStyleLbl="parChTrans1D3" presStyleIdx="8" presStyleCnt="11"/>
      <dgm:spPr/>
    </dgm:pt>
    <dgm:pt modelId="{921D275C-144E-43AA-9850-FC3A88BCE40D}" type="pres">
      <dgm:prSet presAssocID="{101A8CA8-E63B-4EEF-8BDA-EF0925997A9A}" presName="hierRoot2" presStyleCnt="0">
        <dgm:presLayoutVars>
          <dgm:hierBranch val="init"/>
        </dgm:presLayoutVars>
      </dgm:prSet>
      <dgm:spPr/>
    </dgm:pt>
    <dgm:pt modelId="{E8535B2E-5564-402A-90C6-0B1CBF3EA6C4}" type="pres">
      <dgm:prSet presAssocID="{101A8CA8-E63B-4EEF-8BDA-EF0925997A9A}" presName="rootComposite" presStyleCnt="0"/>
      <dgm:spPr/>
    </dgm:pt>
    <dgm:pt modelId="{3371DFF8-2476-4578-A4A8-8E600D25F051}" type="pres">
      <dgm:prSet presAssocID="{101A8CA8-E63B-4EEF-8BDA-EF0925997A9A}" presName="rootText" presStyleLbl="node3" presStyleIdx="8" presStyleCnt="11">
        <dgm:presLayoutVars>
          <dgm:chPref val="3"/>
        </dgm:presLayoutVars>
      </dgm:prSet>
      <dgm:spPr/>
    </dgm:pt>
    <dgm:pt modelId="{03F51AE7-9372-4C39-B2FF-2FBAA178D6A6}" type="pres">
      <dgm:prSet presAssocID="{101A8CA8-E63B-4EEF-8BDA-EF0925997A9A}" presName="rootConnector" presStyleLbl="node3" presStyleIdx="8" presStyleCnt="11"/>
      <dgm:spPr/>
    </dgm:pt>
    <dgm:pt modelId="{FD50BEC2-2EE5-46C1-9871-30CCD3658616}" type="pres">
      <dgm:prSet presAssocID="{101A8CA8-E63B-4EEF-8BDA-EF0925997A9A}" presName="hierChild4" presStyleCnt="0"/>
      <dgm:spPr/>
    </dgm:pt>
    <dgm:pt modelId="{C24D63A4-6D7B-4F13-8774-845C4F3DD056}" type="pres">
      <dgm:prSet presAssocID="{101A8CA8-E63B-4EEF-8BDA-EF0925997A9A}" presName="hierChild5" presStyleCnt="0"/>
      <dgm:spPr/>
    </dgm:pt>
    <dgm:pt modelId="{4070DF8E-AAAA-4EA2-A42A-8923630FF457}" type="pres">
      <dgm:prSet presAssocID="{34477A96-F2FB-46AB-8AC7-97B459CCD07A}" presName="Name37" presStyleLbl="parChTrans1D3" presStyleIdx="9" presStyleCnt="11"/>
      <dgm:spPr/>
    </dgm:pt>
    <dgm:pt modelId="{49C8F5F5-CC44-49D3-BC33-396F96C5E800}" type="pres">
      <dgm:prSet presAssocID="{05B4A83C-62C0-4055-A7B2-B6C071977DE1}" presName="hierRoot2" presStyleCnt="0">
        <dgm:presLayoutVars>
          <dgm:hierBranch val="init"/>
        </dgm:presLayoutVars>
      </dgm:prSet>
      <dgm:spPr/>
    </dgm:pt>
    <dgm:pt modelId="{0AC0EC75-65C6-4E3E-AF2B-3A36244FE41B}" type="pres">
      <dgm:prSet presAssocID="{05B4A83C-62C0-4055-A7B2-B6C071977DE1}" presName="rootComposite" presStyleCnt="0"/>
      <dgm:spPr/>
    </dgm:pt>
    <dgm:pt modelId="{EA6ECCF2-2A2D-40CA-BB2C-BE1C08005F03}" type="pres">
      <dgm:prSet presAssocID="{05B4A83C-62C0-4055-A7B2-B6C071977DE1}" presName="rootText" presStyleLbl="node3" presStyleIdx="9" presStyleCnt="11">
        <dgm:presLayoutVars>
          <dgm:chPref val="3"/>
        </dgm:presLayoutVars>
      </dgm:prSet>
      <dgm:spPr/>
    </dgm:pt>
    <dgm:pt modelId="{5EC2A0FD-74A1-43C8-9326-8425679A0143}" type="pres">
      <dgm:prSet presAssocID="{05B4A83C-62C0-4055-A7B2-B6C071977DE1}" presName="rootConnector" presStyleLbl="node3" presStyleIdx="9" presStyleCnt="11"/>
      <dgm:spPr/>
    </dgm:pt>
    <dgm:pt modelId="{DF29604C-503E-4709-8DAF-7C45CC27453B}" type="pres">
      <dgm:prSet presAssocID="{05B4A83C-62C0-4055-A7B2-B6C071977DE1}" presName="hierChild4" presStyleCnt="0"/>
      <dgm:spPr/>
    </dgm:pt>
    <dgm:pt modelId="{39345BCE-3070-4717-9EFA-BB117372084E}" type="pres">
      <dgm:prSet presAssocID="{05B4A83C-62C0-4055-A7B2-B6C071977DE1}" presName="hierChild5" presStyleCnt="0"/>
      <dgm:spPr/>
    </dgm:pt>
    <dgm:pt modelId="{6FCFE929-54B3-4EB6-A023-3F6482B256F1}" type="pres">
      <dgm:prSet presAssocID="{370844B0-8B3E-4ED4-A12F-0AFD87156C8C}" presName="Name37" presStyleLbl="parChTrans1D3" presStyleIdx="10" presStyleCnt="11"/>
      <dgm:spPr/>
    </dgm:pt>
    <dgm:pt modelId="{D0E28C43-933B-41B7-80FC-0861B0BF3CD2}" type="pres">
      <dgm:prSet presAssocID="{49E38D05-3B82-4030-A691-448F4916E27A}" presName="hierRoot2" presStyleCnt="0">
        <dgm:presLayoutVars>
          <dgm:hierBranch val="init"/>
        </dgm:presLayoutVars>
      </dgm:prSet>
      <dgm:spPr/>
    </dgm:pt>
    <dgm:pt modelId="{573E8A21-71ED-4631-BBD4-7CC24DD3CD7C}" type="pres">
      <dgm:prSet presAssocID="{49E38D05-3B82-4030-A691-448F4916E27A}" presName="rootComposite" presStyleCnt="0"/>
      <dgm:spPr/>
    </dgm:pt>
    <dgm:pt modelId="{0330AE82-B048-44C1-A74D-43998270808A}" type="pres">
      <dgm:prSet presAssocID="{49E38D05-3B82-4030-A691-448F4916E27A}" presName="rootText" presStyleLbl="node3" presStyleIdx="10" presStyleCnt="11">
        <dgm:presLayoutVars>
          <dgm:chPref val="3"/>
        </dgm:presLayoutVars>
      </dgm:prSet>
      <dgm:spPr/>
    </dgm:pt>
    <dgm:pt modelId="{53F44AE6-64D8-4D12-828A-84BE365BC36D}" type="pres">
      <dgm:prSet presAssocID="{49E38D05-3B82-4030-A691-448F4916E27A}" presName="rootConnector" presStyleLbl="node3" presStyleIdx="10" presStyleCnt="11"/>
      <dgm:spPr/>
    </dgm:pt>
    <dgm:pt modelId="{48B5A7E9-577F-47FA-AAFC-E428EEE186C7}" type="pres">
      <dgm:prSet presAssocID="{49E38D05-3B82-4030-A691-448F4916E27A}" presName="hierChild4" presStyleCnt="0"/>
      <dgm:spPr/>
    </dgm:pt>
    <dgm:pt modelId="{331FA1DC-CA2A-4ABE-AB29-5B30A1147E81}" type="pres">
      <dgm:prSet presAssocID="{49E38D05-3B82-4030-A691-448F4916E27A}" presName="hierChild5" presStyleCnt="0"/>
      <dgm:spPr/>
    </dgm:pt>
    <dgm:pt modelId="{F02F562F-B444-4042-84A6-092F6A414ED9}" type="pres">
      <dgm:prSet presAssocID="{4433E8D2-3DCF-4AF4-80A4-EC72790BF179}" presName="hierChild5" presStyleCnt="0"/>
      <dgm:spPr/>
    </dgm:pt>
    <dgm:pt modelId="{FE799305-26FA-4B82-B70E-DC8D323602F5}" type="pres">
      <dgm:prSet presAssocID="{7A4B61AD-D66B-4A9D-A29F-DF8240B7060F}" presName="Name37" presStyleLbl="parChTrans1D2" presStyleIdx="4" presStyleCnt="5"/>
      <dgm:spPr/>
    </dgm:pt>
    <dgm:pt modelId="{75D70620-F166-4502-A631-558B1ED14334}" type="pres">
      <dgm:prSet presAssocID="{DA99979E-99AE-4BE1-923F-0ACFB6F5BB6E}" presName="hierRoot2" presStyleCnt="0">
        <dgm:presLayoutVars>
          <dgm:hierBranch val="init"/>
        </dgm:presLayoutVars>
      </dgm:prSet>
      <dgm:spPr/>
    </dgm:pt>
    <dgm:pt modelId="{74586CD7-F75B-497E-B542-070B2D21C818}" type="pres">
      <dgm:prSet presAssocID="{DA99979E-99AE-4BE1-923F-0ACFB6F5BB6E}" presName="rootComposite" presStyleCnt="0"/>
      <dgm:spPr/>
    </dgm:pt>
    <dgm:pt modelId="{D6B059B7-D9F5-451C-BC77-64C133C825F5}" type="pres">
      <dgm:prSet presAssocID="{DA99979E-99AE-4BE1-923F-0ACFB6F5BB6E}" presName="rootText" presStyleLbl="node2" presStyleIdx="4" presStyleCnt="5">
        <dgm:presLayoutVars>
          <dgm:chPref val="3"/>
        </dgm:presLayoutVars>
      </dgm:prSet>
      <dgm:spPr/>
    </dgm:pt>
    <dgm:pt modelId="{09636D1E-061D-41EE-8026-E1B1783AE267}" type="pres">
      <dgm:prSet presAssocID="{DA99979E-99AE-4BE1-923F-0ACFB6F5BB6E}" presName="rootConnector" presStyleLbl="node2" presStyleIdx="4" presStyleCnt="5"/>
      <dgm:spPr/>
    </dgm:pt>
    <dgm:pt modelId="{6D1A33EA-3544-42AE-8389-FF9CC693768D}" type="pres">
      <dgm:prSet presAssocID="{DA99979E-99AE-4BE1-923F-0ACFB6F5BB6E}" presName="hierChild4" presStyleCnt="0"/>
      <dgm:spPr/>
    </dgm:pt>
    <dgm:pt modelId="{41A02390-DD6E-468A-A06A-8FFC57BFB377}" type="pres">
      <dgm:prSet presAssocID="{DA99979E-99AE-4BE1-923F-0ACFB6F5BB6E}" presName="hierChild5" presStyleCnt="0"/>
      <dgm:spPr/>
    </dgm:pt>
    <dgm:pt modelId="{4EFA7D14-D37F-4D91-B310-785C622D99B9}" type="pres">
      <dgm:prSet presAssocID="{A8B17310-7440-4759-AAE6-EBC2EF6B8E9D}" presName="hierChild3" presStyleCnt="0"/>
      <dgm:spPr/>
    </dgm:pt>
  </dgm:ptLst>
  <dgm:cxnLst>
    <dgm:cxn modelId="{0A1C7A03-44A5-4ABB-A893-5447F9596B0D}" type="presOf" srcId="{101A8CA8-E63B-4EEF-8BDA-EF0925997A9A}" destId="{03F51AE7-9372-4C39-B2FF-2FBAA178D6A6}" srcOrd="1" destOrd="0" presId="urn:microsoft.com/office/officeart/2005/8/layout/orgChart1"/>
    <dgm:cxn modelId="{62E9AE05-9C5A-4AD2-9009-201209628FDC}" type="presOf" srcId="{101A8CA8-E63B-4EEF-8BDA-EF0925997A9A}" destId="{3371DFF8-2476-4578-A4A8-8E600D25F051}" srcOrd="0" destOrd="0" presId="urn:microsoft.com/office/officeart/2005/8/layout/orgChart1"/>
    <dgm:cxn modelId="{9F7EA60B-44D4-482D-B503-8C9696469DDA}" type="presOf" srcId="{629D2306-8DC9-4677-B626-4520F0A2D6C5}" destId="{657FE1B6-E659-4FCA-9011-42E56F1CB531}" srcOrd="1" destOrd="0" presId="urn:microsoft.com/office/officeart/2005/8/layout/orgChart1"/>
    <dgm:cxn modelId="{2018A80C-9754-41DC-B911-EF297151F813}" srcId="{A8B17310-7440-4759-AAE6-EBC2EF6B8E9D}" destId="{4BC3880C-2136-46AE-BD43-D81F21635EF4}" srcOrd="1" destOrd="0" parTransId="{AFA1154B-A002-4253-83DC-81E92DB0495D}" sibTransId="{BA5F0106-2AD7-4F3E-B703-A577B873B05A}"/>
    <dgm:cxn modelId="{27EC0912-940F-4B15-A9A2-0AB001D3DBF6}" type="presOf" srcId="{EADD1EDF-6DFA-4069-88D3-F6523DDEFD29}" destId="{362802BC-D663-4C1E-A2ED-5EACCC35430F}" srcOrd="0" destOrd="0" presId="urn:microsoft.com/office/officeart/2005/8/layout/orgChart1"/>
    <dgm:cxn modelId="{A8DDFB19-CDF6-4C50-AFE4-20A09758661B}" type="presOf" srcId="{205716E5-AC53-4A00-A663-ED367D592092}" destId="{E93A2E44-A1AC-4221-9A14-005758D35875}" srcOrd="0" destOrd="0" presId="urn:microsoft.com/office/officeart/2005/8/layout/orgChart1"/>
    <dgm:cxn modelId="{518D611E-FB59-4715-B22C-006DA71216C1}" srcId="{4BC3880C-2136-46AE-BD43-D81F21635EF4}" destId="{C4D5FA2B-E083-4204-A7BB-166783E0EEF3}" srcOrd="7" destOrd="0" parTransId="{127E2789-3E57-4719-9B3D-B1A504CBEF6F}" sibTransId="{084504CE-8F59-49A5-9DFB-1E213CCC966D}"/>
    <dgm:cxn modelId="{7DB16621-C438-40DD-B809-572C7E529094}" type="presOf" srcId="{CCF82383-A8E3-4328-AB47-1F20E24D36B1}" destId="{74D8F89F-5B48-48E4-8877-A38E22D30849}" srcOrd="0" destOrd="0" presId="urn:microsoft.com/office/officeart/2005/8/layout/orgChart1"/>
    <dgm:cxn modelId="{ADBA0522-6510-457D-856B-0360EA56D090}" type="presOf" srcId="{CEFD23B2-205A-46F5-B27E-00B449C3339D}" destId="{D21B3116-F490-4CC5-87AA-694D9233B9D7}" srcOrd="1" destOrd="0" presId="urn:microsoft.com/office/officeart/2005/8/layout/orgChart1"/>
    <dgm:cxn modelId="{4F0A0D23-26CF-432A-BD89-E8425B68040D}" srcId="{A8B17310-7440-4759-AAE6-EBC2EF6B8E9D}" destId="{CEFD23B2-205A-46F5-B27E-00B449C3339D}" srcOrd="2" destOrd="0" parTransId="{08D55522-817D-43CA-969C-68D5A6315CBA}" sibTransId="{D080658A-AB52-4A62-A9CB-1CA1DA48DC60}"/>
    <dgm:cxn modelId="{471E1524-C51D-4A57-84B2-029B79C943F2}" srcId="{4BC3880C-2136-46AE-BD43-D81F21635EF4}" destId="{1C4D3BC5-A7DB-4C70-BAB6-10B9F439CF10}" srcOrd="6" destOrd="0" parTransId="{5B320623-5E7B-4F7F-A022-B769DA02BCF8}" sibTransId="{96FC7CD8-1A9F-4593-9F93-49615A56D1C6}"/>
    <dgm:cxn modelId="{E7370425-4DC7-42D4-B676-20943659D884}" type="presOf" srcId="{4BC3880C-2136-46AE-BD43-D81F21635EF4}" destId="{B2F29585-7642-4BE8-8E5E-4D81DF4FFCC2}" srcOrd="1" destOrd="0" presId="urn:microsoft.com/office/officeart/2005/8/layout/orgChart1"/>
    <dgm:cxn modelId="{AC2D3125-4889-4415-A51E-6DB0F2AEE4D5}" type="presOf" srcId="{49E38D05-3B82-4030-A691-448F4916E27A}" destId="{0330AE82-B048-44C1-A74D-43998270808A}" srcOrd="0" destOrd="0" presId="urn:microsoft.com/office/officeart/2005/8/layout/orgChart1"/>
    <dgm:cxn modelId="{9F3ADF29-C9D1-46F0-9A0D-0EE7C67F6207}" type="presOf" srcId="{50C184E4-67AA-4337-82D1-DD03BFFAC2F3}" destId="{FFA31884-9838-4E27-8250-7B71DD820F46}" srcOrd="0" destOrd="0" presId="urn:microsoft.com/office/officeart/2005/8/layout/orgChart1"/>
    <dgm:cxn modelId="{17E00232-1764-4025-8FFB-6A69C90D723C}" srcId="{4433E8D2-3DCF-4AF4-80A4-EC72790BF179}" destId="{49E38D05-3B82-4030-A691-448F4916E27A}" srcOrd="2" destOrd="0" parTransId="{370844B0-8B3E-4ED4-A12F-0AFD87156C8C}" sibTransId="{14935C5B-3598-43BF-8ED8-C5CA8DD94378}"/>
    <dgm:cxn modelId="{23672E33-F343-496A-9455-BA2E60A4358A}" type="presOf" srcId="{4433E8D2-3DCF-4AF4-80A4-EC72790BF179}" destId="{6B79C9F9-0299-44F9-A700-8B6C96787F86}" srcOrd="0" destOrd="0" presId="urn:microsoft.com/office/officeart/2005/8/layout/orgChart1"/>
    <dgm:cxn modelId="{BFF6F134-D5AB-481B-B21A-5ED28179F993}" type="presOf" srcId="{5B320623-5E7B-4F7F-A022-B769DA02BCF8}" destId="{6177C6D1-AB22-4EF1-BF18-E61BA609AA21}" srcOrd="0" destOrd="0" presId="urn:microsoft.com/office/officeart/2005/8/layout/orgChart1"/>
    <dgm:cxn modelId="{712A6D38-EE32-4EB5-BC4F-9283DB3E1B07}" type="presOf" srcId="{B601123B-C563-4E0D-AF6C-0F4E0569712D}" destId="{6511E4B7-DDAA-4D30-B593-F79CBD7E6D0A}" srcOrd="0" destOrd="0" presId="urn:microsoft.com/office/officeart/2005/8/layout/orgChart1"/>
    <dgm:cxn modelId="{3ACC4D3D-3276-4B4C-8121-FC1665A99ED1}" type="presOf" srcId="{CEFD23B2-205A-46F5-B27E-00B449C3339D}" destId="{8C668C4B-F68A-44A4-A85D-A84BA15D60BF}" srcOrd="0" destOrd="0" presId="urn:microsoft.com/office/officeart/2005/8/layout/orgChart1"/>
    <dgm:cxn modelId="{38E1505B-B626-483B-8E63-F244A8B8E6E4}" type="presOf" srcId="{629D2306-8DC9-4677-B626-4520F0A2D6C5}" destId="{3B1F705A-DBF0-475A-A796-69BDD853CD00}" srcOrd="0" destOrd="0" presId="urn:microsoft.com/office/officeart/2005/8/layout/orgChart1"/>
    <dgm:cxn modelId="{C471225E-C303-41A2-BE3E-0B971FAFC09A}" srcId="{4BC3880C-2136-46AE-BD43-D81F21635EF4}" destId="{5F50281D-32F2-4610-A822-3C9273C1DEB3}" srcOrd="0" destOrd="0" parTransId="{1BCE0F27-661B-409B-A65D-B2EF0D94DC48}" sibTransId="{3B9D1E9F-6B58-41EF-85B2-4C1AB6C1CFBC}"/>
    <dgm:cxn modelId="{FEE23A5F-3138-45BA-B8FA-F6D0CDD561A5}" type="presOf" srcId="{78E8E825-2108-4B6A-B005-DFBE5A95E2F0}" destId="{7D9814D6-5812-42A5-900D-228619949CCF}" srcOrd="0" destOrd="0" presId="urn:microsoft.com/office/officeart/2005/8/layout/orgChart1"/>
    <dgm:cxn modelId="{6921FF44-FAE2-4897-8361-0C148D8E69A4}" type="presOf" srcId="{370844B0-8B3E-4ED4-A12F-0AFD87156C8C}" destId="{6FCFE929-54B3-4EB6-A023-3F6482B256F1}" srcOrd="0" destOrd="0" presId="urn:microsoft.com/office/officeart/2005/8/layout/orgChart1"/>
    <dgm:cxn modelId="{81694C47-7EC7-44FE-8D7B-42877CB63D0B}" type="presOf" srcId="{A8B17310-7440-4759-AAE6-EBC2EF6B8E9D}" destId="{92FC33A8-8117-4ADD-9E8D-D4FF0312CE90}" srcOrd="0" destOrd="0" presId="urn:microsoft.com/office/officeart/2005/8/layout/orgChart1"/>
    <dgm:cxn modelId="{3CFC9849-F453-4F81-A4DC-73B4C5AE9252}" type="presOf" srcId="{4BC3880C-2136-46AE-BD43-D81F21635EF4}" destId="{F51118F5-F0B3-4EF9-BB90-F3092E6E8212}" srcOrd="0" destOrd="0" presId="urn:microsoft.com/office/officeart/2005/8/layout/orgChart1"/>
    <dgm:cxn modelId="{2A4F666B-D931-4F66-9D31-A4DD14470FFC}" type="presOf" srcId="{1C4D3BC5-A7DB-4C70-BAB6-10B9F439CF10}" destId="{71B50AFD-D0C3-43A0-BAF8-C5C0529BC7D2}" srcOrd="0" destOrd="0" presId="urn:microsoft.com/office/officeart/2005/8/layout/orgChart1"/>
    <dgm:cxn modelId="{53E4206C-BF10-462E-A428-88BC63901E18}" srcId="{4433E8D2-3DCF-4AF4-80A4-EC72790BF179}" destId="{05B4A83C-62C0-4055-A7B2-B6C071977DE1}" srcOrd="1" destOrd="0" parTransId="{34477A96-F2FB-46AB-8AC7-97B459CCD07A}" sibTransId="{99937A61-7081-47FC-A9DD-F26DE9ADC58B}"/>
    <dgm:cxn modelId="{6808226D-D58C-4B67-A504-96B2EEE301AF}" srcId="{61B5B30D-A88F-49C1-8C62-D06238C3D473}" destId="{A8B17310-7440-4759-AAE6-EBC2EF6B8E9D}" srcOrd="0" destOrd="0" parTransId="{9B3C6880-BFDE-45B5-82CF-60911474CD80}" sibTransId="{05B1D14B-084A-48E8-83AB-A02A0EB9784B}"/>
    <dgm:cxn modelId="{F18F774F-9BC9-4975-A99F-2EAF66C1AC93}" type="presOf" srcId="{5F50281D-32F2-4610-A822-3C9273C1DEB3}" destId="{99FFC0C9-784D-40B3-ACFF-CE5EA0E514B5}" srcOrd="1" destOrd="0" presId="urn:microsoft.com/office/officeart/2005/8/layout/orgChart1"/>
    <dgm:cxn modelId="{A3707670-7F22-486C-8AB6-BCF270CC9B96}" type="presOf" srcId="{B601123B-C563-4E0D-AF6C-0F4E0569712D}" destId="{B96B1C61-1376-4E53-8DEF-40D9EB93291B}" srcOrd="1" destOrd="0" presId="urn:microsoft.com/office/officeart/2005/8/layout/orgChart1"/>
    <dgm:cxn modelId="{E0589F70-0353-48A6-9C75-EB39FD29FE91}" type="presOf" srcId="{05B4A83C-62C0-4055-A7B2-B6C071977DE1}" destId="{EA6ECCF2-2A2D-40CA-BB2C-BE1C08005F03}" srcOrd="0" destOrd="0" presId="urn:microsoft.com/office/officeart/2005/8/layout/orgChart1"/>
    <dgm:cxn modelId="{CB61D850-84F4-4B1A-BC90-ABD414295A03}" type="presOf" srcId="{127E2789-3E57-4719-9B3D-B1A504CBEF6F}" destId="{9FA8F7B6-C24F-498E-8819-4186848AAB73}" srcOrd="0" destOrd="0" presId="urn:microsoft.com/office/officeart/2005/8/layout/orgChart1"/>
    <dgm:cxn modelId="{9C1F5773-D39B-4FF5-B4E2-50EE93E92ABB}" type="presOf" srcId="{DA99979E-99AE-4BE1-923F-0ACFB6F5BB6E}" destId="{D6B059B7-D9F5-451C-BC77-64C133C825F5}" srcOrd="0" destOrd="0" presId="urn:microsoft.com/office/officeart/2005/8/layout/orgChart1"/>
    <dgm:cxn modelId="{1E58B257-72F1-4C1C-9CDE-08957257F383}" type="presOf" srcId="{1C4D3BC5-A7DB-4C70-BAB6-10B9F439CF10}" destId="{D9CFF08D-8933-4A50-9EED-DC15FEA51F8C}" srcOrd="1" destOrd="0" presId="urn:microsoft.com/office/officeart/2005/8/layout/orgChart1"/>
    <dgm:cxn modelId="{ED73D078-248D-466E-83A8-96682057A270}" type="presOf" srcId="{05B4A83C-62C0-4055-A7B2-B6C071977DE1}" destId="{5EC2A0FD-74A1-43C8-9326-8425679A0143}" srcOrd="1" destOrd="0" presId="urn:microsoft.com/office/officeart/2005/8/layout/orgChart1"/>
    <dgm:cxn modelId="{B0F0597B-93A5-4433-BADA-1A94075C031E}" type="presOf" srcId="{A29A025F-56B5-4D87-9792-CC214C7E3EDD}" destId="{594AB812-8623-4EA5-B461-8F64FF8F3AC9}" srcOrd="0" destOrd="0" presId="urn:microsoft.com/office/officeart/2005/8/layout/orgChart1"/>
    <dgm:cxn modelId="{2B096B80-F7D5-4EB9-A16B-6AE8003D5143}" type="presOf" srcId="{22492D8A-3B6F-47DB-B9BD-E97BAB941D60}" destId="{3C177CDF-8C5F-4F2B-9B8D-B4601371E36D}" srcOrd="0" destOrd="0" presId="urn:microsoft.com/office/officeart/2005/8/layout/orgChart1"/>
    <dgm:cxn modelId="{B9006989-9EFD-4532-A125-DAFD44A370B4}" type="presOf" srcId="{2256A743-D318-43CC-8D55-9EDE534E5508}" destId="{C7B82CEB-9A95-44A0-A296-29E64318A8AB}" srcOrd="1" destOrd="0" presId="urn:microsoft.com/office/officeart/2005/8/layout/orgChart1"/>
    <dgm:cxn modelId="{60204990-9558-4E15-9244-8E2C5AEB461F}" type="presOf" srcId="{1BCE0F27-661B-409B-A65D-B2EF0D94DC48}" destId="{A3ED4496-546F-47D7-8E0D-BAA3151E04B3}" srcOrd="0" destOrd="0" presId="urn:microsoft.com/office/officeart/2005/8/layout/orgChart1"/>
    <dgm:cxn modelId="{AB53DF99-96A2-4EA8-85E8-F39AD0D08701}" type="presOf" srcId="{34477A96-F2FB-46AB-8AC7-97B459CCD07A}" destId="{4070DF8E-AAAA-4EA2-A42A-8923630FF457}" srcOrd="0" destOrd="0" presId="urn:microsoft.com/office/officeart/2005/8/layout/orgChart1"/>
    <dgm:cxn modelId="{80AF649C-5481-4224-A4F1-79D3BD0F91C7}" type="presOf" srcId="{C4D5FA2B-E083-4204-A7BB-166783E0EEF3}" destId="{FC4F62EF-61F0-440E-AB72-6CCD26DCA899}" srcOrd="1" destOrd="0" presId="urn:microsoft.com/office/officeart/2005/8/layout/orgChart1"/>
    <dgm:cxn modelId="{B60A009E-1212-49D1-BD58-6811FF6D9647}" type="presOf" srcId="{78E8E825-2108-4B6A-B005-DFBE5A95E2F0}" destId="{DD3B51E3-F144-4C54-9364-254034CE24AE}" srcOrd="1" destOrd="0" presId="urn:microsoft.com/office/officeart/2005/8/layout/orgChart1"/>
    <dgm:cxn modelId="{38B8419F-1832-4A77-B0C7-543C69E6C44F}" type="presOf" srcId="{AFA1154B-A002-4253-83DC-81E92DB0495D}" destId="{982833BF-F7EB-4C76-9129-999E07E4C85D}" srcOrd="0" destOrd="0" presId="urn:microsoft.com/office/officeart/2005/8/layout/orgChart1"/>
    <dgm:cxn modelId="{9F8D26A6-CCE9-4E73-8B17-069D32899DD9}" type="presOf" srcId="{DA99979E-99AE-4BE1-923F-0ACFB6F5BB6E}" destId="{09636D1E-061D-41EE-8026-E1B1783AE267}" srcOrd="1" destOrd="0" presId="urn:microsoft.com/office/officeart/2005/8/layout/orgChart1"/>
    <dgm:cxn modelId="{6AFBDEA7-EFC7-4F83-8B88-B12BC7AE1ECC}" type="presOf" srcId="{2256A743-D318-43CC-8D55-9EDE534E5508}" destId="{4890D51F-7733-4DE3-9C43-45AEEC1C7674}" srcOrd="0" destOrd="0" presId="urn:microsoft.com/office/officeart/2005/8/layout/orgChart1"/>
    <dgm:cxn modelId="{DAB362A9-E123-4F97-9CE5-1CA9FD7F5A4D}" type="presOf" srcId="{4433E8D2-3DCF-4AF4-80A4-EC72790BF179}" destId="{95CCD227-9F0C-4B18-806C-A3A737F019BB}" srcOrd="1" destOrd="0" presId="urn:microsoft.com/office/officeart/2005/8/layout/orgChart1"/>
    <dgm:cxn modelId="{3E6F64AE-E578-44EC-AE36-6A276AA5B411}" srcId="{4BC3880C-2136-46AE-BD43-D81F21635EF4}" destId="{0FFDB2B3-D9B9-4BB6-8E35-A94D4E33B9EA}" srcOrd="2" destOrd="0" parTransId="{CCF82383-A8E3-4328-AB47-1F20E24D36B1}" sibTransId="{799BE53B-BE36-4C5E-99A7-0950D453B72D}"/>
    <dgm:cxn modelId="{7A206FB3-3245-49AD-85E6-A7A8CF5AF986}" type="presOf" srcId="{A29A025F-56B5-4D87-9792-CC214C7E3EDD}" destId="{CB4BDF3F-B116-4FC6-B1D1-751D5D660DDA}" srcOrd="1" destOrd="0" presId="urn:microsoft.com/office/officeart/2005/8/layout/orgChart1"/>
    <dgm:cxn modelId="{54D819B7-E507-4171-B80D-2CDC741A17FC}" srcId="{A8B17310-7440-4759-AAE6-EBC2EF6B8E9D}" destId="{4433E8D2-3DCF-4AF4-80A4-EC72790BF179}" srcOrd="3" destOrd="0" parTransId="{EADD1EDF-6DFA-4069-88D3-F6523DDEFD29}" sibTransId="{3229AE94-1D5A-45DE-B1B1-AC17CF72E68B}"/>
    <dgm:cxn modelId="{E7FD63B7-0790-4315-BAD0-909B7F7DAD6C}" srcId="{4BC3880C-2136-46AE-BD43-D81F21635EF4}" destId="{A29A025F-56B5-4D87-9792-CC214C7E3EDD}" srcOrd="4" destOrd="0" parTransId="{205716E5-AC53-4A00-A663-ED367D592092}" sibTransId="{4B4644CB-E0AC-445B-9ACA-1CB5BA20565E}"/>
    <dgm:cxn modelId="{598F9CBF-5D74-4C47-9FEC-D47CAADFDA7F}" srcId="{4BC3880C-2136-46AE-BD43-D81F21635EF4}" destId="{78E8E825-2108-4B6A-B005-DFBE5A95E2F0}" srcOrd="5" destOrd="0" parTransId="{50C184E4-67AA-4337-82D1-DD03BFFAC2F3}" sibTransId="{7E569DD1-640B-45A1-8B12-A56F9F0C2B57}"/>
    <dgm:cxn modelId="{745E16C2-1A2A-4890-91B7-88766CE145B1}" type="presOf" srcId="{5F50281D-32F2-4610-A822-3C9273C1DEB3}" destId="{E12ED18B-1A86-4EE2-B0C5-F78A2012D1B2}" srcOrd="0" destOrd="0" presId="urn:microsoft.com/office/officeart/2005/8/layout/orgChart1"/>
    <dgm:cxn modelId="{FCBFACC2-4DA5-467C-942B-6DB120A8E188}" srcId="{A8B17310-7440-4759-AAE6-EBC2EF6B8E9D}" destId="{2256A743-D318-43CC-8D55-9EDE534E5508}" srcOrd="0" destOrd="0" parTransId="{B2452A11-E6B0-4DE0-82D5-E877D3C0A158}" sibTransId="{5C26B94D-B2AA-41AF-A398-EB52E9F13D49}"/>
    <dgm:cxn modelId="{C825DAC4-E8CE-41A0-B559-AC43B19E002D}" type="presOf" srcId="{97C153A5-B9FA-4C9C-BC7F-067971FF00FC}" destId="{9751CD59-6A35-4FB1-B57E-5590C7C6A3DF}" srcOrd="0" destOrd="0" presId="urn:microsoft.com/office/officeart/2005/8/layout/orgChart1"/>
    <dgm:cxn modelId="{6F4C71C5-FC01-4A4D-AAE6-4E36DB045966}" srcId="{4BC3880C-2136-46AE-BD43-D81F21635EF4}" destId="{629D2306-8DC9-4677-B626-4520F0A2D6C5}" srcOrd="1" destOrd="0" parTransId="{97C153A5-B9FA-4C9C-BC7F-067971FF00FC}" sibTransId="{09F12FC3-3427-4EDC-86A5-3B275DE46B1A}"/>
    <dgm:cxn modelId="{98DD67C6-7B71-462B-81E2-BAC6A2607AE5}" type="presOf" srcId="{C4D5FA2B-E083-4204-A7BB-166783E0EEF3}" destId="{9DDD111F-CEE7-4FAE-BCAB-6F4D72D649D1}" srcOrd="0" destOrd="0" presId="urn:microsoft.com/office/officeart/2005/8/layout/orgChart1"/>
    <dgm:cxn modelId="{701B13D3-65E2-46C8-A059-07CB5935904C}" srcId="{4433E8D2-3DCF-4AF4-80A4-EC72790BF179}" destId="{101A8CA8-E63B-4EEF-8BDA-EF0925997A9A}" srcOrd="0" destOrd="0" parTransId="{E5443223-5921-42B8-924A-6F5F923AA3F1}" sibTransId="{9DB538EB-96C4-412B-80FD-F42C41FBE68E}"/>
    <dgm:cxn modelId="{A5714CD9-44FE-458F-8503-0BDA34723079}" type="presOf" srcId="{B2452A11-E6B0-4DE0-82D5-E877D3C0A158}" destId="{8338497B-7416-40F1-A9FA-37111F3BC140}" srcOrd="0" destOrd="0" presId="urn:microsoft.com/office/officeart/2005/8/layout/orgChart1"/>
    <dgm:cxn modelId="{EA74ADDA-EE19-4AC1-BADE-6834D96E9ABC}" type="presOf" srcId="{0FFDB2B3-D9B9-4BB6-8E35-A94D4E33B9EA}" destId="{D32D555D-2D6C-44EF-BB32-8441B6CA7DDC}" srcOrd="0" destOrd="0" presId="urn:microsoft.com/office/officeart/2005/8/layout/orgChart1"/>
    <dgm:cxn modelId="{0BCE90DD-5966-4BA5-B9E7-D0971AF2E647}" type="presOf" srcId="{E5443223-5921-42B8-924A-6F5F923AA3F1}" destId="{F9083C8F-CB6B-4DBF-A338-44C7DAD502A0}" srcOrd="0" destOrd="0" presId="urn:microsoft.com/office/officeart/2005/8/layout/orgChart1"/>
    <dgm:cxn modelId="{B3BCBADD-FC39-4832-9A33-E7A0425B0A83}" srcId="{A8B17310-7440-4759-AAE6-EBC2EF6B8E9D}" destId="{DA99979E-99AE-4BE1-923F-0ACFB6F5BB6E}" srcOrd="4" destOrd="0" parTransId="{7A4B61AD-D66B-4A9D-A29F-DF8240B7060F}" sibTransId="{8B623BA0-2AA3-4313-83E6-BEF75C6D0008}"/>
    <dgm:cxn modelId="{AC0FC4E1-4F2D-4FC6-81C5-B9CDBEE38EF7}" type="presOf" srcId="{49E38D05-3B82-4030-A691-448F4916E27A}" destId="{53F44AE6-64D8-4D12-828A-84BE365BC36D}" srcOrd="1" destOrd="0" presId="urn:microsoft.com/office/officeart/2005/8/layout/orgChart1"/>
    <dgm:cxn modelId="{8C2A2DE3-2FBD-43FC-8EDF-641385678308}" type="presOf" srcId="{7A4B61AD-D66B-4A9D-A29F-DF8240B7060F}" destId="{FE799305-26FA-4B82-B70E-DC8D323602F5}" srcOrd="0" destOrd="0" presId="urn:microsoft.com/office/officeart/2005/8/layout/orgChart1"/>
    <dgm:cxn modelId="{4DE9BAE7-1A22-46A3-9CDB-95B348F19EC4}" type="presOf" srcId="{A8B17310-7440-4759-AAE6-EBC2EF6B8E9D}" destId="{4FFA4EE7-546F-43D9-BF94-8EB649BE835C}" srcOrd="1" destOrd="0" presId="urn:microsoft.com/office/officeart/2005/8/layout/orgChart1"/>
    <dgm:cxn modelId="{2DCB38E8-96B5-4D2A-AF6F-D98F8A56378A}" type="presOf" srcId="{61B5B30D-A88F-49C1-8C62-D06238C3D473}" destId="{C0189766-E012-4246-9BB8-4686087CE856}" srcOrd="0" destOrd="0" presId="urn:microsoft.com/office/officeart/2005/8/layout/orgChart1"/>
    <dgm:cxn modelId="{BE05BEF5-D705-4BE9-83FE-6AC60B2D8481}" srcId="{4BC3880C-2136-46AE-BD43-D81F21635EF4}" destId="{B601123B-C563-4E0D-AF6C-0F4E0569712D}" srcOrd="3" destOrd="0" parTransId="{22492D8A-3B6F-47DB-B9BD-E97BAB941D60}" sibTransId="{9EB7F40A-E7F6-4C17-A4FD-85DAF5CAE371}"/>
    <dgm:cxn modelId="{4987B2F6-B257-450D-AE50-93F2D396BC72}" type="presOf" srcId="{08D55522-817D-43CA-969C-68D5A6315CBA}" destId="{2A411EF5-7CB4-4704-970F-1F08C49EEAFE}" srcOrd="0" destOrd="0" presId="urn:microsoft.com/office/officeart/2005/8/layout/orgChart1"/>
    <dgm:cxn modelId="{A87C2BF9-ABC0-4CF9-B19F-5F3994770A8A}" type="presOf" srcId="{0FFDB2B3-D9B9-4BB6-8E35-A94D4E33B9EA}" destId="{99A8A4AE-4F2F-46CA-A2C3-E93BA5B5064B}" srcOrd="1" destOrd="0" presId="urn:microsoft.com/office/officeart/2005/8/layout/orgChart1"/>
    <dgm:cxn modelId="{D9D5D85C-E729-4F09-AD58-BA99235D9E67}" type="presParOf" srcId="{C0189766-E012-4246-9BB8-4686087CE856}" destId="{71CB5B34-856D-41CF-8809-CEA3B58E6ADD}" srcOrd="0" destOrd="0" presId="urn:microsoft.com/office/officeart/2005/8/layout/orgChart1"/>
    <dgm:cxn modelId="{7C7F06B4-6FDB-43FF-ABA3-B2C8FE22AC9A}" type="presParOf" srcId="{71CB5B34-856D-41CF-8809-CEA3B58E6ADD}" destId="{D3EBCC87-F9DC-40B9-A59A-B21EA613A00E}" srcOrd="0" destOrd="0" presId="urn:microsoft.com/office/officeart/2005/8/layout/orgChart1"/>
    <dgm:cxn modelId="{377222A7-002E-48D4-9DFB-66F14FC93F27}" type="presParOf" srcId="{D3EBCC87-F9DC-40B9-A59A-B21EA613A00E}" destId="{92FC33A8-8117-4ADD-9E8D-D4FF0312CE90}" srcOrd="0" destOrd="0" presId="urn:microsoft.com/office/officeart/2005/8/layout/orgChart1"/>
    <dgm:cxn modelId="{222F9167-DF46-45A1-9B19-6CD24B2A8A5A}" type="presParOf" srcId="{D3EBCC87-F9DC-40B9-A59A-B21EA613A00E}" destId="{4FFA4EE7-546F-43D9-BF94-8EB649BE835C}" srcOrd="1" destOrd="0" presId="urn:microsoft.com/office/officeart/2005/8/layout/orgChart1"/>
    <dgm:cxn modelId="{7BDA8E4E-F964-4F70-ABFB-D1C317F22548}" type="presParOf" srcId="{71CB5B34-856D-41CF-8809-CEA3B58E6ADD}" destId="{44282214-A2C9-4BD5-9A23-B263F33A72C0}" srcOrd="1" destOrd="0" presId="urn:microsoft.com/office/officeart/2005/8/layout/orgChart1"/>
    <dgm:cxn modelId="{B7981F5F-D8EB-44FD-B87B-74F44E4E2977}" type="presParOf" srcId="{44282214-A2C9-4BD5-9A23-B263F33A72C0}" destId="{8338497B-7416-40F1-A9FA-37111F3BC140}" srcOrd="0" destOrd="0" presId="urn:microsoft.com/office/officeart/2005/8/layout/orgChart1"/>
    <dgm:cxn modelId="{2A5FE5BA-8BC7-450C-A723-AB20ADD7393D}" type="presParOf" srcId="{44282214-A2C9-4BD5-9A23-B263F33A72C0}" destId="{37A91EDF-8CD9-475E-A0D7-7D96C3B4FB0D}" srcOrd="1" destOrd="0" presId="urn:microsoft.com/office/officeart/2005/8/layout/orgChart1"/>
    <dgm:cxn modelId="{E584E433-39CE-4D7F-8E9F-269ACFF80246}" type="presParOf" srcId="{37A91EDF-8CD9-475E-A0D7-7D96C3B4FB0D}" destId="{7FDA38F3-FE55-465F-89C8-1BEF6D9B031C}" srcOrd="0" destOrd="0" presId="urn:microsoft.com/office/officeart/2005/8/layout/orgChart1"/>
    <dgm:cxn modelId="{500D2384-396A-4545-8AB1-6227DE09ACBD}" type="presParOf" srcId="{7FDA38F3-FE55-465F-89C8-1BEF6D9B031C}" destId="{4890D51F-7733-4DE3-9C43-45AEEC1C7674}" srcOrd="0" destOrd="0" presId="urn:microsoft.com/office/officeart/2005/8/layout/orgChart1"/>
    <dgm:cxn modelId="{F8073A30-945D-4F18-9D8D-A21626AC3E42}" type="presParOf" srcId="{7FDA38F3-FE55-465F-89C8-1BEF6D9B031C}" destId="{C7B82CEB-9A95-44A0-A296-29E64318A8AB}" srcOrd="1" destOrd="0" presId="urn:microsoft.com/office/officeart/2005/8/layout/orgChart1"/>
    <dgm:cxn modelId="{E3163E29-CC41-49FF-B84D-59479667E41B}" type="presParOf" srcId="{37A91EDF-8CD9-475E-A0D7-7D96C3B4FB0D}" destId="{966D9D6E-AB6B-4662-AD55-23F3715DC0A1}" srcOrd="1" destOrd="0" presId="urn:microsoft.com/office/officeart/2005/8/layout/orgChart1"/>
    <dgm:cxn modelId="{AF132763-489E-411B-930D-70BCB0819BC6}" type="presParOf" srcId="{37A91EDF-8CD9-475E-A0D7-7D96C3B4FB0D}" destId="{48C07686-9713-4797-BC79-0E93C40BCC7C}" srcOrd="2" destOrd="0" presId="urn:microsoft.com/office/officeart/2005/8/layout/orgChart1"/>
    <dgm:cxn modelId="{14D04538-CFEE-4DEF-A1D5-72DAC3EA7E73}" type="presParOf" srcId="{44282214-A2C9-4BD5-9A23-B263F33A72C0}" destId="{982833BF-F7EB-4C76-9129-999E07E4C85D}" srcOrd="2" destOrd="0" presId="urn:microsoft.com/office/officeart/2005/8/layout/orgChart1"/>
    <dgm:cxn modelId="{537BB5DD-A73B-48F7-910F-D0602BD27120}" type="presParOf" srcId="{44282214-A2C9-4BD5-9A23-B263F33A72C0}" destId="{410E8F0D-4C77-4D87-BACB-F435AADDB28E}" srcOrd="3" destOrd="0" presId="urn:microsoft.com/office/officeart/2005/8/layout/orgChart1"/>
    <dgm:cxn modelId="{B1EEEF23-2E7D-4A5B-AA3A-C714002DD0F5}" type="presParOf" srcId="{410E8F0D-4C77-4D87-BACB-F435AADDB28E}" destId="{58E6BC74-C424-4BFD-B2EF-C53307C1EA19}" srcOrd="0" destOrd="0" presId="urn:microsoft.com/office/officeart/2005/8/layout/orgChart1"/>
    <dgm:cxn modelId="{81D6C67D-A0DB-44F9-A090-E1E2E336F9AF}" type="presParOf" srcId="{58E6BC74-C424-4BFD-B2EF-C53307C1EA19}" destId="{F51118F5-F0B3-4EF9-BB90-F3092E6E8212}" srcOrd="0" destOrd="0" presId="urn:microsoft.com/office/officeart/2005/8/layout/orgChart1"/>
    <dgm:cxn modelId="{18565D11-0E39-4031-B3FB-F21C74519924}" type="presParOf" srcId="{58E6BC74-C424-4BFD-B2EF-C53307C1EA19}" destId="{B2F29585-7642-4BE8-8E5E-4D81DF4FFCC2}" srcOrd="1" destOrd="0" presId="urn:microsoft.com/office/officeart/2005/8/layout/orgChart1"/>
    <dgm:cxn modelId="{A5767F5C-424D-4911-8616-3AB934606A99}" type="presParOf" srcId="{410E8F0D-4C77-4D87-BACB-F435AADDB28E}" destId="{5866B4C9-EE79-4FEF-AEAE-96CDAC9A3AAE}" srcOrd="1" destOrd="0" presId="urn:microsoft.com/office/officeart/2005/8/layout/orgChart1"/>
    <dgm:cxn modelId="{18EC3DFE-9480-479D-8D39-696FB9C2D861}" type="presParOf" srcId="{5866B4C9-EE79-4FEF-AEAE-96CDAC9A3AAE}" destId="{A3ED4496-546F-47D7-8E0D-BAA3151E04B3}" srcOrd="0" destOrd="0" presId="urn:microsoft.com/office/officeart/2005/8/layout/orgChart1"/>
    <dgm:cxn modelId="{B13A114E-9FCC-4D53-B605-BF7EC8A4FD7F}" type="presParOf" srcId="{5866B4C9-EE79-4FEF-AEAE-96CDAC9A3AAE}" destId="{7BDE729D-C3B2-472B-B840-CFF4888D0337}" srcOrd="1" destOrd="0" presId="urn:microsoft.com/office/officeart/2005/8/layout/orgChart1"/>
    <dgm:cxn modelId="{3603C636-7B91-4CBF-A5CE-378E3E378ED8}" type="presParOf" srcId="{7BDE729D-C3B2-472B-B840-CFF4888D0337}" destId="{33D33C63-3DB7-43C6-91A8-8393713C2536}" srcOrd="0" destOrd="0" presId="urn:microsoft.com/office/officeart/2005/8/layout/orgChart1"/>
    <dgm:cxn modelId="{1B80E793-C38C-4424-B113-A8D5475C8FA4}" type="presParOf" srcId="{33D33C63-3DB7-43C6-91A8-8393713C2536}" destId="{E12ED18B-1A86-4EE2-B0C5-F78A2012D1B2}" srcOrd="0" destOrd="0" presId="urn:microsoft.com/office/officeart/2005/8/layout/orgChart1"/>
    <dgm:cxn modelId="{2ED35EE3-B6E8-4740-809E-10C745F9DBD0}" type="presParOf" srcId="{33D33C63-3DB7-43C6-91A8-8393713C2536}" destId="{99FFC0C9-784D-40B3-ACFF-CE5EA0E514B5}" srcOrd="1" destOrd="0" presId="urn:microsoft.com/office/officeart/2005/8/layout/orgChart1"/>
    <dgm:cxn modelId="{49CAE865-2F14-4323-BFF9-522F57C7F943}" type="presParOf" srcId="{7BDE729D-C3B2-472B-B840-CFF4888D0337}" destId="{8C07CEDD-5152-4812-AC51-9F28C98C27C9}" srcOrd="1" destOrd="0" presId="urn:microsoft.com/office/officeart/2005/8/layout/orgChart1"/>
    <dgm:cxn modelId="{3C7A9463-70B5-4A8A-8E60-496AD9E97DE9}" type="presParOf" srcId="{7BDE729D-C3B2-472B-B840-CFF4888D0337}" destId="{D5C7D036-D02D-4105-A3DD-D78A91D258AB}" srcOrd="2" destOrd="0" presId="urn:microsoft.com/office/officeart/2005/8/layout/orgChart1"/>
    <dgm:cxn modelId="{4D4BFC61-5CEB-40CE-BAF9-631EF6A343AA}" type="presParOf" srcId="{5866B4C9-EE79-4FEF-AEAE-96CDAC9A3AAE}" destId="{9751CD59-6A35-4FB1-B57E-5590C7C6A3DF}" srcOrd="2" destOrd="0" presId="urn:microsoft.com/office/officeart/2005/8/layout/orgChart1"/>
    <dgm:cxn modelId="{62C46CFC-A202-4359-9B67-CB50B515C2AF}" type="presParOf" srcId="{5866B4C9-EE79-4FEF-AEAE-96CDAC9A3AAE}" destId="{2E609514-4BAA-4B60-9AB9-17AD5D28FDBB}" srcOrd="3" destOrd="0" presId="urn:microsoft.com/office/officeart/2005/8/layout/orgChart1"/>
    <dgm:cxn modelId="{26BF9EF0-7EA1-48DF-A911-19CF46630D58}" type="presParOf" srcId="{2E609514-4BAA-4B60-9AB9-17AD5D28FDBB}" destId="{F53FA1BB-EC04-4954-AD9D-D11DC89776C8}" srcOrd="0" destOrd="0" presId="urn:microsoft.com/office/officeart/2005/8/layout/orgChart1"/>
    <dgm:cxn modelId="{413AA3E6-8398-48E2-9841-A9EE056B1F30}" type="presParOf" srcId="{F53FA1BB-EC04-4954-AD9D-D11DC89776C8}" destId="{3B1F705A-DBF0-475A-A796-69BDD853CD00}" srcOrd="0" destOrd="0" presId="urn:microsoft.com/office/officeart/2005/8/layout/orgChart1"/>
    <dgm:cxn modelId="{AF97DF61-1FA7-4B84-B471-30FF1397166F}" type="presParOf" srcId="{F53FA1BB-EC04-4954-AD9D-D11DC89776C8}" destId="{657FE1B6-E659-4FCA-9011-42E56F1CB531}" srcOrd="1" destOrd="0" presId="urn:microsoft.com/office/officeart/2005/8/layout/orgChart1"/>
    <dgm:cxn modelId="{26B9EB3B-7A1C-40A2-AEFE-85AC98E5E964}" type="presParOf" srcId="{2E609514-4BAA-4B60-9AB9-17AD5D28FDBB}" destId="{14ED857F-9F38-402C-8A01-A6F00FF4660E}" srcOrd="1" destOrd="0" presId="urn:microsoft.com/office/officeart/2005/8/layout/orgChart1"/>
    <dgm:cxn modelId="{4DEC1CEB-2866-494E-9716-824F6FC3B2DE}" type="presParOf" srcId="{2E609514-4BAA-4B60-9AB9-17AD5D28FDBB}" destId="{B69C31CD-2F48-4F22-B2F7-A6DF316125A7}" srcOrd="2" destOrd="0" presId="urn:microsoft.com/office/officeart/2005/8/layout/orgChart1"/>
    <dgm:cxn modelId="{F70D39B2-F43E-4F28-AB82-5CCC12E71067}" type="presParOf" srcId="{5866B4C9-EE79-4FEF-AEAE-96CDAC9A3AAE}" destId="{74D8F89F-5B48-48E4-8877-A38E22D30849}" srcOrd="4" destOrd="0" presId="urn:microsoft.com/office/officeart/2005/8/layout/orgChart1"/>
    <dgm:cxn modelId="{0F88F45E-5975-479A-9DFA-1578879B2768}" type="presParOf" srcId="{5866B4C9-EE79-4FEF-AEAE-96CDAC9A3AAE}" destId="{3C745F4D-169F-4CA9-AFDB-F2533F5247AA}" srcOrd="5" destOrd="0" presId="urn:microsoft.com/office/officeart/2005/8/layout/orgChart1"/>
    <dgm:cxn modelId="{7BA73697-3EFD-4B21-84C5-EE06DEB5FBD3}" type="presParOf" srcId="{3C745F4D-169F-4CA9-AFDB-F2533F5247AA}" destId="{9299BB71-71C7-419C-BBAB-FCB23411681C}" srcOrd="0" destOrd="0" presId="urn:microsoft.com/office/officeart/2005/8/layout/orgChart1"/>
    <dgm:cxn modelId="{FE3B0F78-EDFD-4140-9674-53D2B5853578}" type="presParOf" srcId="{9299BB71-71C7-419C-BBAB-FCB23411681C}" destId="{D32D555D-2D6C-44EF-BB32-8441B6CA7DDC}" srcOrd="0" destOrd="0" presId="urn:microsoft.com/office/officeart/2005/8/layout/orgChart1"/>
    <dgm:cxn modelId="{F9F24153-FCCE-4816-8945-BA5F0276FA45}" type="presParOf" srcId="{9299BB71-71C7-419C-BBAB-FCB23411681C}" destId="{99A8A4AE-4F2F-46CA-A2C3-E93BA5B5064B}" srcOrd="1" destOrd="0" presId="urn:microsoft.com/office/officeart/2005/8/layout/orgChart1"/>
    <dgm:cxn modelId="{2C906027-DB30-4A05-A5E6-32860EBAF186}" type="presParOf" srcId="{3C745F4D-169F-4CA9-AFDB-F2533F5247AA}" destId="{15DE9E60-9AEE-4541-A4E8-9FE44884E5A7}" srcOrd="1" destOrd="0" presId="urn:microsoft.com/office/officeart/2005/8/layout/orgChart1"/>
    <dgm:cxn modelId="{9A7247BA-C895-4580-A1FA-D54BD2756101}" type="presParOf" srcId="{3C745F4D-169F-4CA9-AFDB-F2533F5247AA}" destId="{67707311-45B3-47DF-92CE-5B8E8CE76AE0}" srcOrd="2" destOrd="0" presId="urn:microsoft.com/office/officeart/2005/8/layout/orgChart1"/>
    <dgm:cxn modelId="{ACAA1697-1995-4067-AFE3-95EE8D1435B9}" type="presParOf" srcId="{5866B4C9-EE79-4FEF-AEAE-96CDAC9A3AAE}" destId="{3C177CDF-8C5F-4F2B-9B8D-B4601371E36D}" srcOrd="6" destOrd="0" presId="urn:microsoft.com/office/officeart/2005/8/layout/orgChart1"/>
    <dgm:cxn modelId="{45451957-6A32-4BC9-8EE5-32180DA4C704}" type="presParOf" srcId="{5866B4C9-EE79-4FEF-AEAE-96CDAC9A3AAE}" destId="{FF44A2F1-4B76-4C9B-A12A-12C26E629EAE}" srcOrd="7" destOrd="0" presId="urn:microsoft.com/office/officeart/2005/8/layout/orgChart1"/>
    <dgm:cxn modelId="{D6840928-DAF6-45AA-8ABD-555C8CBA5EAF}" type="presParOf" srcId="{FF44A2F1-4B76-4C9B-A12A-12C26E629EAE}" destId="{E8004C63-4081-4063-8A18-5F5F34822B34}" srcOrd="0" destOrd="0" presId="urn:microsoft.com/office/officeart/2005/8/layout/orgChart1"/>
    <dgm:cxn modelId="{F0E66BDB-AE05-4987-99C6-DF89A078A0FE}" type="presParOf" srcId="{E8004C63-4081-4063-8A18-5F5F34822B34}" destId="{6511E4B7-DDAA-4D30-B593-F79CBD7E6D0A}" srcOrd="0" destOrd="0" presId="urn:microsoft.com/office/officeart/2005/8/layout/orgChart1"/>
    <dgm:cxn modelId="{E080EF62-DA45-4A9D-8762-6A504F258F3E}" type="presParOf" srcId="{E8004C63-4081-4063-8A18-5F5F34822B34}" destId="{B96B1C61-1376-4E53-8DEF-40D9EB93291B}" srcOrd="1" destOrd="0" presId="urn:microsoft.com/office/officeart/2005/8/layout/orgChart1"/>
    <dgm:cxn modelId="{C4C40C37-FE17-4FC2-B9C4-7074CA9D2580}" type="presParOf" srcId="{FF44A2F1-4B76-4C9B-A12A-12C26E629EAE}" destId="{602BE42A-C5F5-4045-9649-059926C5F222}" srcOrd="1" destOrd="0" presId="urn:microsoft.com/office/officeart/2005/8/layout/orgChart1"/>
    <dgm:cxn modelId="{AC4FF2AD-03A6-4AF9-A75E-D54A2D67C429}" type="presParOf" srcId="{FF44A2F1-4B76-4C9B-A12A-12C26E629EAE}" destId="{FFF28679-57FF-4FA2-8854-0098F3FD3441}" srcOrd="2" destOrd="0" presId="urn:microsoft.com/office/officeart/2005/8/layout/orgChart1"/>
    <dgm:cxn modelId="{0FE9CDBC-6937-43B5-9FFE-52F66009BD7E}" type="presParOf" srcId="{5866B4C9-EE79-4FEF-AEAE-96CDAC9A3AAE}" destId="{E93A2E44-A1AC-4221-9A14-005758D35875}" srcOrd="8" destOrd="0" presId="urn:microsoft.com/office/officeart/2005/8/layout/orgChart1"/>
    <dgm:cxn modelId="{B967F2D7-79AF-446D-AC9E-6D9A1D6840F9}" type="presParOf" srcId="{5866B4C9-EE79-4FEF-AEAE-96CDAC9A3AAE}" destId="{DE16D27E-2FAD-44D8-A644-D4BDD240A709}" srcOrd="9" destOrd="0" presId="urn:microsoft.com/office/officeart/2005/8/layout/orgChart1"/>
    <dgm:cxn modelId="{67AFFB59-82B9-493D-B88A-FD76D4EBE0ED}" type="presParOf" srcId="{DE16D27E-2FAD-44D8-A644-D4BDD240A709}" destId="{866097AF-C22B-4942-872B-C143885A6B02}" srcOrd="0" destOrd="0" presId="urn:microsoft.com/office/officeart/2005/8/layout/orgChart1"/>
    <dgm:cxn modelId="{FC82C0A1-3911-4311-8A89-03BBF2416984}" type="presParOf" srcId="{866097AF-C22B-4942-872B-C143885A6B02}" destId="{594AB812-8623-4EA5-B461-8F64FF8F3AC9}" srcOrd="0" destOrd="0" presId="urn:microsoft.com/office/officeart/2005/8/layout/orgChart1"/>
    <dgm:cxn modelId="{03FC73C0-953B-4D97-A07C-CEF5D53A9224}" type="presParOf" srcId="{866097AF-C22B-4942-872B-C143885A6B02}" destId="{CB4BDF3F-B116-4FC6-B1D1-751D5D660DDA}" srcOrd="1" destOrd="0" presId="urn:microsoft.com/office/officeart/2005/8/layout/orgChart1"/>
    <dgm:cxn modelId="{93855E66-0025-464A-8B42-BAF3510BA7E0}" type="presParOf" srcId="{DE16D27E-2FAD-44D8-A644-D4BDD240A709}" destId="{AD774AA5-0609-47F3-85FD-905383C8535F}" srcOrd="1" destOrd="0" presId="urn:microsoft.com/office/officeart/2005/8/layout/orgChart1"/>
    <dgm:cxn modelId="{3F1F4D44-7410-42FE-A2E2-493B17A5FC5D}" type="presParOf" srcId="{DE16D27E-2FAD-44D8-A644-D4BDD240A709}" destId="{411FF16D-2FC2-4B01-AE00-49E546313AC9}" srcOrd="2" destOrd="0" presId="urn:microsoft.com/office/officeart/2005/8/layout/orgChart1"/>
    <dgm:cxn modelId="{8CABF18C-CAD7-489A-BD38-593905882B46}" type="presParOf" srcId="{5866B4C9-EE79-4FEF-AEAE-96CDAC9A3AAE}" destId="{FFA31884-9838-4E27-8250-7B71DD820F46}" srcOrd="10" destOrd="0" presId="urn:microsoft.com/office/officeart/2005/8/layout/orgChart1"/>
    <dgm:cxn modelId="{214C9BA3-5C10-46C5-84D8-9F19CFFFA337}" type="presParOf" srcId="{5866B4C9-EE79-4FEF-AEAE-96CDAC9A3AAE}" destId="{799007EB-033E-4C8F-9B27-EA59AE61D242}" srcOrd="11" destOrd="0" presId="urn:microsoft.com/office/officeart/2005/8/layout/orgChart1"/>
    <dgm:cxn modelId="{5CD8116F-01E4-4587-B80E-87F4A7D812C0}" type="presParOf" srcId="{799007EB-033E-4C8F-9B27-EA59AE61D242}" destId="{CAC40E4C-6E05-4ACA-BE12-A6C9F09B55B7}" srcOrd="0" destOrd="0" presId="urn:microsoft.com/office/officeart/2005/8/layout/orgChart1"/>
    <dgm:cxn modelId="{D138E350-90CC-4439-897C-49D7C5F3AFD2}" type="presParOf" srcId="{CAC40E4C-6E05-4ACA-BE12-A6C9F09B55B7}" destId="{7D9814D6-5812-42A5-900D-228619949CCF}" srcOrd="0" destOrd="0" presId="urn:microsoft.com/office/officeart/2005/8/layout/orgChart1"/>
    <dgm:cxn modelId="{8B6125E3-5D97-4EA2-8E29-7429943CB1F1}" type="presParOf" srcId="{CAC40E4C-6E05-4ACA-BE12-A6C9F09B55B7}" destId="{DD3B51E3-F144-4C54-9364-254034CE24AE}" srcOrd="1" destOrd="0" presId="urn:microsoft.com/office/officeart/2005/8/layout/orgChart1"/>
    <dgm:cxn modelId="{28BA53F5-822E-4C39-9057-BAC1EDF2C47D}" type="presParOf" srcId="{799007EB-033E-4C8F-9B27-EA59AE61D242}" destId="{FEA01400-4323-443C-9302-36F39D34A66A}" srcOrd="1" destOrd="0" presId="urn:microsoft.com/office/officeart/2005/8/layout/orgChart1"/>
    <dgm:cxn modelId="{0112884F-D026-4212-858F-9AECD57B7590}" type="presParOf" srcId="{799007EB-033E-4C8F-9B27-EA59AE61D242}" destId="{167E9B64-17EF-4810-B4DF-F7088DDA959E}" srcOrd="2" destOrd="0" presId="urn:microsoft.com/office/officeart/2005/8/layout/orgChart1"/>
    <dgm:cxn modelId="{5CE9CC44-0BC8-497A-8D12-DA3A988F9AB4}" type="presParOf" srcId="{5866B4C9-EE79-4FEF-AEAE-96CDAC9A3AAE}" destId="{6177C6D1-AB22-4EF1-BF18-E61BA609AA21}" srcOrd="12" destOrd="0" presId="urn:microsoft.com/office/officeart/2005/8/layout/orgChart1"/>
    <dgm:cxn modelId="{EEE2A718-744C-4A02-A9A0-F2FA4D4BE643}" type="presParOf" srcId="{5866B4C9-EE79-4FEF-AEAE-96CDAC9A3AAE}" destId="{45058CEE-A89D-44FB-8255-77F60469456E}" srcOrd="13" destOrd="0" presId="urn:microsoft.com/office/officeart/2005/8/layout/orgChart1"/>
    <dgm:cxn modelId="{91F27619-901B-48C5-8C9A-9D2E9D9D6759}" type="presParOf" srcId="{45058CEE-A89D-44FB-8255-77F60469456E}" destId="{FFB89D86-2130-46B1-8662-B095D79359AA}" srcOrd="0" destOrd="0" presId="urn:microsoft.com/office/officeart/2005/8/layout/orgChart1"/>
    <dgm:cxn modelId="{51944C6C-2D5D-4D74-B84D-5DDF362E3ABE}" type="presParOf" srcId="{FFB89D86-2130-46B1-8662-B095D79359AA}" destId="{71B50AFD-D0C3-43A0-BAF8-C5C0529BC7D2}" srcOrd="0" destOrd="0" presId="urn:microsoft.com/office/officeart/2005/8/layout/orgChart1"/>
    <dgm:cxn modelId="{F16CC5C0-36A1-4878-9E06-AC97AF8E2917}" type="presParOf" srcId="{FFB89D86-2130-46B1-8662-B095D79359AA}" destId="{D9CFF08D-8933-4A50-9EED-DC15FEA51F8C}" srcOrd="1" destOrd="0" presId="urn:microsoft.com/office/officeart/2005/8/layout/orgChart1"/>
    <dgm:cxn modelId="{066F929F-87A4-4DF2-B682-53FA2D474CB2}" type="presParOf" srcId="{45058CEE-A89D-44FB-8255-77F60469456E}" destId="{42A955C0-6A94-4E74-B005-3E5E28CBDDFD}" srcOrd="1" destOrd="0" presId="urn:microsoft.com/office/officeart/2005/8/layout/orgChart1"/>
    <dgm:cxn modelId="{F3A210C2-645B-4572-9662-8175DD9E9A26}" type="presParOf" srcId="{45058CEE-A89D-44FB-8255-77F60469456E}" destId="{FF740A36-6EEC-4127-A85C-7D7FCADBF7E6}" srcOrd="2" destOrd="0" presId="urn:microsoft.com/office/officeart/2005/8/layout/orgChart1"/>
    <dgm:cxn modelId="{8167D567-D2B1-4A9B-BAE5-FC1BF721277E}" type="presParOf" srcId="{5866B4C9-EE79-4FEF-AEAE-96CDAC9A3AAE}" destId="{9FA8F7B6-C24F-498E-8819-4186848AAB73}" srcOrd="14" destOrd="0" presId="urn:microsoft.com/office/officeart/2005/8/layout/orgChart1"/>
    <dgm:cxn modelId="{59B8AD83-912E-412F-B458-95638D5BE1D2}" type="presParOf" srcId="{5866B4C9-EE79-4FEF-AEAE-96CDAC9A3AAE}" destId="{B72188AD-204F-4193-B62C-706812E5AF19}" srcOrd="15" destOrd="0" presId="urn:microsoft.com/office/officeart/2005/8/layout/orgChart1"/>
    <dgm:cxn modelId="{5D498D02-F668-473E-94FF-FF2C0E877EFE}" type="presParOf" srcId="{B72188AD-204F-4193-B62C-706812E5AF19}" destId="{4172BA50-2463-4023-91C9-BCE9AAC4E767}" srcOrd="0" destOrd="0" presId="urn:microsoft.com/office/officeart/2005/8/layout/orgChart1"/>
    <dgm:cxn modelId="{CC6B05F4-D987-4327-8383-0805F4798010}" type="presParOf" srcId="{4172BA50-2463-4023-91C9-BCE9AAC4E767}" destId="{9DDD111F-CEE7-4FAE-BCAB-6F4D72D649D1}" srcOrd="0" destOrd="0" presId="urn:microsoft.com/office/officeart/2005/8/layout/orgChart1"/>
    <dgm:cxn modelId="{C5E46773-BF28-47E0-A27F-95DA2CE78DE3}" type="presParOf" srcId="{4172BA50-2463-4023-91C9-BCE9AAC4E767}" destId="{FC4F62EF-61F0-440E-AB72-6CCD26DCA899}" srcOrd="1" destOrd="0" presId="urn:microsoft.com/office/officeart/2005/8/layout/orgChart1"/>
    <dgm:cxn modelId="{27850088-10EC-4784-A17B-F04BB0E31182}" type="presParOf" srcId="{B72188AD-204F-4193-B62C-706812E5AF19}" destId="{CD552E8D-9593-4DA7-BB81-046E40CA7AB9}" srcOrd="1" destOrd="0" presId="urn:microsoft.com/office/officeart/2005/8/layout/orgChart1"/>
    <dgm:cxn modelId="{8363C4F5-1C32-411B-8F00-656C876C3692}" type="presParOf" srcId="{B72188AD-204F-4193-B62C-706812E5AF19}" destId="{89595BF5-A07D-4A3E-9F88-FFC2350D6E30}" srcOrd="2" destOrd="0" presId="urn:microsoft.com/office/officeart/2005/8/layout/orgChart1"/>
    <dgm:cxn modelId="{3B79DA0D-5779-4096-BC2A-537E3B8C173B}" type="presParOf" srcId="{410E8F0D-4C77-4D87-BACB-F435AADDB28E}" destId="{A7031C71-35CF-4BCA-BB1B-16133314FCD4}" srcOrd="2" destOrd="0" presId="urn:microsoft.com/office/officeart/2005/8/layout/orgChart1"/>
    <dgm:cxn modelId="{5717C384-7E0E-47DA-ACE1-A9466C0BA61E}" type="presParOf" srcId="{44282214-A2C9-4BD5-9A23-B263F33A72C0}" destId="{2A411EF5-7CB4-4704-970F-1F08C49EEAFE}" srcOrd="4" destOrd="0" presId="urn:microsoft.com/office/officeart/2005/8/layout/orgChart1"/>
    <dgm:cxn modelId="{18187FD3-1F63-4C7C-82A7-96CE24506106}" type="presParOf" srcId="{44282214-A2C9-4BD5-9A23-B263F33A72C0}" destId="{69B21FA0-1060-4492-BF71-7811357241A4}" srcOrd="5" destOrd="0" presId="urn:microsoft.com/office/officeart/2005/8/layout/orgChart1"/>
    <dgm:cxn modelId="{83B3CA7E-827E-43E3-B2CB-CB9ECC86D8F5}" type="presParOf" srcId="{69B21FA0-1060-4492-BF71-7811357241A4}" destId="{F4ED557D-CB58-4BA4-A2F2-200C8F8AF71E}" srcOrd="0" destOrd="0" presId="urn:microsoft.com/office/officeart/2005/8/layout/orgChart1"/>
    <dgm:cxn modelId="{DCE0BBC4-5537-4409-AA50-669A07B02361}" type="presParOf" srcId="{F4ED557D-CB58-4BA4-A2F2-200C8F8AF71E}" destId="{8C668C4B-F68A-44A4-A85D-A84BA15D60BF}" srcOrd="0" destOrd="0" presId="urn:microsoft.com/office/officeart/2005/8/layout/orgChart1"/>
    <dgm:cxn modelId="{6AA368B7-DBDA-4A1D-B607-CE9D3CC10E5C}" type="presParOf" srcId="{F4ED557D-CB58-4BA4-A2F2-200C8F8AF71E}" destId="{D21B3116-F490-4CC5-87AA-694D9233B9D7}" srcOrd="1" destOrd="0" presId="urn:microsoft.com/office/officeart/2005/8/layout/orgChart1"/>
    <dgm:cxn modelId="{3C984A00-878D-4AA0-A94E-66B09AFC79E2}" type="presParOf" srcId="{69B21FA0-1060-4492-BF71-7811357241A4}" destId="{8CA8ED20-36F1-4059-A02D-0ED8CBB7B9FD}" srcOrd="1" destOrd="0" presId="urn:microsoft.com/office/officeart/2005/8/layout/orgChart1"/>
    <dgm:cxn modelId="{F09491DF-A66B-4A57-8400-E3860FC49DF5}" type="presParOf" srcId="{69B21FA0-1060-4492-BF71-7811357241A4}" destId="{B53C5323-A46C-4D90-89F4-B23ED94DDDA3}" srcOrd="2" destOrd="0" presId="urn:microsoft.com/office/officeart/2005/8/layout/orgChart1"/>
    <dgm:cxn modelId="{D7B19777-C2FC-4CFA-B3E0-2FE22ED73F4C}" type="presParOf" srcId="{44282214-A2C9-4BD5-9A23-B263F33A72C0}" destId="{362802BC-D663-4C1E-A2ED-5EACCC35430F}" srcOrd="6" destOrd="0" presId="urn:microsoft.com/office/officeart/2005/8/layout/orgChart1"/>
    <dgm:cxn modelId="{921DD8BD-CEAF-4629-A0C4-54C734A66351}" type="presParOf" srcId="{44282214-A2C9-4BD5-9A23-B263F33A72C0}" destId="{AB892F10-692E-45EA-BE59-7C6A55DB23C2}" srcOrd="7" destOrd="0" presId="urn:microsoft.com/office/officeart/2005/8/layout/orgChart1"/>
    <dgm:cxn modelId="{733427C3-59F0-4FC4-8DD1-96F5C39BA22D}" type="presParOf" srcId="{AB892F10-692E-45EA-BE59-7C6A55DB23C2}" destId="{3F9752E4-6B5F-44D6-9278-CEF352329BBD}" srcOrd="0" destOrd="0" presId="urn:microsoft.com/office/officeart/2005/8/layout/orgChart1"/>
    <dgm:cxn modelId="{9F98BF23-ADAF-4042-9019-2CDB43DC89E3}" type="presParOf" srcId="{3F9752E4-6B5F-44D6-9278-CEF352329BBD}" destId="{6B79C9F9-0299-44F9-A700-8B6C96787F86}" srcOrd="0" destOrd="0" presId="urn:microsoft.com/office/officeart/2005/8/layout/orgChart1"/>
    <dgm:cxn modelId="{8D5B6254-2DDD-43F6-B741-15A68FC5337A}" type="presParOf" srcId="{3F9752E4-6B5F-44D6-9278-CEF352329BBD}" destId="{95CCD227-9F0C-4B18-806C-A3A737F019BB}" srcOrd="1" destOrd="0" presId="urn:microsoft.com/office/officeart/2005/8/layout/orgChart1"/>
    <dgm:cxn modelId="{3A86CE3F-3E89-4FBE-A965-652598BD2A04}" type="presParOf" srcId="{AB892F10-692E-45EA-BE59-7C6A55DB23C2}" destId="{183FFC5C-65E4-4E7F-A777-02E6F54328D1}" srcOrd="1" destOrd="0" presId="urn:microsoft.com/office/officeart/2005/8/layout/orgChart1"/>
    <dgm:cxn modelId="{8E6C787A-EFEA-4C34-B431-BF710C2BFAFA}" type="presParOf" srcId="{183FFC5C-65E4-4E7F-A777-02E6F54328D1}" destId="{F9083C8F-CB6B-4DBF-A338-44C7DAD502A0}" srcOrd="0" destOrd="0" presId="urn:microsoft.com/office/officeart/2005/8/layout/orgChart1"/>
    <dgm:cxn modelId="{6486F8BA-836C-49BD-A0D3-74DD2B576034}" type="presParOf" srcId="{183FFC5C-65E4-4E7F-A777-02E6F54328D1}" destId="{921D275C-144E-43AA-9850-FC3A88BCE40D}" srcOrd="1" destOrd="0" presId="urn:microsoft.com/office/officeart/2005/8/layout/orgChart1"/>
    <dgm:cxn modelId="{5E9F65E8-C254-47C8-8B08-4C3FA20E785E}" type="presParOf" srcId="{921D275C-144E-43AA-9850-FC3A88BCE40D}" destId="{E8535B2E-5564-402A-90C6-0B1CBF3EA6C4}" srcOrd="0" destOrd="0" presId="urn:microsoft.com/office/officeart/2005/8/layout/orgChart1"/>
    <dgm:cxn modelId="{D17EE188-9467-4579-BB8A-F00DA721870F}" type="presParOf" srcId="{E8535B2E-5564-402A-90C6-0B1CBF3EA6C4}" destId="{3371DFF8-2476-4578-A4A8-8E600D25F051}" srcOrd="0" destOrd="0" presId="urn:microsoft.com/office/officeart/2005/8/layout/orgChart1"/>
    <dgm:cxn modelId="{F8F79751-A61F-49F0-8E41-7A8EA42F37CA}" type="presParOf" srcId="{E8535B2E-5564-402A-90C6-0B1CBF3EA6C4}" destId="{03F51AE7-9372-4C39-B2FF-2FBAA178D6A6}" srcOrd="1" destOrd="0" presId="urn:microsoft.com/office/officeart/2005/8/layout/orgChart1"/>
    <dgm:cxn modelId="{964AC8D4-BB94-4712-8372-01C6CC5C4218}" type="presParOf" srcId="{921D275C-144E-43AA-9850-FC3A88BCE40D}" destId="{FD50BEC2-2EE5-46C1-9871-30CCD3658616}" srcOrd="1" destOrd="0" presId="urn:microsoft.com/office/officeart/2005/8/layout/orgChart1"/>
    <dgm:cxn modelId="{58735B3C-4191-4523-BF79-DEE62EA0BFA2}" type="presParOf" srcId="{921D275C-144E-43AA-9850-FC3A88BCE40D}" destId="{C24D63A4-6D7B-4F13-8774-845C4F3DD056}" srcOrd="2" destOrd="0" presId="urn:microsoft.com/office/officeart/2005/8/layout/orgChart1"/>
    <dgm:cxn modelId="{19B8EC68-1315-42BC-A497-DA4FC6AFC427}" type="presParOf" srcId="{183FFC5C-65E4-4E7F-A777-02E6F54328D1}" destId="{4070DF8E-AAAA-4EA2-A42A-8923630FF457}" srcOrd="2" destOrd="0" presId="urn:microsoft.com/office/officeart/2005/8/layout/orgChart1"/>
    <dgm:cxn modelId="{2EFC2EC7-2E3E-4896-80F0-3615BD32824C}" type="presParOf" srcId="{183FFC5C-65E4-4E7F-A777-02E6F54328D1}" destId="{49C8F5F5-CC44-49D3-BC33-396F96C5E800}" srcOrd="3" destOrd="0" presId="urn:microsoft.com/office/officeart/2005/8/layout/orgChart1"/>
    <dgm:cxn modelId="{6B906E11-FC84-41BF-BC6A-6047E692CA07}" type="presParOf" srcId="{49C8F5F5-CC44-49D3-BC33-396F96C5E800}" destId="{0AC0EC75-65C6-4E3E-AF2B-3A36244FE41B}" srcOrd="0" destOrd="0" presId="urn:microsoft.com/office/officeart/2005/8/layout/orgChart1"/>
    <dgm:cxn modelId="{217B0CDF-7D3C-464B-A9C1-39C2F2B02608}" type="presParOf" srcId="{0AC0EC75-65C6-4E3E-AF2B-3A36244FE41B}" destId="{EA6ECCF2-2A2D-40CA-BB2C-BE1C08005F03}" srcOrd="0" destOrd="0" presId="urn:microsoft.com/office/officeart/2005/8/layout/orgChart1"/>
    <dgm:cxn modelId="{2AE899E6-2548-47D5-AFE8-15EE0ED7058B}" type="presParOf" srcId="{0AC0EC75-65C6-4E3E-AF2B-3A36244FE41B}" destId="{5EC2A0FD-74A1-43C8-9326-8425679A0143}" srcOrd="1" destOrd="0" presId="urn:microsoft.com/office/officeart/2005/8/layout/orgChart1"/>
    <dgm:cxn modelId="{2F7ABF52-A638-4B61-8E4F-52D9D12ACCE4}" type="presParOf" srcId="{49C8F5F5-CC44-49D3-BC33-396F96C5E800}" destId="{DF29604C-503E-4709-8DAF-7C45CC27453B}" srcOrd="1" destOrd="0" presId="urn:microsoft.com/office/officeart/2005/8/layout/orgChart1"/>
    <dgm:cxn modelId="{1CA171DE-42C5-468A-A9F2-B80322151BB3}" type="presParOf" srcId="{49C8F5F5-CC44-49D3-BC33-396F96C5E800}" destId="{39345BCE-3070-4717-9EFA-BB117372084E}" srcOrd="2" destOrd="0" presId="urn:microsoft.com/office/officeart/2005/8/layout/orgChart1"/>
    <dgm:cxn modelId="{1F86163C-533F-42C7-A65C-355D999092A3}" type="presParOf" srcId="{183FFC5C-65E4-4E7F-A777-02E6F54328D1}" destId="{6FCFE929-54B3-4EB6-A023-3F6482B256F1}" srcOrd="4" destOrd="0" presId="urn:microsoft.com/office/officeart/2005/8/layout/orgChart1"/>
    <dgm:cxn modelId="{B265CEA5-59B0-464E-9F40-43854E0F70C3}" type="presParOf" srcId="{183FFC5C-65E4-4E7F-A777-02E6F54328D1}" destId="{D0E28C43-933B-41B7-80FC-0861B0BF3CD2}" srcOrd="5" destOrd="0" presId="urn:microsoft.com/office/officeart/2005/8/layout/orgChart1"/>
    <dgm:cxn modelId="{74DC3B82-6787-4AF4-A7F1-EA6B251B3AA6}" type="presParOf" srcId="{D0E28C43-933B-41B7-80FC-0861B0BF3CD2}" destId="{573E8A21-71ED-4631-BBD4-7CC24DD3CD7C}" srcOrd="0" destOrd="0" presId="urn:microsoft.com/office/officeart/2005/8/layout/orgChart1"/>
    <dgm:cxn modelId="{09ACADA8-28CE-433E-8B95-19F876A664B9}" type="presParOf" srcId="{573E8A21-71ED-4631-BBD4-7CC24DD3CD7C}" destId="{0330AE82-B048-44C1-A74D-43998270808A}" srcOrd="0" destOrd="0" presId="urn:microsoft.com/office/officeart/2005/8/layout/orgChart1"/>
    <dgm:cxn modelId="{5A64BA30-888A-422C-B3C6-ED735A497897}" type="presParOf" srcId="{573E8A21-71ED-4631-BBD4-7CC24DD3CD7C}" destId="{53F44AE6-64D8-4D12-828A-84BE365BC36D}" srcOrd="1" destOrd="0" presId="urn:microsoft.com/office/officeart/2005/8/layout/orgChart1"/>
    <dgm:cxn modelId="{15BA292D-B16E-40E0-8E50-7EEE76EB6E9F}" type="presParOf" srcId="{D0E28C43-933B-41B7-80FC-0861B0BF3CD2}" destId="{48B5A7E9-577F-47FA-AAFC-E428EEE186C7}" srcOrd="1" destOrd="0" presId="urn:microsoft.com/office/officeart/2005/8/layout/orgChart1"/>
    <dgm:cxn modelId="{DB24D8AF-CE6B-40C5-ADFD-A00C48C28FE9}" type="presParOf" srcId="{D0E28C43-933B-41B7-80FC-0861B0BF3CD2}" destId="{331FA1DC-CA2A-4ABE-AB29-5B30A1147E81}" srcOrd="2" destOrd="0" presId="urn:microsoft.com/office/officeart/2005/8/layout/orgChart1"/>
    <dgm:cxn modelId="{6859D9CC-FD9D-42A6-9EC4-E503E24A44EE}" type="presParOf" srcId="{AB892F10-692E-45EA-BE59-7C6A55DB23C2}" destId="{F02F562F-B444-4042-84A6-092F6A414ED9}" srcOrd="2" destOrd="0" presId="urn:microsoft.com/office/officeart/2005/8/layout/orgChart1"/>
    <dgm:cxn modelId="{893ECAF7-CF13-4F3A-8B50-9FDA494A6C55}" type="presParOf" srcId="{44282214-A2C9-4BD5-9A23-B263F33A72C0}" destId="{FE799305-26FA-4B82-B70E-DC8D323602F5}" srcOrd="8" destOrd="0" presId="urn:microsoft.com/office/officeart/2005/8/layout/orgChart1"/>
    <dgm:cxn modelId="{B959935E-5BE0-4144-9485-4AA4E8AFD761}" type="presParOf" srcId="{44282214-A2C9-4BD5-9A23-B263F33A72C0}" destId="{75D70620-F166-4502-A631-558B1ED14334}" srcOrd="9" destOrd="0" presId="urn:microsoft.com/office/officeart/2005/8/layout/orgChart1"/>
    <dgm:cxn modelId="{1BE40F3E-88AD-490F-B2F1-1575CB7AA8D8}" type="presParOf" srcId="{75D70620-F166-4502-A631-558B1ED14334}" destId="{74586CD7-F75B-497E-B542-070B2D21C818}" srcOrd="0" destOrd="0" presId="urn:microsoft.com/office/officeart/2005/8/layout/orgChart1"/>
    <dgm:cxn modelId="{94BAF1EA-027C-4DF1-A8C3-F8D84B24CAD6}" type="presParOf" srcId="{74586CD7-F75B-497E-B542-070B2D21C818}" destId="{D6B059B7-D9F5-451C-BC77-64C133C825F5}" srcOrd="0" destOrd="0" presId="urn:microsoft.com/office/officeart/2005/8/layout/orgChart1"/>
    <dgm:cxn modelId="{A2A811CA-035A-499C-B483-8F86C0AC54F8}" type="presParOf" srcId="{74586CD7-F75B-497E-B542-070B2D21C818}" destId="{09636D1E-061D-41EE-8026-E1B1783AE267}" srcOrd="1" destOrd="0" presId="urn:microsoft.com/office/officeart/2005/8/layout/orgChart1"/>
    <dgm:cxn modelId="{52C44E5D-F975-4FA7-985F-BE00C9694EFE}" type="presParOf" srcId="{75D70620-F166-4502-A631-558B1ED14334}" destId="{6D1A33EA-3544-42AE-8389-FF9CC693768D}" srcOrd="1" destOrd="0" presId="urn:microsoft.com/office/officeart/2005/8/layout/orgChart1"/>
    <dgm:cxn modelId="{F36C88B0-4B89-4CF9-ABC7-396A23633DAB}" type="presParOf" srcId="{75D70620-F166-4502-A631-558B1ED14334}" destId="{41A02390-DD6E-468A-A06A-8FFC57BFB377}" srcOrd="2" destOrd="0" presId="urn:microsoft.com/office/officeart/2005/8/layout/orgChart1"/>
    <dgm:cxn modelId="{ACCD3AF3-6B6E-4DBA-B6E7-2326A9690351}" type="presParOf" srcId="{71CB5B34-856D-41CF-8809-CEA3B58E6ADD}" destId="{4EFA7D14-D37F-4D91-B310-785C622D99B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CF1D02-FE4F-4489-9DE5-A0E8A498FE4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526F1427-9C6E-4E2E-A031-AFB0E1857A96}">
      <dgm:prSet phldrT="[Text]" phldr="0"/>
      <dgm:spPr>
        <a:solidFill>
          <a:srgbClr val="0070C0"/>
        </a:solidFill>
        <a:ln>
          <a:solidFill>
            <a:srgbClr val="0070C0"/>
          </a:solidFill>
        </a:ln>
      </dgm:spPr>
      <dgm:t>
        <a:bodyPr/>
        <a:lstStyle/>
        <a:p>
          <a:r>
            <a:rPr lang="en-GB" dirty="0"/>
            <a:t>Finances</a:t>
          </a:r>
        </a:p>
      </dgm:t>
    </dgm:pt>
    <dgm:pt modelId="{4996FAD5-F91D-4A4F-837D-F99174B131CB}" type="parTrans" cxnId="{50F58F86-1F40-444C-9626-9DBC2ACD22D2}">
      <dgm:prSet/>
      <dgm:spPr/>
      <dgm:t>
        <a:bodyPr/>
        <a:lstStyle/>
        <a:p>
          <a:endParaRPr lang="en-GB"/>
        </a:p>
      </dgm:t>
    </dgm:pt>
    <dgm:pt modelId="{3C5D20DB-9721-4C8C-9B82-D920E62CE105}" type="sibTrans" cxnId="{50F58F86-1F40-444C-9626-9DBC2ACD22D2}">
      <dgm:prSet/>
      <dgm:spPr/>
      <dgm:t>
        <a:bodyPr/>
        <a:lstStyle/>
        <a:p>
          <a:endParaRPr lang="en-GB"/>
        </a:p>
      </dgm:t>
    </dgm:pt>
    <dgm:pt modelId="{7AA7C3D2-DAAD-4306-B9FC-7151099024E1}">
      <dgm:prSet phldrT="[Text]" phldr="0"/>
      <dgm:spPr>
        <a:solidFill>
          <a:srgbClr val="00B0F0"/>
        </a:solidFill>
        <a:ln>
          <a:solidFill>
            <a:srgbClr val="00B0F0"/>
          </a:solidFill>
        </a:ln>
      </dgm:spPr>
      <dgm:t>
        <a:bodyPr/>
        <a:lstStyle/>
        <a:p>
          <a:r>
            <a:rPr lang="en-GB" dirty="0"/>
            <a:t>Club structure</a:t>
          </a:r>
        </a:p>
      </dgm:t>
    </dgm:pt>
    <dgm:pt modelId="{1F68BEFB-4551-4E09-BFEC-037CEE9430BB}" type="parTrans" cxnId="{9C9BCC65-FFD5-47B5-B3F4-4F9540C6A234}">
      <dgm:prSet/>
      <dgm:spPr/>
      <dgm:t>
        <a:bodyPr/>
        <a:lstStyle/>
        <a:p>
          <a:endParaRPr lang="en-GB"/>
        </a:p>
      </dgm:t>
    </dgm:pt>
    <dgm:pt modelId="{940066A5-DD1D-43BD-B7D5-DAD91E3092B8}" type="sibTrans" cxnId="{9C9BCC65-FFD5-47B5-B3F4-4F9540C6A234}">
      <dgm:prSet/>
      <dgm:spPr/>
      <dgm:t>
        <a:bodyPr/>
        <a:lstStyle/>
        <a:p>
          <a:endParaRPr lang="en-GB"/>
        </a:p>
      </dgm:t>
    </dgm:pt>
    <dgm:pt modelId="{ACDACF1C-4A26-4275-91C8-5326AF5175B5}">
      <dgm:prSet phldrT="[Text]" phldr="0"/>
      <dgm:spPr>
        <a:solidFill>
          <a:srgbClr val="00B0F0"/>
        </a:solidFill>
        <a:ln>
          <a:solidFill>
            <a:srgbClr val="00B0F0"/>
          </a:solidFill>
        </a:ln>
      </dgm:spPr>
      <dgm:t>
        <a:bodyPr/>
        <a:lstStyle/>
        <a:p>
          <a:r>
            <a:rPr lang="en-GB" dirty="0"/>
            <a:t>Cash flows</a:t>
          </a:r>
        </a:p>
      </dgm:t>
    </dgm:pt>
    <dgm:pt modelId="{D22ABAE2-1353-43D7-B569-D3D452641497}" type="parTrans" cxnId="{39218E90-2739-4198-9E52-B44B94B4679C}">
      <dgm:prSet/>
      <dgm:spPr/>
      <dgm:t>
        <a:bodyPr/>
        <a:lstStyle/>
        <a:p>
          <a:endParaRPr lang="en-GB"/>
        </a:p>
      </dgm:t>
    </dgm:pt>
    <dgm:pt modelId="{70E58261-CF72-40DC-AB69-AEFDCD4D85BD}" type="sibTrans" cxnId="{39218E90-2739-4198-9E52-B44B94B4679C}">
      <dgm:prSet/>
      <dgm:spPr/>
      <dgm:t>
        <a:bodyPr/>
        <a:lstStyle/>
        <a:p>
          <a:endParaRPr lang="en-GB"/>
        </a:p>
      </dgm:t>
    </dgm:pt>
    <dgm:pt modelId="{B5BE41F7-B207-4A83-A80F-AA5244A78500}">
      <dgm:prSet phldrT="[Text]" phldr="0"/>
      <dgm:spPr>
        <a:solidFill>
          <a:srgbClr val="00B050"/>
        </a:solidFill>
        <a:ln>
          <a:solidFill>
            <a:srgbClr val="00B050"/>
          </a:solidFill>
        </a:ln>
      </dgm:spPr>
      <dgm:t>
        <a:bodyPr/>
        <a:lstStyle/>
        <a:p>
          <a:r>
            <a:rPr lang="en-GB" dirty="0"/>
            <a:t>Income</a:t>
          </a:r>
        </a:p>
      </dgm:t>
    </dgm:pt>
    <dgm:pt modelId="{E77BCFC2-BA8A-4BBD-A842-8D6003CE44A0}" type="parTrans" cxnId="{A6F463B7-603D-48A4-9E3C-D7D00786B47C}">
      <dgm:prSet/>
      <dgm:spPr/>
      <dgm:t>
        <a:bodyPr/>
        <a:lstStyle/>
        <a:p>
          <a:endParaRPr lang="en-GB"/>
        </a:p>
      </dgm:t>
    </dgm:pt>
    <dgm:pt modelId="{B7F3F078-CCDA-4D28-AECE-2B677FC5D6ED}" type="sibTrans" cxnId="{A6F463B7-603D-48A4-9E3C-D7D00786B47C}">
      <dgm:prSet/>
      <dgm:spPr/>
      <dgm:t>
        <a:bodyPr/>
        <a:lstStyle/>
        <a:p>
          <a:endParaRPr lang="en-GB"/>
        </a:p>
      </dgm:t>
    </dgm:pt>
    <dgm:pt modelId="{86A6893A-6B91-424D-A7C7-1DBA69C359F6}">
      <dgm:prSet phldrT="[Text]" phldr="0"/>
      <dgm:spPr>
        <a:solidFill>
          <a:srgbClr val="00B0F0"/>
        </a:solidFill>
        <a:ln>
          <a:solidFill>
            <a:srgbClr val="00B0F0"/>
          </a:solidFill>
        </a:ln>
      </dgm:spPr>
      <dgm:t>
        <a:bodyPr/>
        <a:lstStyle/>
        <a:p>
          <a:r>
            <a:rPr lang="en-GB" dirty="0"/>
            <a:t>Costs</a:t>
          </a:r>
        </a:p>
      </dgm:t>
    </dgm:pt>
    <dgm:pt modelId="{E6322A79-242B-45FA-ADDE-048324EAD1A7}" type="parTrans" cxnId="{69755D2A-B546-4DAA-B9A5-F3192D131DFE}">
      <dgm:prSet/>
      <dgm:spPr/>
      <dgm:t>
        <a:bodyPr/>
        <a:lstStyle/>
        <a:p>
          <a:endParaRPr lang="en-GB"/>
        </a:p>
      </dgm:t>
    </dgm:pt>
    <dgm:pt modelId="{C0BE463D-BB1F-41F9-A683-965AE34DBA7F}" type="sibTrans" cxnId="{69755D2A-B546-4DAA-B9A5-F3192D131DFE}">
      <dgm:prSet/>
      <dgm:spPr/>
      <dgm:t>
        <a:bodyPr/>
        <a:lstStyle/>
        <a:p>
          <a:endParaRPr lang="en-GB"/>
        </a:p>
      </dgm:t>
    </dgm:pt>
    <dgm:pt modelId="{16DEE702-03AF-4486-A5B7-037951428F67}">
      <dgm:prSet phldrT="[Text]" phldr="0"/>
      <dgm:spPr>
        <a:solidFill>
          <a:srgbClr val="00B0F0"/>
        </a:solidFill>
        <a:ln>
          <a:solidFill>
            <a:srgbClr val="00B0F0"/>
          </a:solidFill>
        </a:ln>
      </dgm:spPr>
      <dgm:t>
        <a:bodyPr/>
        <a:lstStyle/>
        <a:p>
          <a:r>
            <a:rPr lang="en-GB" dirty="0"/>
            <a:t>Funding</a:t>
          </a:r>
        </a:p>
      </dgm:t>
    </dgm:pt>
    <dgm:pt modelId="{6E70C97B-13C6-49E2-AB56-C4AD4AB6466C}" type="parTrans" cxnId="{4445E2B1-68E9-47FD-BDEB-5BB03ECFD3CB}">
      <dgm:prSet/>
      <dgm:spPr/>
      <dgm:t>
        <a:bodyPr/>
        <a:lstStyle/>
        <a:p>
          <a:endParaRPr lang="en-GB"/>
        </a:p>
      </dgm:t>
    </dgm:pt>
    <dgm:pt modelId="{A63B2D0E-7151-4814-B5BE-14CD8CA47479}" type="sibTrans" cxnId="{4445E2B1-68E9-47FD-BDEB-5BB03ECFD3CB}">
      <dgm:prSet/>
      <dgm:spPr/>
      <dgm:t>
        <a:bodyPr/>
        <a:lstStyle/>
        <a:p>
          <a:endParaRPr lang="en-GB"/>
        </a:p>
      </dgm:t>
    </dgm:pt>
    <dgm:pt modelId="{CC97D5B1-19C7-47CB-B6DD-A773AF8DC93F}" type="pres">
      <dgm:prSet presAssocID="{F3CF1D02-FE4F-4489-9DE5-A0E8A498FE47}" presName="cycle" presStyleCnt="0">
        <dgm:presLayoutVars>
          <dgm:chMax val="1"/>
          <dgm:dir/>
          <dgm:animLvl val="ctr"/>
          <dgm:resizeHandles val="exact"/>
        </dgm:presLayoutVars>
      </dgm:prSet>
      <dgm:spPr/>
    </dgm:pt>
    <dgm:pt modelId="{E7B2CF8D-B57F-4264-A1D6-44437B1DE5FE}" type="pres">
      <dgm:prSet presAssocID="{526F1427-9C6E-4E2E-A031-AFB0E1857A96}" presName="centerShape" presStyleLbl="node0" presStyleIdx="0" presStyleCnt="1"/>
      <dgm:spPr/>
    </dgm:pt>
    <dgm:pt modelId="{743B4EA7-0740-45E9-8F8C-EBA07151CEE9}" type="pres">
      <dgm:prSet presAssocID="{1F68BEFB-4551-4E09-BFEC-037CEE9430BB}" presName="Name9" presStyleLbl="parChTrans1D2" presStyleIdx="0" presStyleCnt="5"/>
      <dgm:spPr/>
    </dgm:pt>
    <dgm:pt modelId="{3884BA1B-02DA-4B31-A378-CD602CD9445B}" type="pres">
      <dgm:prSet presAssocID="{1F68BEFB-4551-4E09-BFEC-037CEE9430BB}" presName="connTx" presStyleLbl="parChTrans1D2" presStyleIdx="0" presStyleCnt="5"/>
      <dgm:spPr/>
    </dgm:pt>
    <dgm:pt modelId="{F9758C0C-4F55-415E-9415-397C9FC0BDAB}" type="pres">
      <dgm:prSet presAssocID="{7AA7C3D2-DAAD-4306-B9FC-7151099024E1}" presName="node" presStyleLbl="node1" presStyleIdx="0" presStyleCnt="5">
        <dgm:presLayoutVars>
          <dgm:bulletEnabled val="1"/>
        </dgm:presLayoutVars>
      </dgm:prSet>
      <dgm:spPr/>
    </dgm:pt>
    <dgm:pt modelId="{9556C426-0DBB-426D-82D6-094C34C6C1B4}" type="pres">
      <dgm:prSet presAssocID="{D22ABAE2-1353-43D7-B569-D3D452641497}" presName="Name9" presStyleLbl="parChTrans1D2" presStyleIdx="1" presStyleCnt="5"/>
      <dgm:spPr/>
    </dgm:pt>
    <dgm:pt modelId="{54C0202D-1A42-43B1-A654-EE3CD7B82D2B}" type="pres">
      <dgm:prSet presAssocID="{D22ABAE2-1353-43D7-B569-D3D452641497}" presName="connTx" presStyleLbl="parChTrans1D2" presStyleIdx="1" presStyleCnt="5"/>
      <dgm:spPr/>
    </dgm:pt>
    <dgm:pt modelId="{87F55878-A39C-4FF2-8ADE-47F94B088F0D}" type="pres">
      <dgm:prSet presAssocID="{ACDACF1C-4A26-4275-91C8-5326AF5175B5}" presName="node" presStyleLbl="node1" presStyleIdx="1" presStyleCnt="5">
        <dgm:presLayoutVars>
          <dgm:bulletEnabled val="1"/>
        </dgm:presLayoutVars>
      </dgm:prSet>
      <dgm:spPr/>
    </dgm:pt>
    <dgm:pt modelId="{7C13110D-C006-4757-BFE9-6564B8C2D7A2}" type="pres">
      <dgm:prSet presAssocID="{E77BCFC2-BA8A-4BBD-A842-8D6003CE44A0}" presName="Name9" presStyleLbl="parChTrans1D2" presStyleIdx="2" presStyleCnt="5"/>
      <dgm:spPr/>
    </dgm:pt>
    <dgm:pt modelId="{6449DC08-5D49-4B5B-AD48-725C12E87EAA}" type="pres">
      <dgm:prSet presAssocID="{E77BCFC2-BA8A-4BBD-A842-8D6003CE44A0}" presName="connTx" presStyleLbl="parChTrans1D2" presStyleIdx="2" presStyleCnt="5"/>
      <dgm:spPr/>
    </dgm:pt>
    <dgm:pt modelId="{7A5BCFE8-47E8-41D6-876E-0878A4250C9A}" type="pres">
      <dgm:prSet presAssocID="{B5BE41F7-B207-4A83-A80F-AA5244A78500}" presName="node" presStyleLbl="node1" presStyleIdx="2" presStyleCnt="5">
        <dgm:presLayoutVars>
          <dgm:bulletEnabled val="1"/>
        </dgm:presLayoutVars>
      </dgm:prSet>
      <dgm:spPr/>
    </dgm:pt>
    <dgm:pt modelId="{9A99E328-0DD6-413B-8347-9F60FEB73F24}" type="pres">
      <dgm:prSet presAssocID="{E6322A79-242B-45FA-ADDE-048324EAD1A7}" presName="Name9" presStyleLbl="parChTrans1D2" presStyleIdx="3" presStyleCnt="5"/>
      <dgm:spPr/>
    </dgm:pt>
    <dgm:pt modelId="{242E3ABC-B25E-427B-A4CB-580A5BE96758}" type="pres">
      <dgm:prSet presAssocID="{E6322A79-242B-45FA-ADDE-048324EAD1A7}" presName="connTx" presStyleLbl="parChTrans1D2" presStyleIdx="3" presStyleCnt="5"/>
      <dgm:spPr/>
    </dgm:pt>
    <dgm:pt modelId="{892289A3-BE60-4A43-8454-BE41698AC816}" type="pres">
      <dgm:prSet presAssocID="{86A6893A-6B91-424D-A7C7-1DBA69C359F6}" presName="node" presStyleLbl="node1" presStyleIdx="3" presStyleCnt="5">
        <dgm:presLayoutVars>
          <dgm:bulletEnabled val="1"/>
        </dgm:presLayoutVars>
      </dgm:prSet>
      <dgm:spPr/>
    </dgm:pt>
    <dgm:pt modelId="{18019243-9C2D-4318-9D66-45633213A42B}" type="pres">
      <dgm:prSet presAssocID="{6E70C97B-13C6-49E2-AB56-C4AD4AB6466C}" presName="Name9" presStyleLbl="parChTrans1D2" presStyleIdx="4" presStyleCnt="5"/>
      <dgm:spPr/>
    </dgm:pt>
    <dgm:pt modelId="{B6CBA2D0-EFC0-4E1B-BDAA-A1E89CE61D9D}" type="pres">
      <dgm:prSet presAssocID="{6E70C97B-13C6-49E2-AB56-C4AD4AB6466C}" presName="connTx" presStyleLbl="parChTrans1D2" presStyleIdx="4" presStyleCnt="5"/>
      <dgm:spPr/>
    </dgm:pt>
    <dgm:pt modelId="{98728420-9FD0-496D-BD00-CFC98EA13244}" type="pres">
      <dgm:prSet presAssocID="{16DEE702-03AF-4486-A5B7-037951428F67}" presName="node" presStyleLbl="node1" presStyleIdx="4" presStyleCnt="5">
        <dgm:presLayoutVars>
          <dgm:bulletEnabled val="1"/>
        </dgm:presLayoutVars>
      </dgm:prSet>
      <dgm:spPr/>
    </dgm:pt>
  </dgm:ptLst>
  <dgm:cxnLst>
    <dgm:cxn modelId="{7F0BAC0E-012C-45B0-B192-0663C3A053DB}" type="presOf" srcId="{6E70C97B-13C6-49E2-AB56-C4AD4AB6466C}" destId="{18019243-9C2D-4318-9D66-45633213A42B}" srcOrd="0" destOrd="0" presId="urn:microsoft.com/office/officeart/2005/8/layout/radial1"/>
    <dgm:cxn modelId="{8B481812-4892-494A-84AA-1AAB6A08AF01}" type="presOf" srcId="{D22ABAE2-1353-43D7-B569-D3D452641497}" destId="{54C0202D-1A42-43B1-A654-EE3CD7B82D2B}" srcOrd="1" destOrd="0" presId="urn:microsoft.com/office/officeart/2005/8/layout/radial1"/>
    <dgm:cxn modelId="{236CD314-3BE9-49BC-B593-4FA4BD6C49C8}" type="presOf" srcId="{F3CF1D02-FE4F-4489-9DE5-A0E8A498FE47}" destId="{CC97D5B1-19C7-47CB-B6DD-A773AF8DC93F}" srcOrd="0" destOrd="0" presId="urn:microsoft.com/office/officeart/2005/8/layout/radial1"/>
    <dgm:cxn modelId="{69755D2A-B546-4DAA-B9A5-F3192D131DFE}" srcId="{526F1427-9C6E-4E2E-A031-AFB0E1857A96}" destId="{86A6893A-6B91-424D-A7C7-1DBA69C359F6}" srcOrd="3" destOrd="0" parTransId="{E6322A79-242B-45FA-ADDE-048324EAD1A7}" sibTransId="{C0BE463D-BB1F-41F9-A683-965AE34DBA7F}"/>
    <dgm:cxn modelId="{3E0A4A2C-84BC-4ADF-82C0-8AFF3F26B735}" type="presOf" srcId="{16DEE702-03AF-4486-A5B7-037951428F67}" destId="{98728420-9FD0-496D-BD00-CFC98EA13244}" srcOrd="0" destOrd="0" presId="urn:microsoft.com/office/officeart/2005/8/layout/radial1"/>
    <dgm:cxn modelId="{F0FB0434-DE13-4FA2-A8FD-1248699B4C83}" type="presOf" srcId="{D22ABAE2-1353-43D7-B569-D3D452641497}" destId="{9556C426-0DBB-426D-82D6-094C34C6C1B4}" srcOrd="0" destOrd="0" presId="urn:microsoft.com/office/officeart/2005/8/layout/radial1"/>
    <dgm:cxn modelId="{9C9BCC65-FFD5-47B5-B3F4-4F9540C6A234}" srcId="{526F1427-9C6E-4E2E-A031-AFB0E1857A96}" destId="{7AA7C3D2-DAAD-4306-B9FC-7151099024E1}" srcOrd="0" destOrd="0" parTransId="{1F68BEFB-4551-4E09-BFEC-037CEE9430BB}" sibTransId="{940066A5-DD1D-43BD-B7D5-DAD91E3092B8}"/>
    <dgm:cxn modelId="{EA01E351-F583-4CCD-AC1C-12047F2FF2FF}" type="presOf" srcId="{7AA7C3D2-DAAD-4306-B9FC-7151099024E1}" destId="{F9758C0C-4F55-415E-9415-397C9FC0BDAB}" srcOrd="0" destOrd="0" presId="urn:microsoft.com/office/officeart/2005/8/layout/radial1"/>
    <dgm:cxn modelId="{85B89C72-F3F7-4639-9CBE-3D3640A8761A}" type="presOf" srcId="{E77BCFC2-BA8A-4BBD-A842-8D6003CE44A0}" destId="{6449DC08-5D49-4B5B-AD48-725C12E87EAA}" srcOrd="1" destOrd="0" presId="urn:microsoft.com/office/officeart/2005/8/layout/radial1"/>
    <dgm:cxn modelId="{0A1B7E59-7C80-4F42-BD94-4937AF6936E9}" type="presOf" srcId="{1F68BEFB-4551-4E09-BFEC-037CEE9430BB}" destId="{743B4EA7-0740-45E9-8F8C-EBA07151CEE9}" srcOrd="0" destOrd="0" presId="urn:microsoft.com/office/officeart/2005/8/layout/radial1"/>
    <dgm:cxn modelId="{39F54A86-D839-43B3-A85F-A9EABDFB6588}" type="presOf" srcId="{ACDACF1C-4A26-4275-91C8-5326AF5175B5}" destId="{87F55878-A39C-4FF2-8ADE-47F94B088F0D}" srcOrd="0" destOrd="0" presId="urn:microsoft.com/office/officeart/2005/8/layout/radial1"/>
    <dgm:cxn modelId="{50F58F86-1F40-444C-9626-9DBC2ACD22D2}" srcId="{F3CF1D02-FE4F-4489-9DE5-A0E8A498FE47}" destId="{526F1427-9C6E-4E2E-A031-AFB0E1857A96}" srcOrd="0" destOrd="0" parTransId="{4996FAD5-F91D-4A4F-837D-F99174B131CB}" sibTransId="{3C5D20DB-9721-4C8C-9B82-D920E62CE105}"/>
    <dgm:cxn modelId="{39218E90-2739-4198-9E52-B44B94B4679C}" srcId="{526F1427-9C6E-4E2E-A031-AFB0E1857A96}" destId="{ACDACF1C-4A26-4275-91C8-5326AF5175B5}" srcOrd="1" destOrd="0" parTransId="{D22ABAE2-1353-43D7-B569-D3D452641497}" sibTransId="{70E58261-CF72-40DC-AB69-AEFDCD4D85BD}"/>
    <dgm:cxn modelId="{F018D890-F5FE-43BA-A92F-00077CEB9BF3}" type="presOf" srcId="{E6322A79-242B-45FA-ADDE-048324EAD1A7}" destId="{242E3ABC-B25E-427B-A4CB-580A5BE96758}" srcOrd="1" destOrd="0" presId="urn:microsoft.com/office/officeart/2005/8/layout/radial1"/>
    <dgm:cxn modelId="{9EA13699-0ADD-4841-B642-FFDD3EF56F5C}" type="presOf" srcId="{E77BCFC2-BA8A-4BBD-A842-8D6003CE44A0}" destId="{7C13110D-C006-4757-BFE9-6564B8C2D7A2}" srcOrd="0" destOrd="0" presId="urn:microsoft.com/office/officeart/2005/8/layout/radial1"/>
    <dgm:cxn modelId="{4445E2B1-68E9-47FD-BDEB-5BB03ECFD3CB}" srcId="{526F1427-9C6E-4E2E-A031-AFB0E1857A96}" destId="{16DEE702-03AF-4486-A5B7-037951428F67}" srcOrd="4" destOrd="0" parTransId="{6E70C97B-13C6-49E2-AB56-C4AD4AB6466C}" sibTransId="{A63B2D0E-7151-4814-B5BE-14CD8CA47479}"/>
    <dgm:cxn modelId="{5F229FB6-0BA7-43CC-B14C-AD043EC466CE}" type="presOf" srcId="{B5BE41F7-B207-4A83-A80F-AA5244A78500}" destId="{7A5BCFE8-47E8-41D6-876E-0878A4250C9A}" srcOrd="0" destOrd="0" presId="urn:microsoft.com/office/officeart/2005/8/layout/radial1"/>
    <dgm:cxn modelId="{A6F463B7-603D-48A4-9E3C-D7D00786B47C}" srcId="{526F1427-9C6E-4E2E-A031-AFB0E1857A96}" destId="{B5BE41F7-B207-4A83-A80F-AA5244A78500}" srcOrd="2" destOrd="0" parTransId="{E77BCFC2-BA8A-4BBD-A842-8D6003CE44A0}" sibTransId="{B7F3F078-CCDA-4D28-AECE-2B677FC5D6ED}"/>
    <dgm:cxn modelId="{B00C91CC-3509-495F-BB3D-C814211BC4DD}" type="presOf" srcId="{6E70C97B-13C6-49E2-AB56-C4AD4AB6466C}" destId="{B6CBA2D0-EFC0-4E1B-BDAA-A1E89CE61D9D}" srcOrd="1" destOrd="0" presId="urn:microsoft.com/office/officeart/2005/8/layout/radial1"/>
    <dgm:cxn modelId="{001A2FCF-0B6E-4FA2-B706-3167FD239B98}" type="presOf" srcId="{526F1427-9C6E-4E2E-A031-AFB0E1857A96}" destId="{E7B2CF8D-B57F-4264-A1D6-44437B1DE5FE}" srcOrd="0" destOrd="0" presId="urn:microsoft.com/office/officeart/2005/8/layout/radial1"/>
    <dgm:cxn modelId="{9F4C31D7-2904-48ED-A7A0-5A8DBF3E738A}" type="presOf" srcId="{86A6893A-6B91-424D-A7C7-1DBA69C359F6}" destId="{892289A3-BE60-4A43-8454-BE41698AC816}" srcOrd="0" destOrd="0" presId="urn:microsoft.com/office/officeart/2005/8/layout/radial1"/>
    <dgm:cxn modelId="{11A70AF4-7F36-4D47-AE4B-CF9D2BBBE6BA}" type="presOf" srcId="{E6322A79-242B-45FA-ADDE-048324EAD1A7}" destId="{9A99E328-0DD6-413B-8347-9F60FEB73F24}" srcOrd="0" destOrd="0" presId="urn:microsoft.com/office/officeart/2005/8/layout/radial1"/>
    <dgm:cxn modelId="{4B92CBFF-AE5E-4F34-AED2-9C6D28D3F351}" type="presOf" srcId="{1F68BEFB-4551-4E09-BFEC-037CEE9430BB}" destId="{3884BA1B-02DA-4B31-A378-CD602CD9445B}" srcOrd="1" destOrd="0" presId="urn:microsoft.com/office/officeart/2005/8/layout/radial1"/>
    <dgm:cxn modelId="{E770CA2E-DEE0-4B26-BDF2-91C8A39D8685}" type="presParOf" srcId="{CC97D5B1-19C7-47CB-B6DD-A773AF8DC93F}" destId="{E7B2CF8D-B57F-4264-A1D6-44437B1DE5FE}" srcOrd="0" destOrd="0" presId="urn:microsoft.com/office/officeart/2005/8/layout/radial1"/>
    <dgm:cxn modelId="{43A6B96F-B5E4-449B-A0C2-382E361F9297}" type="presParOf" srcId="{CC97D5B1-19C7-47CB-B6DD-A773AF8DC93F}" destId="{743B4EA7-0740-45E9-8F8C-EBA07151CEE9}" srcOrd="1" destOrd="0" presId="urn:microsoft.com/office/officeart/2005/8/layout/radial1"/>
    <dgm:cxn modelId="{4495EFED-E32F-4060-B60D-9FC8B918DA0D}" type="presParOf" srcId="{743B4EA7-0740-45E9-8F8C-EBA07151CEE9}" destId="{3884BA1B-02DA-4B31-A378-CD602CD9445B}" srcOrd="0" destOrd="0" presId="urn:microsoft.com/office/officeart/2005/8/layout/radial1"/>
    <dgm:cxn modelId="{E3CF1064-4484-42ED-9F55-AFDB0857C5AB}" type="presParOf" srcId="{CC97D5B1-19C7-47CB-B6DD-A773AF8DC93F}" destId="{F9758C0C-4F55-415E-9415-397C9FC0BDAB}" srcOrd="2" destOrd="0" presId="urn:microsoft.com/office/officeart/2005/8/layout/radial1"/>
    <dgm:cxn modelId="{53B14B66-454A-4A47-A1D5-D8EAEEDF81A6}" type="presParOf" srcId="{CC97D5B1-19C7-47CB-B6DD-A773AF8DC93F}" destId="{9556C426-0DBB-426D-82D6-094C34C6C1B4}" srcOrd="3" destOrd="0" presId="urn:microsoft.com/office/officeart/2005/8/layout/radial1"/>
    <dgm:cxn modelId="{0356B9A6-25EF-4724-8C51-8F63ED6555BE}" type="presParOf" srcId="{9556C426-0DBB-426D-82D6-094C34C6C1B4}" destId="{54C0202D-1A42-43B1-A654-EE3CD7B82D2B}" srcOrd="0" destOrd="0" presId="urn:microsoft.com/office/officeart/2005/8/layout/radial1"/>
    <dgm:cxn modelId="{7710E1D3-FFCF-46AA-BBFA-8AD44E7D0CF6}" type="presParOf" srcId="{CC97D5B1-19C7-47CB-B6DD-A773AF8DC93F}" destId="{87F55878-A39C-4FF2-8ADE-47F94B088F0D}" srcOrd="4" destOrd="0" presId="urn:microsoft.com/office/officeart/2005/8/layout/radial1"/>
    <dgm:cxn modelId="{E435228D-C975-4DD7-B590-C4C7663C88CA}" type="presParOf" srcId="{CC97D5B1-19C7-47CB-B6DD-A773AF8DC93F}" destId="{7C13110D-C006-4757-BFE9-6564B8C2D7A2}" srcOrd="5" destOrd="0" presId="urn:microsoft.com/office/officeart/2005/8/layout/radial1"/>
    <dgm:cxn modelId="{51757273-C265-4BDC-A563-F3322AA2C468}" type="presParOf" srcId="{7C13110D-C006-4757-BFE9-6564B8C2D7A2}" destId="{6449DC08-5D49-4B5B-AD48-725C12E87EAA}" srcOrd="0" destOrd="0" presId="urn:microsoft.com/office/officeart/2005/8/layout/radial1"/>
    <dgm:cxn modelId="{CC2AF723-0ACA-40F5-89E0-50C33592B1B6}" type="presParOf" srcId="{CC97D5B1-19C7-47CB-B6DD-A773AF8DC93F}" destId="{7A5BCFE8-47E8-41D6-876E-0878A4250C9A}" srcOrd="6" destOrd="0" presId="urn:microsoft.com/office/officeart/2005/8/layout/radial1"/>
    <dgm:cxn modelId="{74A2BD96-6A83-4558-B372-8B2DFC9FACD8}" type="presParOf" srcId="{CC97D5B1-19C7-47CB-B6DD-A773AF8DC93F}" destId="{9A99E328-0DD6-413B-8347-9F60FEB73F24}" srcOrd="7" destOrd="0" presId="urn:microsoft.com/office/officeart/2005/8/layout/radial1"/>
    <dgm:cxn modelId="{41A05A07-B888-4633-A68C-103611FFEC63}" type="presParOf" srcId="{9A99E328-0DD6-413B-8347-9F60FEB73F24}" destId="{242E3ABC-B25E-427B-A4CB-580A5BE96758}" srcOrd="0" destOrd="0" presId="urn:microsoft.com/office/officeart/2005/8/layout/radial1"/>
    <dgm:cxn modelId="{02128995-C3FD-4A04-B852-EAE749709FFB}" type="presParOf" srcId="{CC97D5B1-19C7-47CB-B6DD-A773AF8DC93F}" destId="{892289A3-BE60-4A43-8454-BE41698AC816}" srcOrd="8" destOrd="0" presId="urn:microsoft.com/office/officeart/2005/8/layout/radial1"/>
    <dgm:cxn modelId="{ED925CCB-C51D-48AD-BC49-9E4371EF304B}" type="presParOf" srcId="{CC97D5B1-19C7-47CB-B6DD-A773AF8DC93F}" destId="{18019243-9C2D-4318-9D66-45633213A42B}" srcOrd="9" destOrd="0" presId="urn:microsoft.com/office/officeart/2005/8/layout/radial1"/>
    <dgm:cxn modelId="{D5EB17F8-0E48-4BF9-A43E-2CE2FDEE1C39}" type="presParOf" srcId="{18019243-9C2D-4318-9D66-45633213A42B}" destId="{B6CBA2D0-EFC0-4E1B-BDAA-A1E89CE61D9D}" srcOrd="0" destOrd="0" presId="urn:microsoft.com/office/officeart/2005/8/layout/radial1"/>
    <dgm:cxn modelId="{04FB8A69-7308-4F6F-98DC-2C2168F8A6CB}" type="presParOf" srcId="{CC97D5B1-19C7-47CB-B6DD-A773AF8DC93F}" destId="{98728420-9FD0-496D-BD00-CFC98EA13244}"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CF1D02-FE4F-4489-9DE5-A0E8A498FE4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526F1427-9C6E-4E2E-A031-AFB0E1857A96}">
      <dgm:prSet phldrT="[Text]" phldr="0"/>
      <dgm:spPr>
        <a:solidFill>
          <a:srgbClr val="0070C0"/>
        </a:solidFill>
        <a:ln>
          <a:solidFill>
            <a:srgbClr val="0070C0"/>
          </a:solidFill>
        </a:ln>
      </dgm:spPr>
      <dgm:t>
        <a:bodyPr/>
        <a:lstStyle/>
        <a:p>
          <a:r>
            <a:rPr lang="en-GB" dirty="0"/>
            <a:t>Finances</a:t>
          </a:r>
        </a:p>
      </dgm:t>
    </dgm:pt>
    <dgm:pt modelId="{4996FAD5-F91D-4A4F-837D-F99174B131CB}" type="parTrans" cxnId="{50F58F86-1F40-444C-9626-9DBC2ACD22D2}">
      <dgm:prSet/>
      <dgm:spPr/>
      <dgm:t>
        <a:bodyPr/>
        <a:lstStyle/>
        <a:p>
          <a:endParaRPr lang="en-GB"/>
        </a:p>
      </dgm:t>
    </dgm:pt>
    <dgm:pt modelId="{3C5D20DB-9721-4C8C-9B82-D920E62CE105}" type="sibTrans" cxnId="{50F58F86-1F40-444C-9626-9DBC2ACD22D2}">
      <dgm:prSet/>
      <dgm:spPr/>
      <dgm:t>
        <a:bodyPr/>
        <a:lstStyle/>
        <a:p>
          <a:endParaRPr lang="en-GB"/>
        </a:p>
      </dgm:t>
    </dgm:pt>
    <dgm:pt modelId="{7AA7C3D2-DAAD-4306-B9FC-7151099024E1}">
      <dgm:prSet phldrT="[Text]" phldr="0"/>
      <dgm:spPr>
        <a:solidFill>
          <a:srgbClr val="00B0F0"/>
        </a:solidFill>
        <a:ln>
          <a:solidFill>
            <a:srgbClr val="00B0F0"/>
          </a:solidFill>
        </a:ln>
      </dgm:spPr>
      <dgm:t>
        <a:bodyPr/>
        <a:lstStyle/>
        <a:p>
          <a:r>
            <a:rPr lang="en-GB" dirty="0"/>
            <a:t>Club structure</a:t>
          </a:r>
        </a:p>
      </dgm:t>
    </dgm:pt>
    <dgm:pt modelId="{1F68BEFB-4551-4E09-BFEC-037CEE9430BB}" type="parTrans" cxnId="{9C9BCC65-FFD5-47B5-B3F4-4F9540C6A234}">
      <dgm:prSet/>
      <dgm:spPr/>
      <dgm:t>
        <a:bodyPr/>
        <a:lstStyle/>
        <a:p>
          <a:endParaRPr lang="en-GB"/>
        </a:p>
      </dgm:t>
    </dgm:pt>
    <dgm:pt modelId="{940066A5-DD1D-43BD-B7D5-DAD91E3092B8}" type="sibTrans" cxnId="{9C9BCC65-FFD5-47B5-B3F4-4F9540C6A234}">
      <dgm:prSet/>
      <dgm:spPr/>
      <dgm:t>
        <a:bodyPr/>
        <a:lstStyle/>
        <a:p>
          <a:endParaRPr lang="en-GB"/>
        </a:p>
      </dgm:t>
    </dgm:pt>
    <dgm:pt modelId="{ACDACF1C-4A26-4275-91C8-5326AF5175B5}">
      <dgm:prSet phldrT="[Text]" phldr="0"/>
      <dgm:spPr>
        <a:solidFill>
          <a:srgbClr val="00B0F0"/>
        </a:solidFill>
        <a:ln>
          <a:solidFill>
            <a:srgbClr val="00B0F0"/>
          </a:solidFill>
        </a:ln>
      </dgm:spPr>
      <dgm:t>
        <a:bodyPr/>
        <a:lstStyle/>
        <a:p>
          <a:r>
            <a:rPr lang="en-GB" dirty="0"/>
            <a:t>Cash flows</a:t>
          </a:r>
        </a:p>
      </dgm:t>
    </dgm:pt>
    <dgm:pt modelId="{D22ABAE2-1353-43D7-B569-D3D452641497}" type="parTrans" cxnId="{39218E90-2739-4198-9E52-B44B94B4679C}">
      <dgm:prSet/>
      <dgm:spPr/>
      <dgm:t>
        <a:bodyPr/>
        <a:lstStyle/>
        <a:p>
          <a:endParaRPr lang="en-GB"/>
        </a:p>
      </dgm:t>
    </dgm:pt>
    <dgm:pt modelId="{70E58261-CF72-40DC-AB69-AEFDCD4D85BD}" type="sibTrans" cxnId="{39218E90-2739-4198-9E52-B44B94B4679C}">
      <dgm:prSet/>
      <dgm:spPr/>
      <dgm:t>
        <a:bodyPr/>
        <a:lstStyle/>
        <a:p>
          <a:endParaRPr lang="en-GB"/>
        </a:p>
      </dgm:t>
    </dgm:pt>
    <dgm:pt modelId="{B5BE41F7-B207-4A83-A80F-AA5244A78500}">
      <dgm:prSet phldrT="[Text]" phldr="0"/>
      <dgm:spPr>
        <a:solidFill>
          <a:srgbClr val="00B0F0"/>
        </a:solidFill>
        <a:ln>
          <a:solidFill>
            <a:srgbClr val="00B0F0"/>
          </a:solidFill>
        </a:ln>
      </dgm:spPr>
      <dgm:t>
        <a:bodyPr/>
        <a:lstStyle/>
        <a:p>
          <a:r>
            <a:rPr lang="en-GB" dirty="0"/>
            <a:t>Income</a:t>
          </a:r>
        </a:p>
      </dgm:t>
    </dgm:pt>
    <dgm:pt modelId="{E77BCFC2-BA8A-4BBD-A842-8D6003CE44A0}" type="parTrans" cxnId="{A6F463B7-603D-48A4-9E3C-D7D00786B47C}">
      <dgm:prSet/>
      <dgm:spPr/>
      <dgm:t>
        <a:bodyPr/>
        <a:lstStyle/>
        <a:p>
          <a:endParaRPr lang="en-GB"/>
        </a:p>
      </dgm:t>
    </dgm:pt>
    <dgm:pt modelId="{B7F3F078-CCDA-4D28-AECE-2B677FC5D6ED}" type="sibTrans" cxnId="{A6F463B7-603D-48A4-9E3C-D7D00786B47C}">
      <dgm:prSet/>
      <dgm:spPr/>
      <dgm:t>
        <a:bodyPr/>
        <a:lstStyle/>
        <a:p>
          <a:endParaRPr lang="en-GB"/>
        </a:p>
      </dgm:t>
    </dgm:pt>
    <dgm:pt modelId="{86A6893A-6B91-424D-A7C7-1DBA69C359F6}">
      <dgm:prSet phldrT="[Text]" phldr="0"/>
      <dgm:spPr>
        <a:solidFill>
          <a:srgbClr val="FF0000"/>
        </a:solidFill>
        <a:ln>
          <a:solidFill>
            <a:srgbClr val="FF0000"/>
          </a:solidFill>
        </a:ln>
      </dgm:spPr>
      <dgm:t>
        <a:bodyPr/>
        <a:lstStyle/>
        <a:p>
          <a:r>
            <a:rPr lang="en-GB" dirty="0"/>
            <a:t>Costs</a:t>
          </a:r>
        </a:p>
      </dgm:t>
    </dgm:pt>
    <dgm:pt modelId="{E6322A79-242B-45FA-ADDE-048324EAD1A7}" type="parTrans" cxnId="{69755D2A-B546-4DAA-B9A5-F3192D131DFE}">
      <dgm:prSet/>
      <dgm:spPr/>
      <dgm:t>
        <a:bodyPr/>
        <a:lstStyle/>
        <a:p>
          <a:endParaRPr lang="en-GB"/>
        </a:p>
      </dgm:t>
    </dgm:pt>
    <dgm:pt modelId="{C0BE463D-BB1F-41F9-A683-965AE34DBA7F}" type="sibTrans" cxnId="{69755D2A-B546-4DAA-B9A5-F3192D131DFE}">
      <dgm:prSet/>
      <dgm:spPr/>
      <dgm:t>
        <a:bodyPr/>
        <a:lstStyle/>
        <a:p>
          <a:endParaRPr lang="en-GB"/>
        </a:p>
      </dgm:t>
    </dgm:pt>
    <dgm:pt modelId="{16DEE702-03AF-4486-A5B7-037951428F67}">
      <dgm:prSet phldrT="[Text]" phldr="0"/>
      <dgm:spPr>
        <a:solidFill>
          <a:srgbClr val="00B0F0"/>
        </a:solidFill>
        <a:ln>
          <a:solidFill>
            <a:srgbClr val="00B0F0"/>
          </a:solidFill>
        </a:ln>
      </dgm:spPr>
      <dgm:t>
        <a:bodyPr/>
        <a:lstStyle/>
        <a:p>
          <a:r>
            <a:rPr lang="en-GB" dirty="0"/>
            <a:t>Funding</a:t>
          </a:r>
        </a:p>
      </dgm:t>
    </dgm:pt>
    <dgm:pt modelId="{6E70C97B-13C6-49E2-AB56-C4AD4AB6466C}" type="parTrans" cxnId="{4445E2B1-68E9-47FD-BDEB-5BB03ECFD3CB}">
      <dgm:prSet/>
      <dgm:spPr/>
      <dgm:t>
        <a:bodyPr/>
        <a:lstStyle/>
        <a:p>
          <a:endParaRPr lang="en-GB"/>
        </a:p>
      </dgm:t>
    </dgm:pt>
    <dgm:pt modelId="{A63B2D0E-7151-4814-B5BE-14CD8CA47479}" type="sibTrans" cxnId="{4445E2B1-68E9-47FD-BDEB-5BB03ECFD3CB}">
      <dgm:prSet/>
      <dgm:spPr/>
      <dgm:t>
        <a:bodyPr/>
        <a:lstStyle/>
        <a:p>
          <a:endParaRPr lang="en-GB"/>
        </a:p>
      </dgm:t>
    </dgm:pt>
    <dgm:pt modelId="{CC97D5B1-19C7-47CB-B6DD-A773AF8DC93F}" type="pres">
      <dgm:prSet presAssocID="{F3CF1D02-FE4F-4489-9DE5-A0E8A498FE47}" presName="cycle" presStyleCnt="0">
        <dgm:presLayoutVars>
          <dgm:chMax val="1"/>
          <dgm:dir/>
          <dgm:animLvl val="ctr"/>
          <dgm:resizeHandles val="exact"/>
        </dgm:presLayoutVars>
      </dgm:prSet>
      <dgm:spPr/>
    </dgm:pt>
    <dgm:pt modelId="{E7B2CF8D-B57F-4264-A1D6-44437B1DE5FE}" type="pres">
      <dgm:prSet presAssocID="{526F1427-9C6E-4E2E-A031-AFB0E1857A96}" presName="centerShape" presStyleLbl="node0" presStyleIdx="0" presStyleCnt="1"/>
      <dgm:spPr/>
    </dgm:pt>
    <dgm:pt modelId="{743B4EA7-0740-45E9-8F8C-EBA07151CEE9}" type="pres">
      <dgm:prSet presAssocID="{1F68BEFB-4551-4E09-BFEC-037CEE9430BB}" presName="Name9" presStyleLbl="parChTrans1D2" presStyleIdx="0" presStyleCnt="5"/>
      <dgm:spPr/>
    </dgm:pt>
    <dgm:pt modelId="{3884BA1B-02DA-4B31-A378-CD602CD9445B}" type="pres">
      <dgm:prSet presAssocID="{1F68BEFB-4551-4E09-BFEC-037CEE9430BB}" presName="connTx" presStyleLbl="parChTrans1D2" presStyleIdx="0" presStyleCnt="5"/>
      <dgm:spPr/>
    </dgm:pt>
    <dgm:pt modelId="{F9758C0C-4F55-415E-9415-397C9FC0BDAB}" type="pres">
      <dgm:prSet presAssocID="{7AA7C3D2-DAAD-4306-B9FC-7151099024E1}" presName="node" presStyleLbl="node1" presStyleIdx="0" presStyleCnt="5">
        <dgm:presLayoutVars>
          <dgm:bulletEnabled val="1"/>
        </dgm:presLayoutVars>
      </dgm:prSet>
      <dgm:spPr/>
    </dgm:pt>
    <dgm:pt modelId="{9556C426-0DBB-426D-82D6-094C34C6C1B4}" type="pres">
      <dgm:prSet presAssocID="{D22ABAE2-1353-43D7-B569-D3D452641497}" presName="Name9" presStyleLbl="parChTrans1D2" presStyleIdx="1" presStyleCnt="5"/>
      <dgm:spPr/>
    </dgm:pt>
    <dgm:pt modelId="{54C0202D-1A42-43B1-A654-EE3CD7B82D2B}" type="pres">
      <dgm:prSet presAssocID="{D22ABAE2-1353-43D7-B569-D3D452641497}" presName="connTx" presStyleLbl="parChTrans1D2" presStyleIdx="1" presStyleCnt="5"/>
      <dgm:spPr/>
    </dgm:pt>
    <dgm:pt modelId="{87F55878-A39C-4FF2-8ADE-47F94B088F0D}" type="pres">
      <dgm:prSet presAssocID="{ACDACF1C-4A26-4275-91C8-5326AF5175B5}" presName="node" presStyleLbl="node1" presStyleIdx="1" presStyleCnt="5">
        <dgm:presLayoutVars>
          <dgm:bulletEnabled val="1"/>
        </dgm:presLayoutVars>
      </dgm:prSet>
      <dgm:spPr/>
    </dgm:pt>
    <dgm:pt modelId="{7C13110D-C006-4757-BFE9-6564B8C2D7A2}" type="pres">
      <dgm:prSet presAssocID="{E77BCFC2-BA8A-4BBD-A842-8D6003CE44A0}" presName="Name9" presStyleLbl="parChTrans1D2" presStyleIdx="2" presStyleCnt="5"/>
      <dgm:spPr/>
    </dgm:pt>
    <dgm:pt modelId="{6449DC08-5D49-4B5B-AD48-725C12E87EAA}" type="pres">
      <dgm:prSet presAssocID="{E77BCFC2-BA8A-4BBD-A842-8D6003CE44A0}" presName="connTx" presStyleLbl="parChTrans1D2" presStyleIdx="2" presStyleCnt="5"/>
      <dgm:spPr/>
    </dgm:pt>
    <dgm:pt modelId="{7A5BCFE8-47E8-41D6-876E-0878A4250C9A}" type="pres">
      <dgm:prSet presAssocID="{B5BE41F7-B207-4A83-A80F-AA5244A78500}" presName="node" presStyleLbl="node1" presStyleIdx="2" presStyleCnt="5">
        <dgm:presLayoutVars>
          <dgm:bulletEnabled val="1"/>
        </dgm:presLayoutVars>
      </dgm:prSet>
      <dgm:spPr/>
    </dgm:pt>
    <dgm:pt modelId="{9A99E328-0DD6-413B-8347-9F60FEB73F24}" type="pres">
      <dgm:prSet presAssocID="{E6322A79-242B-45FA-ADDE-048324EAD1A7}" presName="Name9" presStyleLbl="parChTrans1D2" presStyleIdx="3" presStyleCnt="5"/>
      <dgm:spPr/>
    </dgm:pt>
    <dgm:pt modelId="{242E3ABC-B25E-427B-A4CB-580A5BE96758}" type="pres">
      <dgm:prSet presAssocID="{E6322A79-242B-45FA-ADDE-048324EAD1A7}" presName="connTx" presStyleLbl="parChTrans1D2" presStyleIdx="3" presStyleCnt="5"/>
      <dgm:spPr/>
    </dgm:pt>
    <dgm:pt modelId="{892289A3-BE60-4A43-8454-BE41698AC816}" type="pres">
      <dgm:prSet presAssocID="{86A6893A-6B91-424D-A7C7-1DBA69C359F6}" presName="node" presStyleLbl="node1" presStyleIdx="3" presStyleCnt="5">
        <dgm:presLayoutVars>
          <dgm:bulletEnabled val="1"/>
        </dgm:presLayoutVars>
      </dgm:prSet>
      <dgm:spPr/>
    </dgm:pt>
    <dgm:pt modelId="{18019243-9C2D-4318-9D66-45633213A42B}" type="pres">
      <dgm:prSet presAssocID="{6E70C97B-13C6-49E2-AB56-C4AD4AB6466C}" presName="Name9" presStyleLbl="parChTrans1D2" presStyleIdx="4" presStyleCnt="5"/>
      <dgm:spPr/>
    </dgm:pt>
    <dgm:pt modelId="{B6CBA2D0-EFC0-4E1B-BDAA-A1E89CE61D9D}" type="pres">
      <dgm:prSet presAssocID="{6E70C97B-13C6-49E2-AB56-C4AD4AB6466C}" presName="connTx" presStyleLbl="parChTrans1D2" presStyleIdx="4" presStyleCnt="5"/>
      <dgm:spPr/>
    </dgm:pt>
    <dgm:pt modelId="{98728420-9FD0-496D-BD00-CFC98EA13244}" type="pres">
      <dgm:prSet presAssocID="{16DEE702-03AF-4486-A5B7-037951428F67}" presName="node" presStyleLbl="node1" presStyleIdx="4" presStyleCnt="5">
        <dgm:presLayoutVars>
          <dgm:bulletEnabled val="1"/>
        </dgm:presLayoutVars>
      </dgm:prSet>
      <dgm:spPr/>
    </dgm:pt>
  </dgm:ptLst>
  <dgm:cxnLst>
    <dgm:cxn modelId="{7F0BAC0E-012C-45B0-B192-0663C3A053DB}" type="presOf" srcId="{6E70C97B-13C6-49E2-AB56-C4AD4AB6466C}" destId="{18019243-9C2D-4318-9D66-45633213A42B}" srcOrd="0" destOrd="0" presId="urn:microsoft.com/office/officeart/2005/8/layout/radial1"/>
    <dgm:cxn modelId="{8B481812-4892-494A-84AA-1AAB6A08AF01}" type="presOf" srcId="{D22ABAE2-1353-43D7-B569-D3D452641497}" destId="{54C0202D-1A42-43B1-A654-EE3CD7B82D2B}" srcOrd="1" destOrd="0" presId="urn:microsoft.com/office/officeart/2005/8/layout/radial1"/>
    <dgm:cxn modelId="{236CD314-3BE9-49BC-B593-4FA4BD6C49C8}" type="presOf" srcId="{F3CF1D02-FE4F-4489-9DE5-A0E8A498FE47}" destId="{CC97D5B1-19C7-47CB-B6DD-A773AF8DC93F}" srcOrd="0" destOrd="0" presId="urn:microsoft.com/office/officeart/2005/8/layout/radial1"/>
    <dgm:cxn modelId="{69755D2A-B546-4DAA-B9A5-F3192D131DFE}" srcId="{526F1427-9C6E-4E2E-A031-AFB0E1857A96}" destId="{86A6893A-6B91-424D-A7C7-1DBA69C359F6}" srcOrd="3" destOrd="0" parTransId="{E6322A79-242B-45FA-ADDE-048324EAD1A7}" sibTransId="{C0BE463D-BB1F-41F9-A683-965AE34DBA7F}"/>
    <dgm:cxn modelId="{3E0A4A2C-84BC-4ADF-82C0-8AFF3F26B735}" type="presOf" srcId="{16DEE702-03AF-4486-A5B7-037951428F67}" destId="{98728420-9FD0-496D-BD00-CFC98EA13244}" srcOrd="0" destOrd="0" presId="urn:microsoft.com/office/officeart/2005/8/layout/radial1"/>
    <dgm:cxn modelId="{F0FB0434-DE13-4FA2-A8FD-1248699B4C83}" type="presOf" srcId="{D22ABAE2-1353-43D7-B569-D3D452641497}" destId="{9556C426-0DBB-426D-82D6-094C34C6C1B4}" srcOrd="0" destOrd="0" presId="urn:microsoft.com/office/officeart/2005/8/layout/radial1"/>
    <dgm:cxn modelId="{9C9BCC65-FFD5-47B5-B3F4-4F9540C6A234}" srcId="{526F1427-9C6E-4E2E-A031-AFB0E1857A96}" destId="{7AA7C3D2-DAAD-4306-B9FC-7151099024E1}" srcOrd="0" destOrd="0" parTransId="{1F68BEFB-4551-4E09-BFEC-037CEE9430BB}" sibTransId="{940066A5-DD1D-43BD-B7D5-DAD91E3092B8}"/>
    <dgm:cxn modelId="{EA01E351-F583-4CCD-AC1C-12047F2FF2FF}" type="presOf" srcId="{7AA7C3D2-DAAD-4306-B9FC-7151099024E1}" destId="{F9758C0C-4F55-415E-9415-397C9FC0BDAB}" srcOrd="0" destOrd="0" presId="urn:microsoft.com/office/officeart/2005/8/layout/radial1"/>
    <dgm:cxn modelId="{85B89C72-F3F7-4639-9CBE-3D3640A8761A}" type="presOf" srcId="{E77BCFC2-BA8A-4BBD-A842-8D6003CE44A0}" destId="{6449DC08-5D49-4B5B-AD48-725C12E87EAA}" srcOrd="1" destOrd="0" presId="urn:microsoft.com/office/officeart/2005/8/layout/radial1"/>
    <dgm:cxn modelId="{0A1B7E59-7C80-4F42-BD94-4937AF6936E9}" type="presOf" srcId="{1F68BEFB-4551-4E09-BFEC-037CEE9430BB}" destId="{743B4EA7-0740-45E9-8F8C-EBA07151CEE9}" srcOrd="0" destOrd="0" presId="urn:microsoft.com/office/officeart/2005/8/layout/radial1"/>
    <dgm:cxn modelId="{39F54A86-D839-43B3-A85F-A9EABDFB6588}" type="presOf" srcId="{ACDACF1C-4A26-4275-91C8-5326AF5175B5}" destId="{87F55878-A39C-4FF2-8ADE-47F94B088F0D}" srcOrd="0" destOrd="0" presId="urn:microsoft.com/office/officeart/2005/8/layout/radial1"/>
    <dgm:cxn modelId="{50F58F86-1F40-444C-9626-9DBC2ACD22D2}" srcId="{F3CF1D02-FE4F-4489-9DE5-A0E8A498FE47}" destId="{526F1427-9C6E-4E2E-A031-AFB0E1857A96}" srcOrd="0" destOrd="0" parTransId="{4996FAD5-F91D-4A4F-837D-F99174B131CB}" sibTransId="{3C5D20DB-9721-4C8C-9B82-D920E62CE105}"/>
    <dgm:cxn modelId="{39218E90-2739-4198-9E52-B44B94B4679C}" srcId="{526F1427-9C6E-4E2E-A031-AFB0E1857A96}" destId="{ACDACF1C-4A26-4275-91C8-5326AF5175B5}" srcOrd="1" destOrd="0" parTransId="{D22ABAE2-1353-43D7-B569-D3D452641497}" sibTransId="{70E58261-CF72-40DC-AB69-AEFDCD4D85BD}"/>
    <dgm:cxn modelId="{F018D890-F5FE-43BA-A92F-00077CEB9BF3}" type="presOf" srcId="{E6322A79-242B-45FA-ADDE-048324EAD1A7}" destId="{242E3ABC-B25E-427B-A4CB-580A5BE96758}" srcOrd="1" destOrd="0" presId="urn:microsoft.com/office/officeart/2005/8/layout/radial1"/>
    <dgm:cxn modelId="{9EA13699-0ADD-4841-B642-FFDD3EF56F5C}" type="presOf" srcId="{E77BCFC2-BA8A-4BBD-A842-8D6003CE44A0}" destId="{7C13110D-C006-4757-BFE9-6564B8C2D7A2}" srcOrd="0" destOrd="0" presId="urn:microsoft.com/office/officeart/2005/8/layout/radial1"/>
    <dgm:cxn modelId="{4445E2B1-68E9-47FD-BDEB-5BB03ECFD3CB}" srcId="{526F1427-9C6E-4E2E-A031-AFB0E1857A96}" destId="{16DEE702-03AF-4486-A5B7-037951428F67}" srcOrd="4" destOrd="0" parTransId="{6E70C97B-13C6-49E2-AB56-C4AD4AB6466C}" sibTransId="{A63B2D0E-7151-4814-B5BE-14CD8CA47479}"/>
    <dgm:cxn modelId="{5F229FB6-0BA7-43CC-B14C-AD043EC466CE}" type="presOf" srcId="{B5BE41F7-B207-4A83-A80F-AA5244A78500}" destId="{7A5BCFE8-47E8-41D6-876E-0878A4250C9A}" srcOrd="0" destOrd="0" presId="urn:microsoft.com/office/officeart/2005/8/layout/radial1"/>
    <dgm:cxn modelId="{A6F463B7-603D-48A4-9E3C-D7D00786B47C}" srcId="{526F1427-9C6E-4E2E-A031-AFB0E1857A96}" destId="{B5BE41F7-B207-4A83-A80F-AA5244A78500}" srcOrd="2" destOrd="0" parTransId="{E77BCFC2-BA8A-4BBD-A842-8D6003CE44A0}" sibTransId="{B7F3F078-CCDA-4D28-AECE-2B677FC5D6ED}"/>
    <dgm:cxn modelId="{B00C91CC-3509-495F-BB3D-C814211BC4DD}" type="presOf" srcId="{6E70C97B-13C6-49E2-AB56-C4AD4AB6466C}" destId="{B6CBA2D0-EFC0-4E1B-BDAA-A1E89CE61D9D}" srcOrd="1" destOrd="0" presId="urn:microsoft.com/office/officeart/2005/8/layout/radial1"/>
    <dgm:cxn modelId="{001A2FCF-0B6E-4FA2-B706-3167FD239B98}" type="presOf" srcId="{526F1427-9C6E-4E2E-A031-AFB0E1857A96}" destId="{E7B2CF8D-B57F-4264-A1D6-44437B1DE5FE}" srcOrd="0" destOrd="0" presId="urn:microsoft.com/office/officeart/2005/8/layout/radial1"/>
    <dgm:cxn modelId="{9F4C31D7-2904-48ED-A7A0-5A8DBF3E738A}" type="presOf" srcId="{86A6893A-6B91-424D-A7C7-1DBA69C359F6}" destId="{892289A3-BE60-4A43-8454-BE41698AC816}" srcOrd="0" destOrd="0" presId="urn:microsoft.com/office/officeart/2005/8/layout/radial1"/>
    <dgm:cxn modelId="{11A70AF4-7F36-4D47-AE4B-CF9D2BBBE6BA}" type="presOf" srcId="{E6322A79-242B-45FA-ADDE-048324EAD1A7}" destId="{9A99E328-0DD6-413B-8347-9F60FEB73F24}" srcOrd="0" destOrd="0" presId="urn:microsoft.com/office/officeart/2005/8/layout/radial1"/>
    <dgm:cxn modelId="{4B92CBFF-AE5E-4F34-AED2-9C6D28D3F351}" type="presOf" srcId="{1F68BEFB-4551-4E09-BFEC-037CEE9430BB}" destId="{3884BA1B-02DA-4B31-A378-CD602CD9445B}" srcOrd="1" destOrd="0" presId="urn:microsoft.com/office/officeart/2005/8/layout/radial1"/>
    <dgm:cxn modelId="{E770CA2E-DEE0-4B26-BDF2-91C8A39D8685}" type="presParOf" srcId="{CC97D5B1-19C7-47CB-B6DD-A773AF8DC93F}" destId="{E7B2CF8D-B57F-4264-A1D6-44437B1DE5FE}" srcOrd="0" destOrd="0" presId="urn:microsoft.com/office/officeart/2005/8/layout/radial1"/>
    <dgm:cxn modelId="{43A6B96F-B5E4-449B-A0C2-382E361F9297}" type="presParOf" srcId="{CC97D5B1-19C7-47CB-B6DD-A773AF8DC93F}" destId="{743B4EA7-0740-45E9-8F8C-EBA07151CEE9}" srcOrd="1" destOrd="0" presId="urn:microsoft.com/office/officeart/2005/8/layout/radial1"/>
    <dgm:cxn modelId="{4495EFED-E32F-4060-B60D-9FC8B918DA0D}" type="presParOf" srcId="{743B4EA7-0740-45E9-8F8C-EBA07151CEE9}" destId="{3884BA1B-02DA-4B31-A378-CD602CD9445B}" srcOrd="0" destOrd="0" presId="urn:microsoft.com/office/officeart/2005/8/layout/radial1"/>
    <dgm:cxn modelId="{E3CF1064-4484-42ED-9F55-AFDB0857C5AB}" type="presParOf" srcId="{CC97D5B1-19C7-47CB-B6DD-A773AF8DC93F}" destId="{F9758C0C-4F55-415E-9415-397C9FC0BDAB}" srcOrd="2" destOrd="0" presId="urn:microsoft.com/office/officeart/2005/8/layout/radial1"/>
    <dgm:cxn modelId="{53B14B66-454A-4A47-A1D5-D8EAEEDF81A6}" type="presParOf" srcId="{CC97D5B1-19C7-47CB-B6DD-A773AF8DC93F}" destId="{9556C426-0DBB-426D-82D6-094C34C6C1B4}" srcOrd="3" destOrd="0" presId="urn:microsoft.com/office/officeart/2005/8/layout/radial1"/>
    <dgm:cxn modelId="{0356B9A6-25EF-4724-8C51-8F63ED6555BE}" type="presParOf" srcId="{9556C426-0DBB-426D-82D6-094C34C6C1B4}" destId="{54C0202D-1A42-43B1-A654-EE3CD7B82D2B}" srcOrd="0" destOrd="0" presId="urn:microsoft.com/office/officeart/2005/8/layout/radial1"/>
    <dgm:cxn modelId="{7710E1D3-FFCF-46AA-BBFA-8AD44E7D0CF6}" type="presParOf" srcId="{CC97D5B1-19C7-47CB-B6DD-A773AF8DC93F}" destId="{87F55878-A39C-4FF2-8ADE-47F94B088F0D}" srcOrd="4" destOrd="0" presId="urn:microsoft.com/office/officeart/2005/8/layout/radial1"/>
    <dgm:cxn modelId="{E435228D-C975-4DD7-B590-C4C7663C88CA}" type="presParOf" srcId="{CC97D5B1-19C7-47CB-B6DD-A773AF8DC93F}" destId="{7C13110D-C006-4757-BFE9-6564B8C2D7A2}" srcOrd="5" destOrd="0" presId="urn:microsoft.com/office/officeart/2005/8/layout/radial1"/>
    <dgm:cxn modelId="{51757273-C265-4BDC-A563-F3322AA2C468}" type="presParOf" srcId="{7C13110D-C006-4757-BFE9-6564B8C2D7A2}" destId="{6449DC08-5D49-4B5B-AD48-725C12E87EAA}" srcOrd="0" destOrd="0" presId="urn:microsoft.com/office/officeart/2005/8/layout/radial1"/>
    <dgm:cxn modelId="{CC2AF723-0ACA-40F5-89E0-50C33592B1B6}" type="presParOf" srcId="{CC97D5B1-19C7-47CB-B6DD-A773AF8DC93F}" destId="{7A5BCFE8-47E8-41D6-876E-0878A4250C9A}" srcOrd="6" destOrd="0" presId="urn:microsoft.com/office/officeart/2005/8/layout/radial1"/>
    <dgm:cxn modelId="{74A2BD96-6A83-4558-B372-8B2DFC9FACD8}" type="presParOf" srcId="{CC97D5B1-19C7-47CB-B6DD-A773AF8DC93F}" destId="{9A99E328-0DD6-413B-8347-9F60FEB73F24}" srcOrd="7" destOrd="0" presId="urn:microsoft.com/office/officeart/2005/8/layout/radial1"/>
    <dgm:cxn modelId="{41A05A07-B888-4633-A68C-103611FFEC63}" type="presParOf" srcId="{9A99E328-0DD6-413B-8347-9F60FEB73F24}" destId="{242E3ABC-B25E-427B-A4CB-580A5BE96758}" srcOrd="0" destOrd="0" presId="urn:microsoft.com/office/officeart/2005/8/layout/radial1"/>
    <dgm:cxn modelId="{02128995-C3FD-4A04-B852-EAE749709FFB}" type="presParOf" srcId="{CC97D5B1-19C7-47CB-B6DD-A773AF8DC93F}" destId="{892289A3-BE60-4A43-8454-BE41698AC816}" srcOrd="8" destOrd="0" presId="urn:microsoft.com/office/officeart/2005/8/layout/radial1"/>
    <dgm:cxn modelId="{ED925CCB-C51D-48AD-BC49-9E4371EF304B}" type="presParOf" srcId="{CC97D5B1-19C7-47CB-B6DD-A773AF8DC93F}" destId="{18019243-9C2D-4318-9D66-45633213A42B}" srcOrd="9" destOrd="0" presId="urn:microsoft.com/office/officeart/2005/8/layout/radial1"/>
    <dgm:cxn modelId="{D5EB17F8-0E48-4BF9-A43E-2CE2FDEE1C39}" type="presParOf" srcId="{18019243-9C2D-4318-9D66-45633213A42B}" destId="{B6CBA2D0-EFC0-4E1B-BDAA-A1E89CE61D9D}" srcOrd="0" destOrd="0" presId="urn:microsoft.com/office/officeart/2005/8/layout/radial1"/>
    <dgm:cxn modelId="{04FB8A69-7308-4F6F-98DC-2C2168F8A6CB}" type="presParOf" srcId="{CC97D5B1-19C7-47CB-B6DD-A773AF8DC93F}" destId="{98728420-9FD0-496D-BD00-CFC98EA13244}"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CF1D02-FE4F-4489-9DE5-A0E8A498FE47}" type="doc">
      <dgm:prSet loTypeId="urn:microsoft.com/office/officeart/2005/8/layout/radial1" loCatId="relationship" qsTypeId="urn:microsoft.com/office/officeart/2005/8/quickstyle/simple3" qsCatId="simple" csTypeId="urn:microsoft.com/office/officeart/2005/8/colors/accent1_2" csCatId="accent1" phldr="1"/>
      <dgm:spPr/>
      <dgm:t>
        <a:bodyPr/>
        <a:lstStyle/>
        <a:p>
          <a:endParaRPr lang="en-GB"/>
        </a:p>
      </dgm:t>
    </dgm:pt>
    <dgm:pt modelId="{526F1427-9C6E-4E2E-A031-AFB0E1857A96}">
      <dgm:prSet phldrT="[Text]" phldr="0"/>
      <dgm:spPr>
        <a:solidFill>
          <a:srgbClr val="00B0F0"/>
        </a:solidFill>
      </dgm:spPr>
      <dgm:t>
        <a:bodyPr/>
        <a:lstStyle/>
        <a:p>
          <a:r>
            <a:rPr lang="en-GB" dirty="0"/>
            <a:t>Finances</a:t>
          </a:r>
        </a:p>
      </dgm:t>
    </dgm:pt>
    <dgm:pt modelId="{4996FAD5-F91D-4A4F-837D-F99174B131CB}" type="parTrans" cxnId="{50F58F86-1F40-444C-9626-9DBC2ACD22D2}">
      <dgm:prSet/>
      <dgm:spPr/>
      <dgm:t>
        <a:bodyPr/>
        <a:lstStyle/>
        <a:p>
          <a:endParaRPr lang="en-GB"/>
        </a:p>
      </dgm:t>
    </dgm:pt>
    <dgm:pt modelId="{3C5D20DB-9721-4C8C-9B82-D920E62CE105}" type="sibTrans" cxnId="{50F58F86-1F40-444C-9626-9DBC2ACD22D2}">
      <dgm:prSet/>
      <dgm:spPr/>
      <dgm:t>
        <a:bodyPr/>
        <a:lstStyle/>
        <a:p>
          <a:endParaRPr lang="en-GB"/>
        </a:p>
      </dgm:t>
    </dgm:pt>
    <dgm:pt modelId="{301F4269-CFE2-4EA9-A689-16BABED61AE6}">
      <dgm:prSet phldrT="[Text]" phldr="0"/>
      <dgm:spPr>
        <a:solidFill>
          <a:srgbClr val="FFC000"/>
        </a:solidFill>
        <a:ln>
          <a:solidFill>
            <a:srgbClr val="00B050"/>
          </a:solidFill>
        </a:ln>
      </dgm:spPr>
      <dgm:t>
        <a:bodyPr/>
        <a:lstStyle/>
        <a:p>
          <a:r>
            <a:rPr lang="en-GB" dirty="0"/>
            <a:t>Costs</a:t>
          </a:r>
        </a:p>
      </dgm:t>
    </dgm:pt>
    <dgm:pt modelId="{AB0F7942-134F-47BD-B474-A2EF9FF9F3E0}" type="parTrans" cxnId="{60E0EDAA-29AC-400A-9CA4-FD4A4ED05AFF}">
      <dgm:prSet/>
      <dgm:spPr/>
      <dgm:t>
        <a:bodyPr/>
        <a:lstStyle/>
        <a:p>
          <a:endParaRPr lang="en-GB"/>
        </a:p>
      </dgm:t>
    </dgm:pt>
    <dgm:pt modelId="{1C3858CC-9262-42AD-AEB4-E4215C8D93A9}" type="sibTrans" cxnId="{60E0EDAA-29AC-400A-9CA4-FD4A4ED05AFF}">
      <dgm:prSet/>
      <dgm:spPr/>
      <dgm:t>
        <a:bodyPr/>
        <a:lstStyle/>
        <a:p>
          <a:endParaRPr lang="en-GB"/>
        </a:p>
      </dgm:t>
    </dgm:pt>
    <dgm:pt modelId="{71EAB313-FA21-4658-9B72-2EFB1990321F}">
      <dgm:prSet phldrT="[Text]" phldr="0"/>
      <dgm:spPr>
        <a:solidFill>
          <a:srgbClr val="FF0000"/>
        </a:solidFill>
      </dgm:spPr>
      <dgm:t>
        <a:bodyPr/>
        <a:lstStyle/>
        <a:p>
          <a:r>
            <a:rPr lang="en-GB" dirty="0"/>
            <a:t>Total Football Expenditure</a:t>
          </a:r>
        </a:p>
      </dgm:t>
    </dgm:pt>
    <dgm:pt modelId="{02DC3111-F55D-4426-A579-FDE3FBBB8B62}" type="parTrans" cxnId="{91FDA857-85F0-482A-B989-1AA8766AE47B}">
      <dgm:prSet/>
      <dgm:spPr/>
      <dgm:t>
        <a:bodyPr/>
        <a:lstStyle/>
        <a:p>
          <a:endParaRPr lang="en-GB"/>
        </a:p>
      </dgm:t>
    </dgm:pt>
    <dgm:pt modelId="{A97B1FC1-6566-4D8F-A802-DA1CBE17A833}" type="sibTrans" cxnId="{91FDA857-85F0-482A-B989-1AA8766AE47B}">
      <dgm:prSet/>
      <dgm:spPr/>
      <dgm:t>
        <a:bodyPr/>
        <a:lstStyle/>
        <a:p>
          <a:endParaRPr lang="en-GB"/>
        </a:p>
      </dgm:t>
    </dgm:pt>
    <dgm:pt modelId="{FCE1F8EF-DDEB-4192-9204-0991C23A0949}">
      <dgm:prSet phldrT="[Text]" phldr="0"/>
      <dgm:spPr>
        <a:solidFill>
          <a:srgbClr val="FF0000"/>
        </a:solidFill>
      </dgm:spPr>
      <dgm:t>
        <a:bodyPr/>
        <a:lstStyle/>
        <a:p>
          <a:r>
            <a:rPr lang="en-GB" dirty="0"/>
            <a:t>Depreciation and Interest</a:t>
          </a:r>
        </a:p>
      </dgm:t>
    </dgm:pt>
    <dgm:pt modelId="{439A77C3-CCD8-4C1C-945F-C3ECE99BBD88}" type="parTrans" cxnId="{902105F6-41ED-42B7-8215-8722F18D1B74}">
      <dgm:prSet/>
      <dgm:spPr/>
      <dgm:t>
        <a:bodyPr/>
        <a:lstStyle/>
        <a:p>
          <a:endParaRPr lang="en-GB"/>
        </a:p>
      </dgm:t>
    </dgm:pt>
    <dgm:pt modelId="{76D7F273-C66E-4F3E-AF4E-67641C30DE09}" type="sibTrans" cxnId="{902105F6-41ED-42B7-8215-8722F18D1B74}">
      <dgm:prSet/>
      <dgm:spPr/>
      <dgm:t>
        <a:bodyPr/>
        <a:lstStyle/>
        <a:p>
          <a:endParaRPr lang="en-GB"/>
        </a:p>
      </dgm:t>
    </dgm:pt>
    <dgm:pt modelId="{ABF0F251-DEBC-4818-9631-B45F16EBDDAB}">
      <dgm:prSet phldrT="[Text]" phldr="0"/>
      <dgm:spPr>
        <a:solidFill>
          <a:srgbClr val="FF0000"/>
        </a:solidFill>
        <a:ln>
          <a:solidFill>
            <a:srgbClr val="00B050"/>
          </a:solidFill>
        </a:ln>
      </dgm:spPr>
      <dgm:t>
        <a:bodyPr/>
        <a:lstStyle/>
        <a:p>
          <a:r>
            <a:rPr lang="en-GB" dirty="0"/>
            <a:t>Business costs</a:t>
          </a:r>
        </a:p>
      </dgm:t>
    </dgm:pt>
    <dgm:pt modelId="{18D6488E-83E8-42F1-8D7B-BFE5ED560570}" type="parTrans" cxnId="{3378A027-7776-4256-889C-1AEE24EFA864}">
      <dgm:prSet/>
      <dgm:spPr/>
      <dgm:t>
        <a:bodyPr/>
        <a:lstStyle/>
        <a:p>
          <a:endParaRPr lang="en-GB"/>
        </a:p>
      </dgm:t>
    </dgm:pt>
    <dgm:pt modelId="{DABED238-FB37-45F2-914D-7371A93E745D}" type="sibTrans" cxnId="{3378A027-7776-4256-889C-1AEE24EFA864}">
      <dgm:prSet/>
      <dgm:spPr/>
      <dgm:t>
        <a:bodyPr/>
        <a:lstStyle/>
        <a:p>
          <a:endParaRPr lang="en-GB"/>
        </a:p>
      </dgm:t>
    </dgm:pt>
    <dgm:pt modelId="{FB741583-44A4-4B70-88D8-DCD833E62561}">
      <dgm:prSet phldrT="[Text]" phldr="0"/>
      <dgm:spPr>
        <a:solidFill>
          <a:srgbClr val="FF0000"/>
        </a:solidFill>
        <a:ln>
          <a:solidFill>
            <a:srgbClr val="00B050"/>
          </a:solidFill>
        </a:ln>
      </dgm:spPr>
      <dgm:t>
        <a:bodyPr/>
        <a:lstStyle/>
        <a:p>
          <a:r>
            <a:rPr lang="en-GB" dirty="0"/>
            <a:t>Academy costs</a:t>
          </a:r>
        </a:p>
      </dgm:t>
    </dgm:pt>
    <dgm:pt modelId="{5242BBD8-AC26-4B4D-B2F5-7460FFBFF6F3}" type="parTrans" cxnId="{B2684290-B7F1-48A2-B74A-4DDBF3C096FA}">
      <dgm:prSet/>
      <dgm:spPr/>
      <dgm:t>
        <a:bodyPr/>
        <a:lstStyle/>
        <a:p>
          <a:endParaRPr lang="en-GB"/>
        </a:p>
      </dgm:t>
    </dgm:pt>
    <dgm:pt modelId="{3A23E245-189E-4B57-BBF5-5B9A6AE13154}" type="sibTrans" cxnId="{B2684290-B7F1-48A2-B74A-4DDBF3C096FA}">
      <dgm:prSet/>
      <dgm:spPr/>
      <dgm:t>
        <a:bodyPr/>
        <a:lstStyle/>
        <a:p>
          <a:endParaRPr lang="en-GB"/>
        </a:p>
      </dgm:t>
    </dgm:pt>
    <dgm:pt modelId="{69360BAE-D1BA-4507-AD4D-9AFF70B3E9E2}">
      <dgm:prSet phldrT="[Text]" phldr="0"/>
      <dgm:spPr>
        <a:solidFill>
          <a:srgbClr val="FF0000"/>
        </a:solidFill>
        <a:ln>
          <a:solidFill>
            <a:srgbClr val="00B050"/>
          </a:solidFill>
        </a:ln>
      </dgm:spPr>
      <dgm:t>
        <a:bodyPr/>
        <a:lstStyle/>
        <a:p>
          <a:r>
            <a:rPr lang="en-GB"/>
            <a:t>Overheads</a:t>
          </a:r>
          <a:endParaRPr lang="en-GB" dirty="0"/>
        </a:p>
      </dgm:t>
    </dgm:pt>
    <dgm:pt modelId="{60715860-3745-472E-91B9-FFE88825FA8A}" type="parTrans" cxnId="{213088E8-AB49-41F9-B3E4-ED4BC02EA23D}">
      <dgm:prSet/>
      <dgm:spPr/>
      <dgm:t>
        <a:bodyPr/>
        <a:lstStyle/>
        <a:p>
          <a:endParaRPr lang="en-GB"/>
        </a:p>
      </dgm:t>
    </dgm:pt>
    <dgm:pt modelId="{03F687A3-3801-4C22-95F3-B5E3EE862AA6}" type="sibTrans" cxnId="{213088E8-AB49-41F9-B3E4-ED4BC02EA23D}">
      <dgm:prSet/>
      <dgm:spPr/>
    </dgm:pt>
    <dgm:pt modelId="{CC97D5B1-19C7-47CB-B6DD-A773AF8DC93F}" type="pres">
      <dgm:prSet presAssocID="{F3CF1D02-FE4F-4489-9DE5-A0E8A498FE47}" presName="cycle" presStyleCnt="0">
        <dgm:presLayoutVars>
          <dgm:chMax val="1"/>
          <dgm:dir/>
          <dgm:animLvl val="ctr"/>
          <dgm:resizeHandles val="exact"/>
        </dgm:presLayoutVars>
      </dgm:prSet>
      <dgm:spPr/>
    </dgm:pt>
    <dgm:pt modelId="{E7B2CF8D-B57F-4264-A1D6-44437B1DE5FE}" type="pres">
      <dgm:prSet presAssocID="{526F1427-9C6E-4E2E-A031-AFB0E1857A96}" presName="centerShape" presStyleLbl="node0" presStyleIdx="0" presStyleCnt="1"/>
      <dgm:spPr/>
    </dgm:pt>
    <dgm:pt modelId="{2F6E011A-8A09-4AA4-A5E8-C7EF1FE7743A}" type="pres">
      <dgm:prSet presAssocID="{AB0F7942-134F-47BD-B474-A2EF9FF9F3E0}" presName="Name9" presStyleLbl="parChTrans1D2" presStyleIdx="0" presStyleCnt="6"/>
      <dgm:spPr/>
    </dgm:pt>
    <dgm:pt modelId="{9E8BC43C-A803-4295-B23E-35AB7542F931}" type="pres">
      <dgm:prSet presAssocID="{AB0F7942-134F-47BD-B474-A2EF9FF9F3E0}" presName="connTx" presStyleLbl="parChTrans1D2" presStyleIdx="0" presStyleCnt="6"/>
      <dgm:spPr/>
    </dgm:pt>
    <dgm:pt modelId="{26AA881F-15F8-4387-B45D-38259B074E95}" type="pres">
      <dgm:prSet presAssocID="{301F4269-CFE2-4EA9-A689-16BABED61AE6}" presName="node" presStyleLbl="node1" presStyleIdx="0" presStyleCnt="6">
        <dgm:presLayoutVars>
          <dgm:bulletEnabled val="1"/>
        </dgm:presLayoutVars>
      </dgm:prSet>
      <dgm:spPr/>
    </dgm:pt>
    <dgm:pt modelId="{58089F5E-1EFC-4959-8BAE-55FE6779D225}" type="pres">
      <dgm:prSet presAssocID="{18D6488E-83E8-42F1-8D7B-BFE5ED560570}" presName="Name9" presStyleLbl="parChTrans1D2" presStyleIdx="1" presStyleCnt="6"/>
      <dgm:spPr/>
    </dgm:pt>
    <dgm:pt modelId="{B21724F5-3EFA-4FC2-81B8-C79E733315D3}" type="pres">
      <dgm:prSet presAssocID="{18D6488E-83E8-42F1-8D7B-BFE5ED560570}" presName="connTx" presStyleLbl="parChTrans1D2" presStyleIdx="1" presStyleCnt="6"/>
      <dgm:spPr/>
    </dgm:pt>
    <dgm:pt modelId="{FB5A202E-C974-45B0-A777-2936C49E823D}" type="pres">
      <dgm:prSet presAssocID="{ABF0F251-DEBC-4818-9631-B45F16EBDDAB}" presName="node" presStyleLbl="node1" presStyleIdx="1" presStyleCnt="6">
        <dgm:presLayoutVars>
          <dgm:bulletEnabled val="1"/>
        </dgm:presLayoutVars>
      </dgm:prSet>
      <dgm:spPr/>
    </dgm:pt>
    <dgm:pt modelId="{458E3496-18E9-4D23-A20A-9EE46F930D2D}" type="pres">
      <dgm:prSet presAssocID="{60715860-3745-472E-91B9-FFE88825FA8A}" presName="Name9" presStyleLbl="parChTrans1D2" presStyleIdx="2" presStyleCnt="6"/>
      <dgm:spPr/>
    </dgm:pt>
    <dgm:pt modelId="{BDF6CDFD-40C2-4652-B371-3BCB50802E72}" type="pres">
      <dgm:prSet presAssocID="{60715860-3745-472E-91B9-FFE88825FA8A}" presName="connTx" presStyleLbl="parChTrans1D2" presStyleIdx="2" presStyleCnt="6"/>
      <dgm:spPr/>
    </dgm:pt>
    <dgm:pt modelId="{FC4028C9-3919-4E47-8A5E-2C7B2D95D865}" type="pres">
      <dgm:prSet presAssocID="{69360BAE-D1BA-4507-AD4D-9AFF70B3E9E2}" presName="node" presStyleLbl="node1" presStyleIdx="2" presStyleCnt="6">
        <dgm:presLayoutVars>
          <dgm:bulletEnabled val="1"/>
        </dgm:presLayoutVars>
      </dgm:prSet>
      <dgm:spPr/>
    </dgm:pt>
    <dgm:pt modelId="{DFBC5DB8-4887-4A01-97C3-B70322D0CB85}" type="pres">
      <dgm:prSet presAssocID="{5242BBD8-AC26-4B4D-B2F5-7460FFBFF6F3}" presName="Name9" presStyleLbl="parChTrans1D2" presStyleIdx="3" presStyleCnt="6"/>
      <dgm:spPr/>
    </dgm:pt>
    <dgm:pt modelId="{51B325E8-BB88-4125-A823-FD8479642A19}" type="pres">
      <dgm:prSet presAssocID="{5242BBD8-AC26-4B4D-B2F5-7460FFBFF6F3}" presName="connTx" presStyleLbl="parChTrans1D2" presStyleIdx="3" presStyleCnt="6"/>
      <dgm:spPr/>
    </dgm:pt>
    <dgm:pt modelId="{75CCADEC-7C12-4B4C-A26C-8ECE3F7F3E2B}" type="pres">
      <dgm:prSet presAssocID="{FB741583-44A4-4B70-88D8-DCD833E62561}" presName="node" presStyleLbl="node1" presStyleIdx="3" presStyleCnt="6">
        <dgm:presLayoutVars>
          <dgm:bulletEnabled val="1"/>
        </dgm:presLayoutVars>
      </dgm:prSet>
      <dgm:spPr/>
    </dgm:pt>
    <dgm:pt modelId="{CFEB1EF3-132E-4845-9CD1-21A3D9427333}" type="pres">
      <dgm:prSet presAssocID="{02DC3111-F55D-4426-A579-FDE3FBBB8B62}" presName="Name9" presStyleLbl="parChTrans1D2" presStyleIdx="4" presStyleCnt="6"/>
      <dgm:spPr/>
    </dgm:pt>
    <dgm:pt modelId="{513734CC-9FC4-435D-A305-E98401B91F6E}" type="pres">
      <dgm:prSet presAssocID="{02DC3111-F55D-4426-A579-FDE3FBBB8B62}" presName="connTx" presStyleLbl="parChTrans1D2" presStyleIdx="4" presStyleCnt="6"/>
      <dgm:spPr/>
    </dgm:pt>
    <dgm:pt modelId="{756D8B71-0CB0-4F04-A153-64C53D1AACBB}" type="pres">
      <dgm:prSet presAssocID="{71EAB313-FA21-4658-9B72-2EFB1990321F}" presName="node" presStyleLbl="node1" presStyleIdx="4" presStyleCnt="6">
        <dgm:presLayoutVars>
          <dgm:bulletEnabled val="1"/>
        </dgm:presLayoutVars>
      </dgm:prSet>
      <dgm:spPr/>
    </dgm:pt>
    <dgm:pt modelId="{FC744EF8-EBEB-4B61-806F-228676A3CF35}" type="pres">
      <dgm:prSet presAssocID="{439A77C3-CCD8-4C1C-945F-C3ECE99BBD88}" presName="Name9" presStyleLbl="parChTrans1D2" presStyleIdx="5" presStyleCnt="6"/>
      <dgm:spPr/>
    </dgm:pt>
    <dgm:pt modelId="{AD27E710-8782-40FB-9A89-CCB2769B28AB}" type="pres">
      <dgm:prSet presAssocID="{439A77C3-CCD8-4C1C-945F-C3ECE99BBD88}" presName="connTx" presStyleLbl="parChTrans1D2" presStyleIdx="5" presStyleCnt="6"/>
      <dgm:spPr/>
    </dgm:pt>
    <dgm:pt modelId="{0DF75A10-D8C1-4CD2-8F94-1B6CB5AE0AF4}" type="pres">
      <dgm:prSet presAssocID="{FCE1F8EF-DDEB-4192-9204-0991C23A0949}" presName="node" presStyleLbl="node1" presStyleIdx="5" presStyleCnt="6">
        <dgm:presLayoutVars>
          <dgm:bulletEnabled val="1"/>
        </dgm:presLayoutVars>
      </dgm:prSet>
      <dgm:spPr/>
    </dgm:pt>
  </dgm:ptLst>
  <dgm:cxnLst>
    <dgm:cxn modelId="{3378A027-7776-4256-889C-1AEE24EFA864}" srcId="{526F1427-9C6E-4E2E-A031-AFB0E1857A96}" destId="{ABF0F251-DEBC-4818-9631-B45F16EBDDAB}" srcOrd="1" destOrd="0" parTransId="{18D6488E-83E8-42F1-8D7B-BFE5ED560570}" sibTransId="{DABED238-FB37-45F2-914D-7371A93E745D}"/>
    <dgm:cxn modelId="{72FA3F2C-7DBA-46E7-8FE3-440FCE13FEAA}" type="presOf" srcId="{526F1427-9C6E-4E2E-A031-AFB0E1857A96}" destId="{E7B2CF8D-B57F-4264-A1D6-44437B1DE5FE}" srcOrd="0" destOrd="0" presId="urn:microsoft.com/office/officeart/2005/8/layout/radial1"/>
    <dgm:cxn modelId="{C797F031-AD13-4039-9061-163010F87435}" type="presOf" srcId="{439A77C3-CCD8-4C1C-945F-C3ECE99BBD88}" destId="{AD27E710-8782-40FB-9A89-CCB2769B28AB}" srcOrd="1" destOrd="0" presId="urn:microsoft.com/office/officeart/2005/8/layout/radial1"/>
    <dgm:cxn modelId="{E4377837-0594-4560-B109-3CF7BCD1195B}" type="presOf" srcId="{18D6488E-83E8-42F1-8D7B-BFE5ED560570}" destId="{58089F5E-1EFC-4959-8BAE-55FE6779D225}" srcOrd="0" destOrd="0" presId="urn:microsoft.com/office/officeart/2005/8/layout/radial1"/>
    <dgm:cxn modelId="{E912033B-0FAB-4A7C-8E91-C1E74F43E327}" type="presOf" srcId="{AB0F7942-134F-47BD-B474-A2EF9FF9F3E0}" destId="{2F6E011A-8A09-4AA4-A5E8-C7EF1FE7743A}" srcOrd="0" destOrd="0" presId="urn:microsoft.com/office/officeart/2005/8/layout/radial1"/>
    <dgm:cxn modelId="{DB09ED5D-B411-4987-8616-B661E6D2489E}" type="presOf" srcId="{18D6488E-83E8-42F1-8D7B-BFE5ED560570}" destId="{B21724F5-3EFA-4FC2-81B8-C79E733315D3}" srcOrd="1" destOrd="0" presId="urn:microsoft.com/office/officeart/2005/8/layout/radial1"/>
    <dgm:cxn modelId="{1EF44D61-4753-44D4-A4A4-610CA3676140}" type="presOf" srcId="{301F4269-CFE2-4EA9-A689-16BABED61AE6}" destId="{26AA881F-15F8-4387-B45D-38259B074E95}" srcOrd="0" destOrd="0" presId="urn:microsoft.com/office/officeart/2005/8/layout/radial1"/>
    <dgm:cxn modelId="{3EA60E4A-5BFB-47B9-A083-830315E3F052}" type="presOf" srcId="{439A77C3-CCD8-4C1C-945F-C3ECE99BBD88}" destId="{FC744EF8-EBEB-4B61-806F-228676A3CF35}" srcOrd="0" destOrd="0" presId="urn:microsoft.com/office/officeart/2005/8/layout/radial1"/>
    <dgm:cxn modelId="{B150A453-1D80-4DAF-B9AA-CB51B1B46304}" type="presOf" srcId="{AB0F7942-134F-47BD-B474-A2EF9FF9F3E0}" destId="{9E8BC43C-A803-4295-B23E-35AB7542F931}" srcOrd="1" destOrd="0" presId="urn:microsoft.com/office/officeart/2005/8/layout/radial1"/>
    <dgm:cxn modelId="{91FDA857-85F0-482A-B989-1AA8766AE47B}" srcId="{526F1427-9C6E-4E2E-A031-AFB0E1857A96}" destId="{71EAB313-FA21-4658-9B72-2EFB1990321F}" srcOrd="4" destOrd="0" parTransId="{02DC3111-F55D-4426-A579-FDE3FBBB8B62}" sibTransId="{A97B1FC1-6566-4D8F-A802-DA1CBE17A833}"/>
    <dgm:cxn modelId="{CDEB1F5A-3B45-443C-9712-1D65B8DA165C}" type="presOf" srcId="{60715860-3745-472E-91B9-FFE88825FA8A}" destId="{BDF6CDFD-40C2-4652-B371-3BCB50802E72}" srcOrd="1" destOrd="0" presId="urn:microsoft.com/office/officeart/2005/8/layout/radial1"/>
    <dgm:cxn modelId="{C7EB3A7B-9D85-438E-82DB-6AA241ACE159}" type="presOf" srcId="{FB741583-44A4-4B70-88D8-DCD833E62561}" destId="{75CCADEC-7C12-4B4C-A26C-8ECE3F7F3E2B}" srcOrd="0" destOrd="0" presId="urn:microsoft.com/office/officeart/2005/8/layout/radial1"/>
    <dgm:cxn modelId="{6797667B-838A-439C-B9BF-B5AE636E6716}" type="presOf" srcId="{60715860-3745-472E-91B9-FFE88825FA8A}" destId="{458E3496-18E9-4D23-A20A-9EE46F930D2D}" srcOrd="0" destOrd="0" presId="urn:microsoft.com/office/officeart/2005/8/layout/radial1"/>
    <dgm:cxn modelId="{C276F980-A623-4D96-B13E-3C814CCE1636}" type="presOf" srcId="{69360BAE-D1BA-4507-AD4D-9AFF70B3E9E2}" destId="{FC4028C9-3919-4E47-8A5E-2C7B2D95D865}" srcOrd="0" destOrd="0" presId="urn:microsoft.com/office/officeart/2005/8/layout/radial1"/>
    <dgm:cxn modelId="{5B268385-E832-47F9-8B3B-E5DB58D273A7}" type="presOf" srcId="{5242BBD8-AC26-4B4D-B2F5-7460FFBFF6F3}" destId="{51B325E8-BB88-4125-A823-FD8479642A19}" srcOrd="1" destOrd="0" presId="urn:microsoft.com/office/officeart/2005/8/layout/radial1"/>
    <dgm:cxn modelId="{50F58F86-1F40-444C-9626-9DBC2ACD22D2}" srcId="{F3CF1D02-FE4F-4489-9DE5-A0E8A498FE47}" destId="{526F1427-9C6E-4E2E-A031-AFB0E1857A96}" srcOrd="0" destOrd="0" parTransId="{4996FAD5-F91D-4A4F-837D-F99174B131CB}" sibTransId="{3C5D20DB-9721-4C8C-9B82-D920E62CE105}"/>
    <dgm:cxn modelId="{1244CB8B-4681-4693-83B3-9AFB6AC5DD93}" type="presOf" srcId="{FCE1F8EF-DDEB-4192-9204-0991C23A0949}" destId="{0DF75A10-D8C1-4CD2-8F94-1B6CB5AE0AF4}" srcOrd="0" destOrd="0" presId="urn:microsoft.com/office/officeart/2005/8/layout/radial1"/>
    <dgm:cxn modelId="{B2684290-B7F1-48A2-B74A-4DDBF3C096FA}" srcId="{526F1427-9C6E-4E2E-A031-AFB0E1857A96}" destId="{FB741583-44A4-4B70-88D8-DCD833E62561}" srcOrd="3" destOrd="0" parTransId="{5242BBD8-AC26-4B4D-B2F5-7460FFBFF6F3}" sibTransId="{3A23E245-189E-4B57-BBF5-5B9A6AE13154}"/>
    <dgm:cxn modelId="{1C6FC198-2C7B-4FA3-BF2A-CD945CDA2FA5}" type="presOf" srcId="{5242BBD8-AC26-4B4D-B2F5-7460FFBFF6F3}" destId="{DFBC5DB8-4887-4A01-97C3-B70322D0CB85}" srcOrd="0" destOrd="0" presId="urn:microsoft.com/office/officeart/2005/8/layout/radial1"/>
    <dgm:cxn modelId="{E16DACA1-4C8B-4C48-A1C0-9E503B20897A}" type="presOf" srcId="{F3CF1D02-FE4F-4489-9DE5-A0E8A498FE47}" destId="{CC97D5B1-19C7-47CB-B6DD-A773AF8DC93F}" srcOrd="0" destOrd="0" presId="urn:microsoft.com/office/officeart/2005/8/layout/radial1"/>
    <dgm:cxn modelId="{60E0EDAA-29AC-400A-9CA4-FD4A4ED05AFF}" srcId="{526F1427-9C6E-4E2E-A031-AFB0E1857A96}" destId="{301F4269-CFE2-4EA9-A689-16BABED61AE6}" srcOrd="0" destOrd="0" parTransId="{AB0F7942-134F-47BD-B474-A2EF9FF9F3E0}" sibTransId="{1C3858CC-9262-42AD-AEB4-E4215C8D93A9}"/>
    <dgm:cxn modelId="{64C688C1-E046-44FE-AD00-4DC1DCA35819}" type="presOf" srcId="{ABF0F251-DEBC-4818-9631-B45F16EBDDAB}" destId="{FB5A202E-C974-45B0-A777-2936C49E823D}" srcOrd="0" destOrd="0" presId="urn:microsoft.com/office/officeart/2005/8/layout/radial1"/>
    <dgm:cxn modelId="{1D72BBE1-328C-492A-9112-79C41F05C8FF}" type="presOf" srcId="{02DC3111-F55D-4426-A579-FDE3FBBB8B62}" destId="{513734CC-9FC4-435D-A305-E98401B91F6E}" srcOrd="1" destOrd="0" presId="urn:microsoft.com/office/officeart/2005/8/layout/radial1"/>
    <dgm:cxn modelId="{213088E8-AB49-41F9-B3E4-ED4BC02EA23D}" srcId="{526F1427-9C6E-4E2E-A031-AFB0E1857A96}" destId="{69360BAE-D1BA-4507-AD4D-9AFF70B3E9E2}" srcOrd="2" destOrd="0" parTransId="{60715860-3745-472E-91B9-FFE88825FA8A}" sibTransId="{03F687A3-3801-4C22-95F3-B5E3EE862AA6}"/>
    <dgm:cxn modelId="{927166EA-D2D5-4BFA-8241-96368ABAFC6C}" type="presOf" srcId="{71EAB313-FA21-4658-9B72-2EFB1990321F}" destId="{756D8B71-0CB0-4F04-A153-64C53D1AACBB}" srcOrd="0" destOrd="0" presId="urn:microsoft.com/office/officeart/2005/8/layout/radial1"/>
    <dgm:cxn modelId="{902105F6-41ED-42B7-8215-8722F18D1B74}" srcId="{526F1427-9C6E-4E2E-A031-AFB0E1857A96}" destId="{FCE1F8EF-DDEB-4192-9204-0991C23A0949}" srcOrd="5" destOrd="0" parTransId="{439A77C3-CCD8-4C1C-945F-C3ECE99BBD88}" sibTransId="{76D7F273-C66E-4F3E-AF4E-67641C30DE09}"/>
    <dgm:cxn modelId="{66906EFC-0BF7-40BE-A8BB-13A62F8B0EA7}" type="presOf" srcId="{02DC3111-F55D-4426-A579-FDE3FBBB8B62}" destId="{CFEB1EF3-132E-4845-9CD1-21A3D9427333}" srcOrd="0" destOrd="0" presId="urn:microsoft.com/office/officeart/2005/8/layout/radial1"/>
    <dgm:cxn modelId="{A204F313-0C91-44AE-8C9A-8BC9754E55E3}" type="presParOf" srcId="{CC97D5B1-19C7-47CB-B6DD-A773AF8DC93F}" destId="{E7B2CF8D-B57F-4264-A1D6-44437B1DE5FE}" srcOrd="0" destOrd="0" presId="urn:microsoft.com/office/officeart/2005/8/layout/radial1"/>
    <dgm:cxn modelId="{BC71ABF5-6702-48FF-9EC8-DE9D5760ECD4}" type="presParOf" srcId="{CC97D5B1-19C7-47CB-B6DD-A773AF8DC93F}" destId="{2F6E011A-8A09-4AA4-A5E8-C7EF1FE7743A}" srcOrd="1" destOrd="0" presId="urn:microsoft.com/office/officeart/2005/8/layout/radial1"/>
    <dgm:cxn modelId="{8F718D98-00D0-46A8-8860-B7C503B07BF9}" type="presParOf" srcId="{2F6E011A-8A09-4AA4-A5E8-C7EF1FE7743A}" destId="{9E8BC43C-A803-4295-B23E-35AB7542F931}" srcOrd="0" destOrd="0" presId="urn:microsoft.com/office/officeart/2005/8/layout/radial1"/>
    <dgm:cxn modelId="{11F7207D-3DA3-463D-A779-389DD1B90EF7}" type="presParOf" srcId="{CC97D5B1-19C7-47CB-B6DD-A773AF8DC93F}" destId="{26AA881F-15F8-4387-B45D-38259B074E95}" srcOrd="2" destOrd="0" presId="urn:microsoft.com/office/officeart/2005/8/layout/radial1"/>
    <dgm:cxn modelId="{3861A07D-E197-45CE-998F-05FFB7BFCCCE}" type="presParOf" srcId="{CC97D5B1-19C7-47CB-B6DD-A773AF8DC93F}" destId="{58089F5E-1EFC-4959-8BAE-55FE6779D225}" srcOrd="3" destOrd="0" presId="urn:microsoft.com/office/officeart/2005/8/layout/radial1"/>
    <dgm:cxn modelId="{C114D6A1-97C1-4B96-AECE-6DA4FCD9B974}" type="presParOf" srcId="{58089F5E-1EFC-4959-8BAE-55FE6779D225}" destId="{B21724F5-3EFA-4FC2-81B8-C79E733315D3}" srcOrd="0" destOrd="0" presId="urn:microsoft.com/office/officeart/2005/8/layout/radial1"/>
    <dgm:cxn modelId="{2FEBC708-5A7C-4FB6-8A0E-02A06B2E247D}" type="presParOf" srcId="{CC97D5B1-19C7-47CB-B6DD-A773AF8DC93F}" destId="{FB5A202E-C974-45B0-A777-2936C49E823D}" srcOrd="4" destOrd="0" presId="urn:microsoft.com/office/officeart/2005/8/layout/radial1"/>
    <dgm:cxn modelId="{12E73B74-6671-4FBE-8831-9F44351D19AA}" type="presParOf" srcId="{CC97D5B1-19C7-47CB-B6DD-A773AF8DC93F}" destId="{458E3496-18E9-4D23-A20A-9EE46F930D2D}" srcOrd="5" destOrd="0" presId="urn:microsoft.com/office/officeart/2005/8/layout/radial1"/>
    <dgm:cxn modelId="{43D2B531-3863-4704-9ABB-08088369C46F}" type="presParOf" srcId="{458E3496-18E9-4D23-A20A-9EE46F930D2D}" destId="{BDF6CDFD-40C2-4652-B371-3BCB50802E72}" srcOrd="0" destOrd="0" presId="urn:microsoft.com/office/officeart/2005/8/layout/radial1"/>
    <dgm:cxn modelId="{F9995766-43CF-4FAB-9F91-D8205F1A101E}" type="presParOf" srcId="{CC97D5B1-19C7-47CB-B6DD-A773AF8DC93F}" destId="{FC4028C9-3919-4E47-8A5E-2C7B2D95D865}" srcOrd="6" destOrd="0" presId="urn:microsoft.com/office/officeart/2005/8/layout/radial1"/>
    <dgm:cxn modelId="{60282809-E8FE-4127-B7A3-A3CC1588CF2B}" type="presParOf" srcId="{CC97D5B1-19C7-47CB-B6DD-A773AF8DC93F}" destId="{DFBC5DB8-4887-4A01-97C3-B70322D0CB85}" srcOrd="7" destOrd="0" presId="urn:microsoft.com/office/officeart/2005/8/layout/radial1"/>
    <dgm:cxn modelId="{5C41D5BB-19E9-456B-B301-0A14F3158BB2}" type="presParOf" srcId="{DFBC5DB8-4887-4A01-97C3-B70322D0CB85}" destId="{51B325E8-BB88-4125-A823-FD8479642A19}" srcOrd="0" destOrd="0" presId="urn:microsoft.com/office/officeart/2005/8/layout/radial1"/>
    <dgm:cxn modelId="{DFC47880-C457-43F0-B8CF-361AB0088DEF}" type="presParOf" srcId="{CC97D5B1-19C7-47CB-B6DD-A773AF8DC93F}" destId="{75CCADEC-7C12-4B4C-A26C-8ECE3F7F3E2B}" srcOrd="8" destOrd="0" presId="urn:microsoft.com/office/officeart/2005/8/layout/radial1"/>
    <dgm:cxn modelId="{83825AB0-F5AB-4ED1-BF22-F6D60A716C6D}" type="presParOf" srcId="{CC97D5B1-19C7-47CB-B6DD-A773AF8DC93F}" destId="{CFEB1EF3-132E-4845-9CD1-21A3D9427333}" srcOrd="9" destOrd="0" presId="urn:microsoft.com/office/officeart/2005/8/layout/radial1"/>
    <dgm:cxn modelId="{CD13EEB2-97E3-4AC6-BBA8-B5372501B67A}" type="presParOf" srcId="{CFEB1EF3-132E-4845-9CD1-21A3D9427333}" destId="{513734CC-9FC4-435D-A305-E98401B91F6E}" srcOrd="0" destOrd="0" presId="urn:microsoft.com/office/officeart/2005/8/layout/radial1"/>
    <dgm:cxn modelId="{B867C692-F782-4B9B-BC58-9644B2F89E40}" type="presParOf" srcId="{CC97D5B1-19C7-47CB-B6DD-A773AF8DC93F}" destId="{756D8B71-0CB0-4F04-A153-64C53D1AACBB}" srcOrd="10" destOrd="0" presId="urn:microsoft.com/office/officeart/2005/8/layout/radial1"/>
    <dgm:cxn modelId="{717496AA-965A-4AE8-B2F4-630BCC62E4D7}" type="presParOf" srcId="{CC97D5B1-19C7-47CB-B6DD-A773AF8DC93F}" destId="{FC744EF8-EBEB-4B61-806F-228676A3CF35}" srcOrd="11" destOrd="0" presId="urn:microsoft.com/office/officeart/2005/8/layout/radial1"/>
    <dgm:cxn modelId="{A89CE6F6-E1B8-4A99-B1DE-F56BB64AEB6B}" type="presParOf" srcId="{FC744EF8-EBEB-4B61-806F-228676A3CF35}" destId="{AD27E710-8782-40FB-9A89-CCB2769B28AB}" srcOrd="0" destOrd="0" presId="urn:microsoft.com/office/officeart/2005/8/layout/radial1"/>
    <dgm:cxn modelId="{A7DC0AFA-C0AB-49CA-9DFF-429ECD903D82}" type="presParOf" srcId="{CC97D5B1-19C7-47CB-B6DD-A773AF8DC93F}" destId="{0DF75A10-D8C1-4CD2-8F94-1B6CB5AE0AF4}"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CF8D-B57F-4264-A1D6-44437B1DE5FE}">
      <dsp:nvSpPr>
        <dsp:cNvPr id="0" name=""/>
        <dsp:cNvSpPr/>
      </dsp:nvSpPr>
      <dsp:spPr>
        <a:xfrm>
          <a:off x="1584454" y="1165535"/>
          <a:ext cx="869694" cy="869694"/>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Key elements</a:t>
          </a:r>
        </a:p>
      </dsp:txBody>
      <dsp:txXfrm>
        <a:off x="1711818" y="1292899"/>
        <a:ext cx="614966" cy="614966"/>
      </dsp:txXfrm>
    </dsp:sp>
    <dsp:sp modelId="{743B4EA7-0740-45E9-8F8C-EBA07151CEE9}">
      <dsp:nvSpPr>
        <dsp:cNvPr id="0" name=""/>
        <dsp:cNvSpPr/>
      </dsp:nvSpPr>
      <dsp:spPr>
        <a:xfrm rot="16200000">
          <a:off x="1876894" y="1003747"/>
          <a:ext cx="284814" cy="38762"/>
        </a:xfrm>
        <a:custGeom>
          <a:avLst/>
          <a:gdLst/>
          <a:ahLst/>
          <a:cxnLst/>
          <a:rect l="0" t="0" r="0" b="0"/>
          <a:pathLst>
            <a:path>
              <a:moveTo>
                <a:pt x="0" y="19381"/>
              </a:moveTo>
              <a:lnTo>
                <a:pt x="284814"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012181" y="1016008"/>
        <a:ext cx="14240" cy="14240"/>
      </dsp:txXfrm>
    </dsp:sp>
    <dsp:sp modelId="{F9758C0C-4F55-415E-9415-397C9FC0BDAB}">
      <dsp:nvSpPr>
        <dsp:cNvPr id="0" name=""/>
        <dsp:cNvSpPr/>
      </dsp:nvSpPr>
      <dsp:spPr>
        <a:xfrm>
          <a:off x="1584454" y="11026"/>
          <a:ext cx="869694" cy="869694"/>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Club structure</a:t>
          </a:r>
        </a:p>
      </dsp:txBody>
      <dsp:txXfrm>
        <a:off x="1711818" y="138390"/>
        <a:ext cx="614966" cy="614966"/>
      </dsp:txXfrm>
    </dsp:sp>
    <dsp:sp modelId="{9556C426-0DBB-426D-82D6-094C34C6C1B4}">
      <dsp:nvSpPr>
        <dsp:cNvPr id="0" name=""/>
        <dsp:cNvSpPr/>
      </dsp:nvSpPr>
      <dsp:spPr>
        <a:xfrm rot="20455149">
          <a:off x="2422857" y="1394814"/>
          <a:ext cx="269405" cy="38762"/>
        </a:xfrm>
        <a:custGeom>
          <a:avLst/>
          <a:gdLst/>
          <a:ahLst/>
          <a:cxnLst/>
          <a:rect l="0" t="0" r="0" b="0"/>
          <a:pathLst>
            <a:path>
              <a:moveTo>
                <a:pt x="0" y="19381"/>
              </a:moveTo>
              <a:lnTo>
                <a:pt x="269405"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50824" y="1407460"/>
        <a:ext cx="13470" cy="13470"/>
      </dsp:txXfrm>
    </dsp:sp>
    <dsp:sp modelId="{87F55878-A39C-4FF2-8ADE-47F94B088F0D}">
      <dsp:nvSpPr>
        <dsp:cNvPr id="0" name=""/>
        <dsp:cNvSpPr/>
      </dsp:nvSpPr>
      <dsp:spPr>
        <a:xfrm>
          <a:off x="2660970" y="793161"/>
          <a:ext cx="869694" cy="869694"/>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Cash flows</a:t>
          </a:r>
        </a:p>
      </dsp:txBody>
      <dsp:txXfrm>
        <a:off x="2788334" y="920525"/>
        <a:ext cx="614966" cy="614966"/>
      </dsp:txXfrm>
    </dsp:sp>
    <dsp:sp modelId="{7C13110D-C006-4757-BFE9-6564B8C2D7A2}">
      <dsp:nvSpPr>
        <dsp:cNvPr id="0" name=""/>
        <dsp:cNvSpPr/>
      </dsp:nvSpPr>
      <dsp:spPr>
        <a:xfrm rot="3199008">
          <a:off x="2229952" y="2027574"/>
          <a:ext cx="244022" cy="38762"/>
        </a:xfrm>
        <a:custGeom>
          <a:avLst/>
          <a:gdLst/>
          <a:ahLst/>
          <a:cxnLst/>
          <a:rect l="0" t="0" r="0" b="0"/>
          <a:pathLst>
            <a:path>
              <a:moveTo>
                <a:pt x="0" y="19381"/>
              </a:moveTo>
              <a:lnTo>
                <a:pt x="244022"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45863" y="2040855"/>
        <a:ext cx="12201" cy="12201"/>
      </dsp:txXfrm>
    </dsp:sp>
    <dsp:sp modelId="{7A5BCFE8-47E8-41D6-876E-0878A4250C9A}">
      <dsp:nvSpPr>
        <dsp:cNvPr id="0" name=""/>
        <dsp:cNvSpPr/>
      </dsp:nvSpPr>
      <dsp:spPr>
        <a:xfrm>
          <a:off x="2249777" y="2058681"/>
          <a:ext cx="869694" cy="869694"/>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Income</a:t>
          </a:r>
        </a:p>
      </dsp:txBody>
      <dsp:txXfrm>
        <a:off x="2377141" y="2186045"/>
        <a:ext cx="614966" cy="614966"/>
      </dsp:txXfrm>
    </dsp:sp>
    <dsp:sp modelId="{9A99E328-0DD6-413B-8347-9F60FEB73F24}">
      <dsp:nvSpPr>
        <dsp:cNvPr id="0" name=""/>
        <dsp:cNvSpPr/>
      </dsp:nvSpPr>
      <dsp:spPr>
        <a:xfrm rot="7600992">
          <a:off x="1564629" y="2027574"/>
          <a:ext cx="244022" cy="38762"/>
        </a:xfrm>
        <a:custGeom>
          <a:avLst/>
          <a:gdLst/>
          <a:ahLst/>
          <a:cxnLst/>
          <a:rect l="0" t="0" r="0" b="0"/>
          <a:pathLst>
            <a:path>
              <a:moveTo>
                <a:pt x="0" y="19381"/>
              </a:moveTo>
              <a:lnTo>
                <a:pt x="244022"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680539" y="2040855"/>
        <a:ext cx="12201" cy="12201"/>
      </dsp:txXfrm>
    </dsp:sp>
    <dsp:sp modelId="{892289A3-BE60-4A43-8454-BE41698AC816}">
      <dsp:nvSpPr>
        <dsp:cNvPr id="0" name=""/>
        <dsp:cNvSpPr/>
      </dsp:nvSpPr>
      <dsp:spPr>
        <a:xfrm>
          <a:off x="919131" y="2058681"/>
          <a:ext cx="869694" cy="869694"/>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Costs</a:t>
          </a:r>
        </a:p>
      </dsp:txBody>
      <dsp:txXfrm>
        <a:off x="1046495" y="2186045"/>
        <a:ext cx="614966" cy="614966"/>
      </dsp:txXfrm>
    </dsp:sp>
    <dsp:sp modelId="{18019243-9C2D-4318-9D66-45633213A42B}">
      <dsp:nvSpPr>
        <dsp:cNvPr id="0" name=""/>
        <dsp:cNvSpPr/>
      </dsp:nvSpPr>
      <dsp:spPr>
        <a:xfrm rot="11944851">
          <a:off x="1346341" y="1394814"/>
          <a:ext cx="269405" cy="38762"/>
        </a:xfrm>
        <a:custGeom>
          <a:avLst/>
          <a:gdLst/>
          <a:ahLst/>
          <a:cxnLst/>
          <a:rect l="0" t="0" r="0" b="0"/>
          <a:pathLst>
            <a:path>
              <a:moveTo>
                <a:pt x="0" y="19381"/>
              </a:moveTo>
              <a:lnTo>
                <a:pt x="269405"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474308" y="1407460"/>
        <a:ext cx="13470" cy="13470"/>
      </dsp:txXfrm>
    </dsp:sp>
    <dsp:sp modelId="{98728420-9FD0-496D-BD00-CFC98EA13244}">
      <dsp:nvSpPr>
        <dsp:cNvPr id="0" name=""/>
        <dsp:cNvSpPr/>
      </dsp:nvSpPr>
      <dsp:spPr>
        <a:xfrm>
          <a:off x="507938" y="793161"/>
          <a:ext cx="869694" cy="869694"/>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Funding</a:t>
          </a:r>
        </a:p>
      </dsp:txBody>
      <dsp:txXfrm>
        <a:off x="635302" y="920525"/>
        <a:ext cx="614966" cy="6149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CF8D-B57F-4264-A1D6-44437B1DE5FE}">
      <dsp:nvSpPr>
        <dsp:cNvPr id="0" name=""/>
        <dsp:cNvSpPr/>
      </dsp:nvSpPr>
      <dsp:spPr>
        <a:xfrm>
          <a:off x="1584454" y="1142942"/>
          <a:ext cx="869694" cy="869694"/>
        </a:xfrm>
        <a:prstGeom prst="ellipse">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Finances</a:t>
          </a:r>
        </a:p>
      </dsp:txBody>
      <dsp:txXfrm>
        <a:off x="1711818" y="1270306"/>
        <a:ext cx="614966" cy="614966"/>
      </dsp:txXfrm>
    </dsp:sp>
    <dsp:sp modelId="{743B4EA7-0740-45E9-8F8C-EBA07151CEE9}">
      <dsp:nvSpPr>
        <dsp:cNvPr id="0" name=""/>
        <dsp:cNvSpPr/>
      </dsp:nvSpPr>
      <dsp:spPr>
        <a:xfrm rot="16200000">
          <a:off x="1888191" y="992450"/>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012746" y="1005276"/>
        <a:ext cx="13111" cy="13111"/>
      </dsp:txXfrm>
    </dsp:sp>
    <dsp:sp modelId="{F9758C0C-4F55-415E-9415-397C9FC0BDAB}">
      <dsp:nvSpPr>
        <dsp:cNvPr id="0" name=""/>
        <dsp:cNvSpPr/>
      </dsp:nvSpPr>
      <dsp:spPr>
        <a:xfrm>
          <a:off x="1584454" y="11026"/>
          <a:ext cx="869694" cy="869694"/>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Club structure</a:t>
          </a:r>
        </a:p>
      </dsp:txBody>
      <dsp:txXfrm>
        <a:off x="1711818" y="138390"/>
        <a:ext cx="614966" cy="614966"/>
      </dsp:txXfrm>
    </dsp:sp>
    <dsp:sp modelId="{9556C426-0DBB-426D-82D6-094C34C6C1B4}">
      <dsp:nvSpPr>
        <dsp:cNvPr id="0" name=""/>
        <dsp:cNvSpPr/>
      </dsp:nvSpPr>
      <dsp:spPr>
        <a:xfrm rot="20520000">
          <a:off x="2426449" y="138351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51004" y="1396343"/>
        <a:ext cx="13111" cy="13111"/>
      </dsp:txXfrm>
    </dsp:sp>
    <dsp:sp modelId="{87F55878-A39C-4FF2-8ADE-47F94B088F0D}">
      <dsp:nvSpPr>
        <dsp:cNvPr id="0" name=""/>
        <dsp:cNvSpPr/>
      </dsp:nvSpPr>
      <dsp:spPr>
        <a:xfrm>
          <a:off x="2660970" y="793161"/>
          <a:ext cx="869694" cy="869694"/>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Cash flows</a:t>
          </a:r>
        </a:p>
      </dsp:txBody>
      <dsp:txXfrm>
        <a:off x="2788334" y="920525"/>
        <a:ext cx="614966" cy="614966"/>
      </dsp:txXfrm>
    </dsp:sp>
    <dsp:sp modelId="{7C13110D-C006-4757-BFE9-6564B8C2D7A2}">
      <dsp:nvSpPr>
        <dsp:cNvPr id="0" name=""/>
        <dsp:cNvSpPr/>
      </dsp:nvSpPr>
      <dsp:spPr>
        <a:xfrm rot="3240000">
          <a:off x="2220853" y="201627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45408" y="2029103"/>
        <a:ext cx="13111" cy="13111"/>
      </dsp:txXfrm>
    </dsp:sp>
    <dsp:sp modelId="{7A5BCFE8-47E8-41D6-876E-0878A4250C9A}">
      <dsp:nvSpPr>
        <dsp:cNvPr id="0" name=""/>
        <dsp:cNvSpPr/>
      </dsp:nvSpPr>
      <dsp:spPr>
        <a:xfrm>
          <a:off x="2249777" y="2058681"/>
          <a:ext cx="869694" cy="869694"/>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Income</a:t>
          </a:r>
        </a:p>
      </dsp:txBody>
      <dsp:txXfrm>
        <a:off x="2377141" y="2186045"/>
        <a:ext cx="614966" cy="614966"/>
      </dsp:txXfrm>
    </dsp:sp>
    <dsp:sp modelId="{9A99E328-0DD6-413B-8347-9F60FEB73F24}">
      <dsp:nvSpPr>
        <dsp:cNvPr id="0" name=""/>
        <dsp:cNvSpPr/>
      </dsp:nvSpPr>
      <dsp:spPr>
        <a:xfrm rot="7560000">
          <a:off x="1555529" y="201627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680084" y="2029103"/>
        <a:ext cx="13111" cy="13111"/>
      </dsp:txXfrm>
    </dsp:sp>
    <dsp:sp modelId="{892289A3-BE60-4A43-8454-BE41698AC816}">
      <dsp:nvSpPr>
        <dsp:cNvPr id="0" name=""/>
        <dsp:cNvSpPr/>
      </dsp:nvSpPr>
      <dsp:spPr>
        <a:xfrm>
          <a:off x="919131" y="2058681"/>
          <a:ext cx="869694" cy="869694"/>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Costs</a:t>
          </a:r>
        </a:p>
      </dsp:txBody>
      <dsp:txXfrm>
        <a:off x="1046495" y="2186045"/>
        <a:ext cx="614966" cy="614966"/>
      </dsp:txXfrm>
    </dsp:sp>
    <dsp:sp modelId="{18019243-9C2D-4318-9D66-45633213A42B}">
      <dsp:nvSpPr>
        <dsp:cNvPr id="0" name=""/>
        <dsp:cNvSpPr/>
      </dsp:nvSpPr>
      <dsp:spPr>
        <a:xfrm rot="11880000">
          <a:off x="1349933" y="138351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474488" y="1396343"/>
        <a:ext cx="13111" cy="13111"/>
      </dsp:txXfrm>
    </dsp:sp>
    <dsp:sp modelId="{98728420-9FD0-496D-BD00-CFC98EA13244}">
      <dsp:nvSpPr>
        <dsp:cNvPr id="0" name=""/>
        <dsp:cNvSpPr/>
      </dsp:nvSpPr>
      <dsp:spPr>
        <a:xfrm>
          <a:off x="507938" y="793161"/>
          <a:ext cx="869694" cy="869694"/>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Funding</a:t>
          </a:r>
        </a:p>
      </dsp:txBody>
      <dsp:txXfrm>
        <a:off x="635302" y="920525"/>
        <a:ext cx="614966" cy="6149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CF8D-B57F-4264-A1D6-44437B1DE5FE}">
      <dsp:nvSpPr>
        <dsp:cNvPr id="0" name=""/>
        <dsp:cNvSpPr/>
      </dsp:nvSpPr>
      <dsp:spPr>
        <a:xfrm>
          <a:off x="1584454" y="1142942"/>
          <a:ext cx="869694" cy="869694"/>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Finances</a:t>
          </a:r>
        </a:p>
      </dsp:txBody>
      <dsp:txXfrm>
        <a:off x="1711818" y="1270306"/>
        <a:ext cx="614966" cy="614966"/>
      </dsp:txXfrm>
    </dsp:sp>
    <dsp:sp modelId="{743B4EA7-0740-45E9-8F8C-EBA07151CEE9}">
      <dsp:nvSpPr>
        <dsp:cNvPr id="0" name=""/>
        <dsp:cNvSpPr/>
      </dsp:nvSpPr>
      <dsp:spPr>
        <a:xfrm rot="16200000">
          <a:off x="1888191" y="992450"/>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012746" y="1005276"/>
        <a:ext cx="13111" cy="13111"/>
      </dsp:txXfrm>
    </dsp:sp>
    <dsp:sp modelId="{F9758C0C-4F55-415E-9415-397C9FC0BDAB}">
      <dsp:nvSpPr>
        <dsp:cNvPr id="0" name=""/>
        <dsp:cNvSpPr/>
      </dsp:nvSpPr>
      <dsp:spPr>
        <a:xfrm>
          <a:off x="1584454" y="11026"/>
          <a:ext cx="869694" cy="869694"/>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Club structure</a:t>
          </a:r>
        </a:p>
      </dsp:txBody>
      <dsp:txXfrm>
        <a:off x="1711818" y="138390"/>
        <a:ext cx="614966" cy="614966"/>
      </dsp:txXfrm>
    </dsp:sp>
    <dsp:sp modelId="{9556C426-0DBB-426D-82D6-094C34C6C1B4}">
      <dsp:nvSpPr>
        <dsp:cNvPr id="0" name=""/>
        <dsp:cNvSpPr/>
      </dsp:nvSpPr>
      <dsp:spPr>
        <a:xfrm rot="20520000">
          <a:off x="2426449" y="138351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51004" y="1396343"/>
        <a:ext cx="13111" cy="13111"/>
      </dsp:txXfrm>
    </dsp:sp>
    <dsp:sp modelId="{87F55878-A39C-4FF2-8ADE-47F94B088F0D}">
      <dsp:nvSpPr>
        <dsp:cNvPr id="0" name=""/>
        <dsp:cNvSpPr/>
      </dsp:nvSpPr>
      <dsp:spPr>
        <a:xfrm>
          <a:off x="2660970" y="793161"/>
          <a:ext cx="869694" cy="869694"/>
        </a:xfrm>
        <a:prstGeom prst="ellipse">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Cash flows</a:t>
          </a:r>
        </a:p>
      </dsp:txBody>
      <dsp:txXfrm>
        <a:off x="2788334" y="920525"/>
        <a:ext cx="614966" cy="614966"/>
      </dsp:txXfrm>
    </dsp:sp>
    <dsp:sp modelId="{7C13110D-C006-4757-BFE9-6564B8C2D7A2}">
      <dsp:nvSpPr>
        <dsp:cNvPr id="0" name=""/>
        <dsp:cNvSpPr/>
      </dsp:nvSpPr>
      <dsp:spPr>
        <a:xfrm rot="3240000">
          <a:off x="2220853" y="201627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45408" y="2029103"/>
        <a:ext cx="13111" cy="13111"/>
      </dsp:txXfrm>
    </dsp:sp>
    <dsp:sp modelId="{7A5BCFE8-47E8-41D6-876E-0878A4250C9A}">
      <dsp:nvSpPr>
        <dsp:cNvPr id="0" name=""/>
        <dsp:cNvSpPr/>
      </dsp:nvSpPr>
      <dsp:spPr>
        <a:xfrm>
          <a:off x="2249777" y="2058681"/>
          <a:ext cx="869694" cy="869694"/>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Income</a:t>
          </a:r>
        </a:p>
      </dsp:txBody>
      <dsp:txXfrm>
        <a:off x="2377141" y="2186045"/>
        <a:ext cx="614966" cy="614966"/>
      </dsp:txXfrm>
    </dsp:sp>
    <dsp:sp modelId="{9A99E328-0DD6-413B-8347-9F60FEB73F24}">
      <dsp:nvSpPr>
        <dsp:cNvPr id="0" name=""/>
        <dsp:cNvSpPr/>
      </dsp:nvSpPr>
      <dsp:spPr>
        <a:xfrm rot="7560000">
          <a:off x="1555529" y="201627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680084" y="2029103"/>
        <a:ext cx="13111" cy="13111"/>
      </dsp:txXfrm>
    </dsp:sp>
    <dsp:sp modelId="{892289A3-BE60-4A43-8454-BE41698AC816}">
      <dsp:nvSpPr>
        <dsp:cNvPr id="0" name=""/>
        <dsp:cNvSpPr/>
      </dsp:nvSpPr>
      <dsp:spPr>
        <a:xfrm>
          <a:off x="919131" y="2058681"/>
          <a:ext cx="869694" cy="869694"/>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Costs</a:t>
          </a:r>
        </a:p>
      </dsp:txBody>
      <dsp:txXfrm>
        <a:off x="1046495" y="2186045"/>
        <a:ext cx="614966" cy="614966"/>
      </dsp:txXfrm>
    </dsp:sp>
    <dsp:sp modelId="{18019243-9C2D-4318-9D66-45633213A42B}">
      <dsp:nvSpPr>
        <dsp:cNvPr id="0" name=""/>
        <dsp:cNvSpPr/>
      </dsp:nvSpPr>
      <dsp:spPr>
        <a:xfrm rot="11880000">
          <a:off x="1349933" y="138351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474488" y="1396343"/>
        <a:ext cx="13111" cy="13111"/>
      </dsp:txXfrm>
    </dsp:sp>
    <dsp:sp modelId="{98728420-9FD0-496D-BD00-CFC98EA13244}">
      <dsp:nvSpPr>
        <dsp:cNvPr id="0" name=""/>
        <dsp:cNvSpPr/>
      </dsp:nvSpPr>
      <dsp:spPr>
        <a:xfrm>
          <a:off x="507938" y="793161"/>
          <a:ext cx="869694" cy="869694"/>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Funding</a:t>
          </a:r>
        </a:p>
      </dsp:txBody>
      <dsp:txXfrm>
        <a:off x="635302" y="920525"/>
        <a:ext cx="614966" cy="6149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CF8D-B57F-4264-A1D6-44437B1DE5FE}">
      <dsp:nvSpPr>
        <dsp:cNvPr id="0" name=""/>
        <dsp:cNvSpPr/>
      </dsp:nvSpPr>
      <dsp:spPr>
        <a:xfrm>
          <a:off x="1640705" y="1147382"/>
          <a:ext cx="757192" cy="757192"/>
        </a:xfrm>
        <a:prstGeom prst="ellipse">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Finances</a:t>
          </a:r>
        </a:p>
      </dsp:txBody>
      <dsp:txXfrm>
        <a:off x="1751593" y="1258270"/>
        <a:ext cx="535416" cy="535416"/>
      </dsp:txXfrm>
    </dsp:sp>
    <dsp:sp modelId="{743B4EA7-0740-45E9-8F8C-EBA07151CEE9}">
      <dsp:nvSpPr>
        <dsp:cNvPr id="0" name=""/>
        <dsp:cNvSpPr/>
      </dsp:nvSpPr>
      <dsp:spPr>
        <a:xfrm rot="16200000">
          <a:off x="1829617" y="940824"/>
          <a:ext cx="379369" cy="33747"/>
        </a:xfrm>
        <a:custGeom>
          <a:avLst/>
          <a:gdLst/>
          <a:ahLst/>
          <a:cxnLst/>
          <a:rect l="0" t="0" r="0" b="0"/>
          <a:pathLst>
            <a:path>
              <a:moveTo>
                <a:pt x="0" y="16873"/>
              </a:moveTo>
              <a:lnTo>
                <a:pt x="379369" y="168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009817" y="948213"/>
        <a:ext cx="18968" cy="18968"/>
      </dsp:txXfrm>
    </dsp:sp>
    <dsp:sp modelId="{F9758C0C-4F55-415E-9415-397C9FC0BDAB}">
      <dsp:nvSpPr>
        <dsp:cNvPr id="0" name=""/>
        <dsp:cNvSpPr/>
      </dsp:nvSpPr>
      <dsp:spPr>
        <a:xfrm>
          <a:off x="1640705" y="10821"/>
          <a:ext cx="757192" cy="757192"/>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SCMP</a:t>
          </a:r>
        </a:p>
      </dsp:txBody>
      <dsp:txXfrm>
        <a:off x="1751593" y="121709"/>
        <a:ext cx="535416" cy="535416"/>
      </dsp:txXfrm>
    </dsp:sp>
    <dsp:sp modelId="{9556C426-0DBB-426D-82D6-094C34C6C1B4}">
      <dsp:nvSpPr>
        <dsp:cNvPr id="0" name=""/>
        <dsp:cNvSpPr/>
      </dsp:nvSpPr>
      <dsp:spPr>
        <a:xfrm rot="19285714">
          <a:off x="2273916" y="1154787"/>
          <a:ext cx="379369" cy="33747"/>
        </a:xfrm>
        <a:custGeom>
          <a:avLst/>
          <a:gdLst/>
          <a:ahLst/>
          <a:cxnLst/>
          <a:rect l="0" t="0" r="0" b="0"/>
          <a:pathLst>
            <a:path>
              <a:moveTo>
                <a:pt x="0" y="16873"/>
              </a:moveTo>
              <a:lnTo>
                <a:pt x="379369" y="168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54117" y="1162177"/>
        <a:ext cx="18968" cy="18968"/>
      </dsp:txXfrm>
    </dsp:sp>
    <dsp:sp modelId="{87F55878-A39C-4FF2-8ADE-47F94B088F0D}">
      <dsp:nvSpPr>
        <dsp:cNvPr id="0" name=""/>
        <dsp:cNvSpPr/>
      </dsp:nvSpPr>
      <dsp:spPr>
        <a:xfrm>
          <a:off x="2529305" y="438748"/>
          <a:ext cx="757192" cy="757192"/>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Wages &amp; Salaries</a:t>
          </a:r>
        </a:p>
      </dsp:txBody>
      <dsp:txXfrm>
        <a:off x="2640193" y="549636"/>
        <a:ext cx="535416" cy="535416"/>
      </dsp:txXfrm>
    </dsp:sp>
    <dsp:sp modelId="{9A99E328-0DD6-413B-8347-9F60FEB73F24}">
      <dsp:nvSpPr>
        <dsp:cNvPr id="0" name=""/>
        <dsp:cNvSpPr/>
      </dsp:nvSpPr>
      <dsp:spPr>
        <a:xfrm rot="771429">
          <a:off x="2383650" y="1635559"/>
          <a:ext cx="379369" cy="33747"/>
        </a:xfrm>
        <a:custGeom>
          <a:avLst/>
          <a:gdLst/>
          <a:ahLst/>
          <a:cxnLst/>
          <a:rect l="0" t="0" r="0" b="0"/>
          <a:pathLst>
            <a:path>
              <a:moveTo>
                <a:pt x="0" y="16873"/>
              </a:moveTo>
              <a:lnTo>
                <a:pt x="379369" y="168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63850" y="1642949"/>
        <a:ext cx="18968" cy="18968"/>
      </dsp:txXfrm>
    </dsp:sp>
    <dsp:sp modelId="{892289A3-BE60-4A43-8454-BE41698AC816}">
      <dsp:nvSpPr>
        <dsp:cNvPr id="0" name=""/>
        <dsp:cNvSpPr/>
      </dsp:nvSpPr>
      <dsp:spPr>
        <a:xfrm>
          <a:off x="2748771" y="1400291"/>
          <a:ext cx="757192" cy="757192"/>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Attendances</a:t>
          </a:r>
        </a:p>
      </dsp:txBody>
      <dsp:txXfrm>
        <a:off x="2859659" y="1511179"/>
        <a:ext cx="535416" cy="535416"/>
      </dsp:txXfrm>
    </dsp:sp>
    <dsp:sp modelId="{1A852E4C-2E43-44A2-A93C-A8CA4C8F2D2F}">
      <dsp:nvSpPr>
        <dsp:cNvPr id="0" name=""/>
        <dsp:cNvSpPr/>
      </dsp:nvSpPr>
      <dsp:spPr>
        <a:xfrm rot="3857143">
          <a:off x="2076184" y="2021108"/>
          <a:ext cx="379369" cy="33747"/>
        </a:xfrm>
        <a:custGeom>
          <a:avLst/>
          <a:gdLst/>
          <a:ahLst/>
          <a:cxnLst/>
          <a:rect l="0" t="0" r="0" b="0"/>
          <a:pathLst>
            <a:path>
              <a:moveTo>
                <a:pt x="0" y="16873"/>
              </a:moveTo>
              <a:lnTo>
                <a:pt x="379369" y="168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56385" y="2028498"/>
        <a:ext cx="18968" cy="18968"/>
      </dsp:txXfrm>
    </dsp:sp>
    <dsp:sp modelId="{D7A5DA74-D68C-432A-A575-ABB4CDF90E09}">
      <dsp:nvSpPr>
        <dsp:cNvPr id="0" name=""/>
        <dsp:cNvSpPr/>
      </dsp:nvSpPr>
      <dsp:spPr>
        <a:xfrm>
          <a:off x="2133841" y="2171389"/>
          <a:ext cx="757192" cy="757192"/>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Player churn</a:t>
          </a:r>
        </a:p>
      </dsp:txBody>
      <dsp:txXfrm>
        <a:off x="2244729" y="2282277"/>
        <a:ext cx="535416" cy="535416"/>
      </dsp:txXfrm>
    </dsp:sp>
    <dsp:sp modelId="{05AE14AC-6E56-4B58-B7C1-E63EB02E7406}">
      <dsp:nvSpPr>
        <dsp:cNvPr id="0" name=""/>
        <dsp:cNvSpPr/>
      </dsp:nvSpPr>
      <dsp:spPr>
        <a:xfrm rot="6942857">
          <a:off x="1583049" y="2021108"/>
          <a:ext cx="379369" cy="33747"/>
        </a:xfrm>
        <a:custGeom>
          <a:avLst/>
          <a:gdLst/>
          <a:ahLst/>
          <a:cxnLst/>
          <a:rect l="0" t="0" r="0" b="0"/>
          <a:pathLst>
            <a:path>
              <a:moveTo>
                <a:pt x="0" y="16873"/>
              </a:moveTo>
              <a:lnTo>
                <a:pt x="379369" y="168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763249" y="2028498"/>
        <a:ext cx="18968" cy="18968"/>
      </dsp:txXfrm>
    </dsp:sp>
    <dsp:sp modelId="{22A91363-2CE7-4459-B963-51B3F1743008}">
      <dsp:nvSpPr>
        <dsp:cNvPr id="0" name=""/>
        <dsp:cNvSpPr/>
      </dsp:nvSpPr>
      <dsp:spPr>
        <a:xfrm>
          <a:off x="1147570" y="2171389"/>
          <a:ext cx="757192" cy="757192"/>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Ticket numbers </a:t>
          </a:r>
        </a:p>
      </dsp:txBody>
      <dsp:txXfrm>
        <a:off x="1258458" y="2282277"/>
        <a:ext cx="535416" cy="535416"/>
      </dsp:txXfrm>
    </dsp:sp>
    <dsp:sp modelId="{92EFA55D-9C35-4D47-96A6-78FD7B30E9BF}">
      <dsp:nvSpPr>
        <dsp:cNvPr id="0" name=""/>
        <dsp:cNvSpPr/>
      </dsp:nvSpPr>
      <dsp:spPr>
        <a:xfrm rot="10028571">
          <a:off x="1275584" y="1635559"/>
          <a:ext cx="379369" cy="33747"/>
        </a:xfrm>
        <a:custGeom>
          <a:avLst/>
          <a:gdLst/>
          <a:ahLst/>
          <a:cxnLst/>
          <a:rect l="0" t="0" r="0" b="0"/>
          <a:pathLst>
            <a:path>
              <a:moveTo>
                <a:pt x="0" y="16873"/>
              </a:moveTo>
              <a:lnTo>
                <a:pt x="379369" y="168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455784" y="1642949"/>
        <a:ext cx="18968" cy="18968"/>
      </dsp:txXfrm>
    </dsp:sp>
    <dsp:sp modelId="{99A4F030-1B94-43A0-A8CD-B801DB30E469}">
      <dsp:nvSpPr>
        <dsp:cNvPr id="0" name=""/>
        <dsp:cNvSpPr/>
      </dsp:nvSpPr>
      <dsp:spPr>
        <a:xfrm>
          <a:off x="532640" y="1400291"/>
          <a:ext cx="757192" cy="757192"/>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Annual Accounts</a:t>
          </a:r>
        </a:p>
      </dsp:txBody>
      <dsp:txXfrm>
        <a:off x="643528" y="1511179"/>
        <a:ext cx="535416" cy="535416"/>
      </dsp:txXfrm>
    </dsp:sp>
    <dsp:sp modelId="{221CA6E1-A88A-476C-BFBC-37EF66DE45BC}">
      <dsp:nvSpPr>
        <dsp:cNvPr id="0" name=""/>
        <dsp:cNvSpPr/>
      </dsp:nvSpPr>
      <dsp:spPr>
        <a:xfrm rot="13114286">
          <a:off x="1385317" y="1154787"/>
          <a:ext cx="379369" cy="33747"/>
        </a:xfrm>
        <a:custGeom>
          <a:avLst/>
          <a:gdLst/>
          <a:ahLst/>
          <a:cxnLst/>
          <a:rect l="0" t="0" r="0" b="0"/>
          <a:pathLst>
            <a:path>
              <a:moveTo>
                <a:pt x="0" y="16873"/>
              </a:moveTo>
              <a:lnTo>
                <a:pt x="379369" y="168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565517" y="1162177"/>
        <a:ext cx="18968" cy="18968"/>
      </dsp:txXfrm>
    </dsp:sp>
    <dsp:sp modelId="{26B37976-15D8-42C7-84B6-9221FB95BFA4}">
      <dsp:nvSpPr>
        <dsp:cNvPr id="0" name=""/>
        <dsp:cNvSpPr/>
      </dsp:nvSpPr>
      <dsp:spPr>
        <a:xfrm>
          <a:off x="752106" y="438748"/>
          <a:ext cx="757192" cy="757192"/>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Data</a:t>
          </a:r>
        </a:p>
      </dsp:txBody>
      <dsp:txXfrm>
        <a:off x="862994" y="549636"/>
        <a:ext cx="535416" cy="5354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CF8D-B57F-4264-A1D6-44437B1DE5FE}">
      <dsp:nvSpPr>
        <dsp:cNvPr id="0" name=""/>
        <dsp:cNvSpPr/>
      </dsp:nvSpPr>
      <dsp:spPr>
        <a:xfrm>
          <a:off x="1614292" y="1064691"/>
          <a:ext cx="810019" cy="810019"/>
        </a:xfrm>
        <a:prstGeom prst="ellipse">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Finances</a:t>
          </a:r>
        </a:p>
      </dsp:txBody>
      <dsp:txXfrm>
        <a:off x="1732917" y="1183316"/>
        <a:ext cx="572769" cy="572769"/>
      </dsp:txXfrm>
    </dsp:sp>
    <dsp:sp modelId="{743B4EA7-0740-45E9-8F8C-EBA07151CEE9}">
      <dsp:nvSpPr>
        <dsp:cNvPr id="0" name=""/>
        <dsp:cNvSpPr/>
      </dsp:nvSpPr>
      <dsp:spPr>
        <a:xfrm rot="16200000">
          <a:off x="1897221" y="924559"/>
          <a:ext cx="244161" cy="36102"/>
        </a:xfrm>
        <a:custGeom>
          <a:avLst/>
          <a:gdLst/>
          <a:ahLst/>
          <a:cxnLst/>
          <a:rect l="0" t="0" r="0" b="0"/>
          <a:pathLst>
            <a:path>
              <a:moveTo>
                <a:pt x="0" y="18051"/>
              </a:moveTo>
              <a:lnTo>
                <a:pt x="244161" y="18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013197" y="936506"/>
        <a:ext cx="12208" cy="12208"/>
      </dsp:txXfrm>
    </dsp:sp>
    <dsp:sp modelId="{F9758C0C-4F55-415E-9415-397C9FC0BDAB}">
      <dsp:nvSpPr>
        <dsp:cNvPr id="0" name=""/>
        <dsp:cNvSpPr/>
      </dsp:nvSpPr>
      <dsp:spPr>
        <a:xfrm>
          <a:off x="1614292" y="10510"/>
          <a:ext cx="810019" cy="810019"/>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SCMP</a:t>
          </a:r>
        </a:p>
      </dsp:txBody>
      <dsp:txXfrm>
        <a:off x="1732917" y="129135"/>
        <a:ext cx="572769" cy="572769"/>
      </dsp:txXfrm>
    </dsp:sp>
    <dsp:sp modelId="{9556C426-0DBB-426D-82D6-094C34C6C1B4}">
      <dsp:nvSpPr>
        <dsp:cNvPr id="0" name=""/>
        <dsp:cNvSpPr/>
      </dsp:nvSpPr>
      <dsp:spPr>
        <a:xfrm rot="19800000">
          <a:off x="2353694" y="1188105"/>
          <a:ext cx="244161" cy="36102"/>
        </a:xfrm>
        <a:custGeom>
          <a:avLst/>
          <a:gdLst/>
          <a:ahLst/>
          <a:cxnLst/>
          <a:rect l="0" t="0" r="0" b="0"/>
          <a:pathLst>
            <a:path>
              <a:moveTo>
                <a:pt x="0" y="18051"/>
              </a:moveTo>
              <a:lnTo>
                <a:pt x="244161" y="18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69671" y="1200052"/>
        <a:ext cx="12208" cy="12208"/>
      </dsp:txXfrm>
    </dsp:sp>
    <dsp:sp modelId="{87F55878-A39C-4FF2-8ADE-47F94B088F0D}">
      <dsp:nvSpPr>
        <dsp:cNvPr id="0" name=""/>
        <dsp:cNvSpPr/>
      </dsp:nvSpPr>
      <dsp:spPr>
        <a:xfrm>
          <a:off x="2527239" y="537601"/>
          <a:ext cx="810019" cy="810019"/>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Wages &amp; Salaries</a:t>
          </a:r>
        </a:p>
      </dsp:txBody>
      <dsp:txXfrm>
        <a:off x="2645864" y="656226"/>
        <a:ext cx="572769" cy="572769"/>
      </dsp:txXfrm>
    </dsp:sp>
    <dsp:sp modelId="{7C13110D-C006-4757-BFE9-6564B8C2D7A2}">
      <dsp:nvSpPr>
        <dsp:cNvPr id="0" name=""/>
        <dsp:cNvSpPr/>
      </dsp:nvSpPr>
      <dsp:spPr>
        <a:xfrm rot="1800000">
          <a:off x="2353694" y="1715195"/>
          <a:ext cx="244161" cy="36102"/>
        </a:xfrm>
        <a:custGeom>
          <a:avLst/>
          <a:gdLst/>
          <a:ahLst/>
          <a:cxnLst/>
          <a:rect l="0" t="0" r="0" b="0"/>
          <a:pathLst>
            <a:path>
              <a:moveTo>
                <a:pt x="0" y="18051"/>
              </a:moveTo>
              <a:lnTo>
                <a:pt x="244161" y="18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69671" y="1727142"/>
        <a:ext cx="12208" cy="12208"/>
      </dsp:txXfrm>
    </dsp:sp>
    <dsp:sp modelId="{7A5BCFE8-47E8-41D6-876E-0878A4250C9A}">
      <dsp:nvSpPr>
        <dsp:cNvPr id="0" name=""/>
        <dsp:cNvSpPr/>
      </dsp:nvSpPr>
      <dsp:spPr>
        <a:xfrm>
          <a:off x="2527239" y="1591782"/>
          <a:ext cx="810019" cy="810019"/>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Annual Accounts</a:t>
          </a:r>
        </a:p>
      </dsp:txBody>
      <dsp:txXfrm>
        <a:off x="2645864" y="1710407"/>
        <a:ext cx="572769" cy="572769"/>
      </dsp:txXfrm>
    </dsp:sp>
    <dsp:sp modelId="{9A99E328-0DD6-413B-8347-9F60FEB73F24}">
      <dsp:nvSpPr>
        <dsp:cNvPr id="0" name=""/>
        <dsp:cNvSpPr/>
      </dsp:nvSpPr>
      <dsp:spPr>
        <a:xfrm rot="5400000">
          <a:off x="1897221" y="1978740"/>
          <a:ext cx="244161" cy="36102"/>
        </a:xfrm>
        <a:custGeom>
          <a:avLst/>
          <a:gdLst/>
          <a:ahLst/>
          <a:cxnLst/>
          <a:rect l="0" t="0" r="0" b="0"/>
          <a:pathLst>
            <a:path>
              <a:moveTo>
                <a:pt x="0" y="18051"/>
              </a:moveTo>
              <a:lnTo>
                <a:pt x="244161" y="18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013197" y="1990687"/>
        <a:ext cx="12208" cy="12208"/>
      </dsp:txXfrm>
    </dsp:sp>
    <dsp:sp modelId="{892289A3-BE60-4A43-8454-BE41698AC816}">
      <dsp:nvSpPr>
        <dsp:cNvPr id="0" name=""/>
        <dsp:cNvSpPr/>
      </dsp:nvSpPr>
      <dsp:spPr>
        <a:xfrm>
          <a:off x="1614292" y="2118872"/>
          <a:ext cx="810019" cy="810019"/>
        </a:xfrm>
        <a:prstGeom prst="ellipse">
          <a:avLst/>
        </a:prstGeom>
        <a:solidFill>
          <a:srgbClr val="92D050"/>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Attendances</a:t>
          </a:r>
        </a:p>
      </dsp:txBody>
      <dsp:txXfrm>
        <a:off x="1732917" y="2237497"/>
        <a:ext cx="572769" cy="572769"/>
      </dsp:txXfrm>
    </dsp:sp>
    <dsp:sp modelId="{18019243-9C2D-4318-9D66-45633213A42B}">
      <dsp:nvSpPr>
        <dsp:cNvPr id="0" name=""/>
        <dsp:cNvSpPr/>
      </dsp:nvSpPr>
      <dsp:spPr>
        <a:xfrm rot="8991558">
          <a:off x="1432402" y="1718737"/>
          <a:ext cx="253807" cy="36102"/>
        </a:xfrm>
        <a:custGeom>
          <a:avLst/>
          <a:gdLst/>
          <a:ahLst/>
          <a:cxnLst/>
          <a:rect l="0" t="0" r="0" b="0"/>
          <a:pathLst>
            <a:path>
              <a:moveTo>
                <a:pt x="0" y="18051"/>
              </a:moveTo>
              <a:lnTo>
                <a:pt x="253807" y="18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552960" y="1730443"/>
        <a:ext cx="12690" cy="12690"/>
      </dsp:txXfrm>
    </dsp:sp>
    <dsp:sp modelId="{98728420-9FD0-496D-BD00-CFC98EA13244}">
      <dsp:nvSpPr>
        <dsp:cNvPr id="0" name=""/>
        <dsp:cNvSpPr/>
      </dsp:nvSpPr>
      <dsp:spPr>
        <a:xfrm>
          <a:off x="694300" y="1598866"/>
          <a:ext cx="810019" cy="810019"/>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bg1"/>
              </a:solidFill>
            </a:rPr>
            <a:t>Player churn</a:t>
          </a:r>
        </a:p>
      </dsp:txBody>
      <dsp:txXfrm>
        <a:off x="812925" y="1717491"/>
        <a:ext cx="572769" cy="572769"/>
      </dsp:txXfrm>
    </dsp:sp>
    <dsp:sp modelId="{DFA6364A-405D-4480-BE9E-B7FCC310C95A}">
      <dsp:nvSpPr>
        <dsp:cNvPr id="0" name=""/>
        <dsp:cNvSpPr/>
      </dsp:nvSpPr>
      <dsp:spPr>
        <a:xfrm rot="12600000">
          <a:off x="1440747" y="1188105"/>
          <a:ext cx="244161" cy="36102"/>
        </a:xfrm>
        <a:custGeom>
          <a:avLst/>
          <a:gdLst/>
          <a:ahLst/>
          <a:cxnLst/>
          <a:rect l="0" t="0" r="0" b="0"/>
          <a:pathLst>
            <a:path>
              <a:moveTo>
                <a:pt x="0" y="18051"/>
              </a:moveTo>
              <a:lnTo>
                <a:pt x="244161" y="18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556724" y="1200052"/>
        <a:ext cx="12208" cy="12208"/>
      </dsp:txXfrm>
    </dsp:sp>
    <dsp:sp modelId="{21B5D978-133E-490D-AE49-F5A71A92FB75}">
      <dsp:nvSpPr>
        <dsp:cNvPr id="0" name=""/>
        <dsp:cNvSpPr/>
      </dsp:nvSpPr>
      <dsp:spPr>
        <a:xfrm>
          <a:off x="701344" y="537601"/>
          <a:ext cx="810019" cy="810019"/>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solidFill>
                <a:schemeClr val="bg1"/>
              </a:solidFill>
            </a:rPr>
            <a:t>Data</a:t>
          </a:r>
          <a:endParaRPr lang="en-GB" sz="800" kern="1200" dirty="0">
            <a:solidFill>
              <a:schemeClr val="bg1"/>
            </a:solidFill>
          </a:endParaRPr>
        </a:p>
      </dsp:txBody>
      <dsp:txXfrm>
        <a:off x="819969" y="656226"/>
        <a:ext cx="572769" cy="5727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CF8D-B57F-4264-A1D6-44437B1DE5FE}">
      <dsp:nvSpPr>
        <dsp:cNvPr id="0" name=""/>
        <dsp:cNvSpPr/>
      </dsp:nvSpPr>
      <dsp:spPr>
        <a:xfrm>
          <a:off x="1354807" y="1211284"/>
          <a:ext cx="920872" cy="920872"/>
        </a:xfrm>
        <a:prstGeom prst="ellipse">
          <a:avLst/>
        </a:prstGeom>
        <a:solidFill>
          <a:srgbClr val="0070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Finances</a:t>
          </a:r>
        </a:p>
      </dsp:txBody>
      <dsp:txXfrm>
        <a:off x="1489666" y="1346143"/>
        <a:ext cx="651154" cy="651154"/>
      </dsp:txXfrm>
    </dsp:sp>
    <dsp:sp modelId="{2F6E011A-8A09-4AA4-A5E8-C7EF1FE7743A}">
      <dsp:nvSpPr>
        <dsp:cNvPr id="0" name=""/>
        <dsp:cNvSpPr/>
      </dsp:nvSpPr>
      <dsp:spPr>
        <a:xfrm rot="16255893">
          <a:off x="1685668" y="1049452"/>
          <a:ext cx="278651" cy="45171"/>
        </a:xfrm>
        <a:custGeom>
          <a:avLst/>
          <a:gdLst/>
          <a:ahLst/>
          <a:cxnLst/>
          <a:rect l="0" t="0" r="0" b="0"/>
          <a:pathLst>
            <a:path>
              <a:moveTo>
                <a:pt x="0" y="22585"/>
              </a:moveTo>
              <a:lnTo>
                <a:pt x="278651" y="225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818028" y="1065071"/>
        <a:ext cx="13932" cy="13932"/>
      </dsp:txXfrm>
    </dsp:sp>
    <dsp:sp modelId="{26AA881F-15F8-4387-B45D-38259B074E95}">
      <dsp:nvSpPr>
        <dsp:cNvPr id="0" name=""/>
        <dsp:cNvSpPr/>
      </dsp:nvSpPr>
      <dsp:spPr>
        <a:xfrm>
          <a:off x="1374309" y="11919"/>
          <a:ext cx="920872" cy="920872"/>
        </a:xfrm>
        <a:prstGeom prst="ellipse">
          <a:avLst/>
        </a:prstGeom>
        <a:solidFill>
          <a:srgbClr val="00B050"/>
        </a:solidFill>
        <a:ln>
          <a:solidFill>
            <a:srgbClr val="00B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Annual accounts</a:t>
          </a:r>
        </a:p>
      </dsp:txBody>
      <dsp:txXfrm>
        <a:off x="1509168" y="146778"/>
        <a:ext cx="651154" cy="651154"/>
      </dsp:txXfrm>
    </dsp:sp>
    <dsp:sp modelId="{70382E8D-A771-48F4-B29D-AF4FFBBBFC9B}">
      <dsp:nvSpPr>
        <dsp:cNvPr id="0" name=""/>
        <dsp:cNvSpPr/>
      </dsp:nvSpPr>
      <dsp:spPr>
        <a:xfrm rot="20537010">
          <a:off x="2246799" y="1463822"/>
          <a:ext cx="297055" cy="45171"/>
        </a:xfrm>
        <a:custGeom>
          <a:avLst/>
          <a:gdLst/>
          <a:ahLst/>
          <a:cxnLst/>
          <a:rect l="0" t="0" r="0" b="0"/>
          <a:pathLst>
            <a:path>
              <a:moveTo>
                <a:pt x="0" y="22585"/>
              </a:moveTo>
              <a:lnTo>
                <a:pt x="297055" y="225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87900" y="1478982"/>
        <a:ext cx="14852" cy="14852"/>
      </dsp:txXfrm>
    </dsp:sp>
    <dsp:sp modelId="{07A05FEA-9AF9-44B2-818B-5B0A330F92DF}">
      <dsp:nvSpPr>
        <dsp:cNvPr id="0" name=""/>
        <dsp:cNvSpPr/>
      </dsp:nvSpPr>
      <dsp:spPr>
        <a:xfrm>
          <a:off x="2514973" y="840660"/>
          <a:ext cx="920872" cy="920872"/>
        </a:xfrm>
        <a:prstGeom prst="ellipse">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Performance - trading</a:t>
          </a:r>
        </a:p>
      </dsp:txBody>
      <dsp:txXfrm>
        <a:off x="2649832" y="975519"/>
        <a:ext cx="651154" cy="651154"/>
      </dsp:txXfrm>
    </dsp:sp>
    <dsp:sp modelId="{CFEB1EF3-132E-4845-9CD1-21A3D9427333}">
      <dsp:nvSpPr>
        <dsp:cNvPr id="0" name=""/>
        <dsp:cNvSpPr/>
      </dsp:nvSpPr>
      <dsp:spPr>
        <a:xfrm rot="3195208">
          <a:off x="2032449" y="2134288"/>
          <a:ext cx="290058" cy="45171"/>
        </a:xfrm>
        <a:custGeom>
          <a:avLst/>
          <a:gdLst/>
          <a:ahLst/>
          <a:cxnLst/>
          <a:rect l="0" t="0" r="0" b="0"/>
          <a:pathLst>
            <a:path>
              <a:moveTo>
                <a:pt x="0" y="22585"/>
              </a:moveTo>
              <a:lnTo>
                <a:pt x="290058" y="225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70227" y="2149622"/>
        <a:ext cx="14502" cy="14502"/>
      </dsp:txXfrm>
    </dsp:sp>
    <dsp:sp modelId="{756D8B71-0CB0-4F04-A153-64C53D1AACBB}">
      <dsp:nvSpPr>
        <dsp:cNvPr id="0" name=""/>
        <dsp:cNvSpPr/>
      </dsp:nvSpPr>
      <dsp:spPr>
        <a:xfrm>
          <a:off x="2079278" y="2181591"/>
          <a:ext cx="920872" cy="920872"/>
        </a:xfrm>
        <a:prstGeom prst="ellipse">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Position – balance sheet</a:t>
          </a:r>
        </a:p>
      </dsp:txBody>
      <dsp:txXfrm>
        <a:off x="2214137" y="2316450"/>
        <a:ext cx="651154" cy="651154"/>
      </dsp:txXfrm>
    </dsp:sp>
    <dsp:sp modelId="{958B8A6F-1A14-48D0-BA92-28AD73F15CDB}">
      <dsp:nvSpPr>
        <dsp:cNvPr id="0" name=""/>
        <dsp:cNvSpPr/>
      </dsp:nvSpPr>
      <dsp:spPr>
        <a:xfrm rot="7514344">
          <a:off x="1338942" y="2134288"/>
          <a:ext cx="267134" cy="45171"/>
        </a:xfrm>
        <a:custGeom>
          <a:avLst/>
          <a:gdLst/>
          <a:ahLst/>
          <a:cxnLst/>
          <a:rect l="0" t="0" r="0" b="0"/>
          <a:pathLst>
            <a:path>
              <a:moveTo>
                <a:pt x="0" y="22585"/>
              </a:moveTo>
              <a:lnTo>
                <a:pt x="267134" y="225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465831" y="2150195"/>
        <a:ext cx="13356" cy="13356"/>
      </dsp:txXfrm>
    </dsp:sp>
    <dsp:sp modelId="{C687C021-E813-47A6-943E-03B79120C576}">
      <dsp:nvSpPr>
        <dsp:cNvPr id="0" name=""/>
        <dsp:cNvSpPr/>
      </dsp:nvSpPr>
      <dsp:spPr>
        <a:xfrm>
          <a:off x="669340" y="2181591"/>
          <a:ext cx="920872" cy="920872"/>
        </a:xfrm>
        <a:prstGeom prst="ellipse">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Strategic Review</a:t>
          </a:r>
        </a:p>
      </dsp:txBody>
      <dsp:txXfrm>
        <a:off x="804199" y="2316450"/>
        <a:ext cx="651154" cy="651154"/>
      </dsp:txXfrm>
    </dsp:sp>
    <dsp:sp modelId="{D1C08B3F-7E87-4B95-AB98-50FB04B1F576}">
      <dsp:nvSpPr>
        <dsp:cNvPr id="0" name=""/>
        <dsp:cNvSpPr/>
      </dsp:nvSpPr>
      <dsp:spPr>
        <a:xfrm rot="11897545">
          <a:off x="1124682" y="1463822"/>
          <a:ext cx="259961" cy="45171"/>
        </a:xfrm>
        <a:custGeom>
          <a:avLst/>
          <a:gdLst/>
          <a:ahLst/>
          <a:cxnLst/>
          <a:rect l="0" t="0" r="0" b="0"/>
          <a:pathLst>
            <a:path>
              <a:moveTo>
                <a:pt x="0" y="22585"/>
              </a:moveTo>
              <a:lnTo>
                <a:pt x="259961" y="225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248163" y="1479909"/>
        <a:ext cx="12998" cy="12998"/>
      </dsp:txXfrm>
    </dsp:sp>
    <dsp:sp modelId="{0D51D26E-B741-4DE3-9449-A6196DB01307}">
      <dsp:nvSpPr>
        <dsp:cNvPr id="0" name=""/>
        <dsp:cNvSpPr/>
      </dsp:nvSpPr>
      <dsp:spPr>
        <a:xfrm>
          <a:off x="233645" y="840660"/>
          <a:ext cx="920872" cy="920872"/>
        </a:xfrm>
        <a:prstGeom prst="ellipse">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t>Key performance indicators</a:t>
          </a:r>
          <a:endParaRPr lang="en-GB" sz="900" kern="1200" dirty="0"/>
        </a:p>
      </dsp:txBody>
      <dsp:txXfrm>
        <a:off x="368504" y="975519"/>
        <a:ext cx="651154" cy="6511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CF8D-B57F-4264-A1D6-44437B1DE5FE}">
      <dsp:nvSpPr>
        <dsp:cNvPr id="0" name=""/>
        <dsp:cNvSpPr/>
      </dsp:nvSpPr>
      <dsp:spPr>
        <a:xfrm>
          <a:off x="2280940" y="1692222"/>
          <a:ext cx="1286996" cy="1286996"/>
        </a:xfrm>
        <a:prstGeom prst="ellipse">
          <a:avLst/>
        </a:prstGeom>
        <a:solidFill>
          <a:srgbClr val="0070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Finances</a:t>
          </a:r>
        </a:p>
      </dsp:txBody>
      <dsp:txXfrm>
        <a:off x="2469416" y="1880698"/>
        <a:ext cx="910044" cy="910044"/>
      </dsp:txXfrm>
    </dsp:sp>
    <dsp:sp modelId="{2F6E011A-8A09-4AA4-A5E8-C7EF1FE7743A}">
      <dsp:nvSpPr>
        <dsp:cNvPr id="0" name=""/>
        <dsp:cNvSpPr/>
      </dsp:nvSpPr>
      <dsp:spPr>
        <a:xfrm rot="16255893">
          <a:off x="2743413" y="1478060"/>
          <a:ext cx="389302" cy="39241"/>
        </a:xfrm>
        <a:custGeom>
          <a:avLst/>
          <a:gdLst/>
          <a:ahLst/>
          <a:cxnLst/>
          <a:rect l="0" t="0" r="0" b="0"/>
          <a:pathLst>
            <a:path>
              <a:moveTo>
                <a:pt x="0" y="19620"/>
              </a:moveTo>
              <a:lnTo>
                <a:pt x="389302" y="19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928332" y="1487948"/>
        <a:ext cx="19465" cy="19465"/>
      </dsp:txXfrm>
    </dsp:sp>
    <dsp:sp modelId="{26AA881F-15F8-4387-B45D-38259B074E95}">
      <dsp:nvSpPr>
        <dsp:cNvPr id="0" name=""/>
        <dsp:cNvSpPr/>
      </dsp:nvSpPr>
      <dsp:spPr>
        <a:xfrm>
          <a:off x="2308193" y="16144"/>
          <a:ext cx="1286996" cy="1286996"/>
        </a:xfrm>
        <a:prstGeom prst="ellipse">
          <a:avLst/>
        </a:prstGeom>
        <a:solidFill>
          <a:srgbClr val="00B050"/>
        </a:solidFill>
        <a:ln>
          <a:solidFill>
            <a:srgbClr val="00B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Annual accounts</a:t>
          </a:r>
        </a:p>
      </dsp:txBody>
      <dsp:txXfrm>
        <a:off x="2496669" y="204620"/>
        <a:ext cx="910044" cy="910044"/>
      </dsp:txXfrm>
    </dsp:sp>
    <dsp:sp modelId="{70382E8D-A771-48F4-B29D-AF4FFBBBFC9B}">
      <dsp:nvSpPr>
        <dsp:cNvPr id="0" name=""/>
        <dsp:cNvSpPr/>
      </dsp:nvSpPr>
      <dsp:spPr>
        <a:xfrm rot="20537010">
          <a:off x="3527576" y="2057131"/>
          <a:ext cx="415021" cy="39241"/>
        </a:xfrm>
        <a:custGeom>
          <a:avLst/>
          <a:gdLst/>
          <a:ahLst/>
          <a:cxnLst/>
          <a:rect l="0" t="0" r="0" b="0"/>
          <a:pathLst>
            <a:path>
              <a:moveTo>
                <a:pt x="0" y="19620"/>
              </a:moveTo>
              <a:lnTo>
                <a:pt x="415021" y="19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24711" y="2066376"/>
        <a:ext cx="20751" cy="20751"/>
      </dsp:txXfrm>
    </dsp:sp>
    <dsp:sp modelId="{07A05FEA-9AF9-44B2-818B-5B0A330F92DF}">
      <dsp:nvSpPr>
        <dsp:cNvPr id="0" name=""/>
        <dsp:cNvSpPr/>
      </dsp:nvSpPr>
      <dsp:spPr>
        <a:xfrm>
          <a:off x="3902237" y="1174285"/>
          <a:ext cx="1286996" cy="1286996"/>
        </a:xfrm>
        <a:prstGeom prst="ellipse">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Performance - trading</a:t>
          </a:r>
        </a:p>
      </dsp:txBody>
      <dsp:txXfrm>
        <a:off x="4090713" y="1362761"/>
        <a:ext cx="910044" cy="910044"/>
      </dsp:txXfrm>
    </dsp:sp>
    <dsp:sp modelId="{CFEB1EF3-132E-4845-9CD1-21A3D9427333}">
      <dsp:nvSpPr>
        <dsp:cNvPr id="0" name=""/>
        <dsp:cNvSpPr/>
      </dsp:nvSpPr>
      <dsp:spPr>
        <a:xfrm rot="3195208">
          <a:off x="3228029" y="2994086"/>
          <a:ext cx="405243" cy="39241"/>
        </a:xfrm>
        <a:custGeom>
          <a:avLst/>
          <a:gdLst/>
          <a:ahLst/>
          <a:cxnLst/>
          <a:rect l="0" t="0" r="0" b="0"/>
          <a:pathLst>
            <a:path>
              <a:moveTo>
                <a:pt x="0" y="19620"/>
              </a:moveTo>
              <a:lnTo>
                <a:pt x="405243" y="19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20520" y="3003576"/>
        <a:ext cx="20262" cy="20262"/>
      </dsp:txXfrm>
    </dsp:sp>
    <dsp:sp modelId="{756D8B71-0CB0-4F04-A153-64C53D1AACBB}">
      <dsp:nvSpPr>
        <dsp:cNvPr id="0" name=""/>
        <dsp:cNvSpPr/>
      </dsp:nvSpPr>
      <dsp:spPr>
        <a:xfrm>
          <a:off x="3293367" y="3048197"/>
          <a:ext cx="1286996" cy="1286996"/>
        </a:xfrm>
        <a:prstGeom prst="ellipse">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Position – balance sheet</a:t>
          </a:r>
        </a:p>
      </dsp:txBody>
      <dsp:txXfrm>
        <a:off x="3481843" y="3236673"/>
        <a:ext cx="910044" cy="910044"/>
      </dsp:txXfrm>
    </dsp:sp>
    <dsp:sp modelId="{958B8A6F-1A14-48D0-BA92-28AD73F15CDB}">
      <dsp:nvSpPr>
        <dsp:cNvPr id="0" name=""/>
        <dsp:cNvSpPr/>
      </dsp:nvSpPr>
      <dsp:spPr>
        <a:xfrm rot="7514344">
          <a:off x="2258873" y="2994086"/>
          <a:ext cx="373208" cy="39241"/>
        </a:xfrm>
        <a:custGeom>
          <a:avLst/>
          <a:gdLst/>
          <a:ahLst/>
          <a:cxnLst/>
          <a:rect l="0" t="0" r="0" b="0"/>
          <a:pathLst>
            <a:path>
              <a:moveTo>
                <a:pt x="0" y="19620"/>
              </a:moveTo>
              <a:lnTo>
                <a:pt x="373208" y="19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436147" y="3004377"/>
        <a:ext cx="18660" cy="18660"/>
      </dsp:txXfrm>
    </dsp:sp>
    <dsp:sp modelId="{C687C021-E813-47A6-943E-03B79120C576}">
      <dsp:nvSpPr>
        <dsp:cNvPr id="0" name=""/>
        <dsp:cNvSpPr/>
      </dsp:nvSpPr>
      <dsp:spPr>
        <a:xfrm>
          <a:off x="1323019" y="3048197"/>
          <a:ext cx="1286996" cy="1286996"/>
        </a:xfrm>
        <a:prstGeom prst="ellipse">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Strategic Review</a:t>
          </a:r>
        </a:p>
      </dsp:txBody>
      <dsp:txXfrm>
        <a:off x="1511495" y="3236673"/>
        <a:ext cx="910044" cy="910044"/>
      </dsp:txXfrm>
    </dsp:sp>
    <dsp:sp modelId="{D1C08B3F-7E87-4B95-AB98-50FB04B1F576}">
      <dsp:nvSpPr>
        <dsp:cNvPr id="0" name=""/>
        <dsp:cNvSpPr/>
      </dsp:nvSpPr>
      <dsp:spPr>
        <a:xfrm rot="11897545">
          <a:off x="1959450" y="2057131"/>
          <a:ext cx="363183" cy="39241"/>
        </a:xfrm>
        <a:custGeom>
          <a:avLst/>
          <a:gdLst/>
          <a:ahLst/>
          <a:cxnLst/>
          <a:rect l="0" t="0" r="0" b="0"/>
          <a:pathLst>
            <a:path>
              <a:moveTo>
                <a:pt x="0" y="19620"/>
              </a:moveTo>
              <a:lnTo>
                <a:pt x="363183" y="19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131963" y="2067672"/>
        <a:ext cx="18159" cy="18159"/>
      </dsp:txXfrm>
    </dsp:sp>
    <dsp:sp modelId="{0D51D26E-B741-4DE3-9449-A6196DB01307}">
      <dsp:nvSpPr>
        <dsp:cNvPr id="0" name=""/>
        <dsp:cNvSpPr/>
      </dsp:nvSpPr>
      <dsp:spPr>
        <a:xfrm>
          <a:off x="714148" y="1174285"/>
          <a:ext cx="1286996" cy="1286996"/>
        </a:xfrm>
        <a:prstGeom prst="ellipse">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Key performance indicators</a:t>
          </a:r>
          <a:endParaRPr lang="en-GB" sz="1300" kern="1200" dirty="0"/>
        </a:p>
      </dsp:txBody>
      <dsp:txXfrm>
        <a:off x="902624" y="1362761"/>
        <a:ext cx="910044" cy="9100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CF8D-B57F-4264-A1D6-44437B1DE5FE}">
      <dsp:nvSpPr>
        <dsp:cNvPr id="0" name=""/>
        <dsp:cNvSpPr/>
      </dsp:nvSpPr>
      <dsp:spPr>
        <a:xfrm>
          <a:off x="2280940" y="1692222"/>
          <a:ext cx="1286996" cy="1286996"/>
        </a:xfrm>
        <a:prstGeom prst="ellipse">
          <a:avLst/>
        </a:prstGeom>
        <a:solidFill>
          <a:srgbClr val="0070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Finances</a:t>
          </a:r>
        </a:p>
      </dsp:txBody>
      <dsp:txXfrm>
        <a:off x="2469416" y="1880698"/>
        <a:ext cx="910044" cy="910044"/>
      </dsp:txXfrm>
    </dsp:sp>
    <dsp:sp modelId="{2F6E011A-8A09-4AA4-A5E8-C7EF1FE7743A}">
      <dsp:nvSpPr>
        <dsp:cNvPr id="0" name=""/>
        <dsp:cNvSpPr/>
      </dsp:nvSpPr>
      <dsp:spPr>
        <a:xfrm rot="16255893">
          <a:off x="2743413" y="1478060"/>
          <a:ext cx="389302" cy="39241"/>
        </a:xfrm>
        <a:custGeom>
          <a:avLst/>
          <a:gdLst/>
          <a:ahLst/>
          <a:cxnLst/>
          <a:rect l="0" t="0" r="0" b="0"/>
          <a:pathLst>
            <a:path>
              <a:moveTo>
                <a:pt x="0" y="19620"/>
              </a:moveTo>
              <a:lnTo>
                <a:pt x="389302" y="19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928332" y="1487948"/>
        <a:ext cx="19465" cy="19465"/>
      </dsp:txXfrm>
    </dsp:sp>
    <dsp:sp modelId="{26AA881F-15F8-4387-B45D-38259B074E95}">
      <dsp:nvSpPr>
        <dsp:cNvPr id="0" name=""/>
        <dsp:cNvSpPr/>
      </dsp:nvSpPr>
      <dsp:spPr>
        <a:xfrm>
          <a:off x="2308193" y="16144"/>
          <a:ext cx="1286996" cy="1286996"/>
        </a:xfrm>
        <a:prstGeom prst="ellipse">
          <a:avLst/>
        </a:prstGeom>
        <a:solidFill>
          <a:srgbClr val="00B050"/>
        </a:solidFill>
        <a:ln>
          <a:solidFill>
            <a:srgbClr val="00B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Annual accounts</a:t>
          </a:r>
        </a:p>
      </dsp:txBody>
      <dsp:txXfrm>
        <a:off x="2496669" y="204620"/>
        <a:ext cx="910044" cy="910044"/>
      </dsp:txXfrm>
    </dsp:sp>
    <dsp:sp modelId="{70382E8D-A771-48F4-B29D-AF4FFBBBFC9B}">
      <dsp:nvSpPr>
        <dsp:cNvPr id="0" name=""/>
        <dsp:cNvSpPr/>
      </dsp:nvSpPr>
      <dsp:spPr>
        <a:xfrm rot="20537010">
          <a:off x="3527576" y="2057131"/>
          <a:ext cx="415021" cy="39241"/>
        </a:xfrm>
        <a:custGeom>
          <a:avLst/>
          <a:gdLst/>
          <a:ahLst/>
          <a:cxnLst/>
          <a:rect l="0" t="0" r="0" b="0"/>
          <a:pathLst>
            <a:path>
              <a:moveTo>
                <a:pt x="0" y="19620"/>
              </a:moveTo>
              <a:lnTo>
                <a:pt x="415021" y="19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24711" y="2066376"/>
        <a:ext cx="20751" cy="20751"/>
      </dsp:txXfrm>
    </dsp:sp>
    <dsp:sp modelId="{07A05FEA-9AF9-44B2-818B-5B0A330F92DF}">
      <dsp:nvSpPr>
        <dsp:cNvPr id="0" name=""/>
        <dsp:cNvSpPr/>
      </dsp:nvSpPr>
      <dsp:spPr>
        <a:xfrm>
          <a:off x="3902237" y="1174285"/>
          <a:ext cx="1286996" cy="1286996"/>
        </a:xfrm>
        <a:prstGeom prst="ellipse">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Performance - trading</a:t>
          </a:r>
        </a:p>
      </dsp:txBody>
      <dsp:txXfrm>
        <a:off x="4090713" y="1362761"/>
        <a:ext cx="910044" cy="910044"/>
      </dsp:txXfrm>
    </dsp:sp>
    <dsp:sp modelId="{CFEB1EF3-132E-4845-9CD1-21A3D9427333}">
      <dsp:nvSpPr>
        <dsp:cNvPr id="0" name=""/>
        <dsp:cNvSpPr/>
      </dsp:nvSpPr>
      <dsp:spPr>
        <a:xfrm rot="3195208">
          <a:off x="3228029" y="2994086"/>
          <a:ext cx="405243" cy="39241"/>
        </a:xfrm>
        <a:custGeom>
          <a:avLst/>
          <a:gdLst/>
          <a:ahLst/>
          <a:cxnLst/>
          <a:rect l="0" t="0" r="0" b="0"/>
          <a:pathLst>
            <a:path>
              <a:moveTo>
                <a:pt x="0" y="19620"/>
              </a:moveTo>
              <a:lnTo>
                <a:pt x="405243" y="19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20520" y="3003576"/>
        <a:ext cx="20262" cy="20262"/>
      </dsp:txXfrm>
    </dsp:sp>
    <dsp:sp modelId="{756D8B71-0CB0-4F04-A153-64C53D1AACBB}">
      <dsp:nvSpPr>
        <dsp:cNvPr id="0" name=""/>
        <dsp:cNvSpPr/>
      </dsp:nvSpPr>
      <dsp:spPr>
        <a:xfrm>
          <a:off x="3293367" y="3048197"/>
          <a:ext cx="1286996" cy="1286996"/>
        </a:xfrm>
        <a:prstGeom prst="ellipse">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Position – balance sheet</a:t>
          </a:r>
        </a:p>
      </dsp:txBody>
      <dsp:txXfrm>
        <a:off x="3481843" y="3236673"/>
        <a:ext cx="910044" cy="910044"/>
      </dsp:txXfrm>
    </dsp:sp>
    <dsp:sp modelId="{958B8A6F-1A14-48D0-BA92-28AD73F15CDB}">
      <dsp:nvSpPr>
        <dsp:cNvPr id="0" name=""/>
        <dsp:cNvSpPr/>
      </dsp:nvSpPr>
      <dsp:spPr>
        <a:xfrm rot="7514344">
          <a:off x="2258873" y="2994086"/>
          <a:ext cx="373208" cy="39241"/>
        </a:xfrm>
        <a:custGeom>
          <a:avLst/>
          <a:gdLst/>
          <a:ahLst/>
          <a:cxnLst/>
          <a:rect l="0" t="0" r="0" b="0"/>
          <a:pathLst>
            <a:path>
              <a:moveTo>
                <a:pt x="0" y="19620"/>
              </a:moveTo>
              <a:lnTo>
                <a:pt x="373208" y="19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436147" y="3004377"/>
        <a:ext cx="18660" cy="18660"/>
      </dsp:txXfrm>
    </dsp:sp>
    <dsp:sp modelId="{C687C021-E813-47A6-943E-03B79120C576}">
      <dsp:nvSpPr>
        <dsp:cNvPr id="0" name=""/>
        <dsp:cNvSpPr/>
      </dsp:nvSpPr>
      <dsp:spPr>
        <a:xfrm>
          <a:off x="1323019" y="3048197"/>
          <a:ext cx="1286996" cy="1286996"/>
        </a:xfrm>
        <a:prstGeom prst="ellipse">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Strategic Review</a:t>
          </a:r>
        </a:p>
      </dsp:txBody>
      <dsp:txXfrm>
        <a:off x="1511495" y="3236673"/>
        <a:ext cx="910044" cy="910044"/>
      </dsp:txXfrm>
    </dsp:sp>
    <dsp:sp modelId="{D1C08B3F-7E87-4B95-AB98-50FB04B1F576}">
      <dsp:nvSpPr>
        <dsp:cNvPr id="0" name=""/>
        <dsp:cNvSpPr/>
      </dsp:nvSpPr>
      <dsp:spPr>
        <a:xfrm rot="11897545">
          <a:off x="1959450" y="2057131"/>
          <a:ext cx="363183" cy="39241"/>
        </a:xfrm>
        <a:custGeom>
          <a:avLst/>
          <a:gdLst/>
          <a:ahLst/>
          <a:cxnLst/>
          <a:rect l="0" t="0" r="0" b="0"/>
          <a:pathLst>
            <a:path>
              <a:moveTo>
                <a:pt x="0" y="19620"/>
              </a:moveTo>
              <a:lnTo>
                <a:pt x="363183" y="19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131963" y="2067672"/>
        <a:ext cx="18159" cy="18159"/>
      </dsp:txXfrm>
    </dsp:sp>
    <dsp:sp modelId="{0D51D26E-B741-4DE3-9449-A6196DB01307}">
      <dsp:nvSpPr>
        <dsp:cNvPr id="0" name=""/>
        <dsp:cNvSpPr/>
      </dsp:nvSpPr>
      <dsp:spPr>
        <a:xfrm>
          <a:off x="714148" y="1174285"/>
          <a:ext cx="1286996" cy="1286996"/>
        </a:xfrm>
        <a:prstGeom prst="ellipse">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Key performance indicators</a:t>
          </a:r>
          <a:endParaRPr lang="en-GB" sz="1300" kern="1200" dirty="0"/>
        </a:p>
      </dsp:txBody>
      <dsp:txXfrm>
        <a:off x="902624" y="1362761"/>
        <a:ext cx="910044" cy="9100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CF8D-B57F-4264-A1D6-44437B1DE5FE}">
      <dsp:nvSpPr>
        <dsp:cNvPr id="0" name=""/>
        <dsp:cNvSpPr/>
      </dsp:nvSpPr>
      <dsp:spPr>
        <a:xfrm>
          <a:off x="2280940" y="1692222"/>
          <a:ext cx="1286996" cy="1286996"/>
        </a:xfrm>
        <a:prstGeom prst="ellipse">
          <a:avLst/>
        </a:prstGeom>
        <a:solidFill>
          <a:srgbClr val="0070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Finances</a:t>
          </a:r>
        </a:p>
      </dsp:txBody>
      <dsp:txXfrm>
        <a:off x="2469416" y="1880698"/>
        <a:ext cx="910044" cy="910044"/>
      </dsp:txXfrm>
    </dsp:sp>
    <dsp:sp modelId="{2F6E011A-8A09-4AA4-A5E8-C7EF1FE7743A}">
      <dsp:nvSpPr>
        <dsp:cNvPr id="0" name=""/>
        <dsp:cNvSpPr/>
      </dsp:nvSpPr>
      <dsp:spPr>
        <a:xfrm rot="16211227">
          <a:off x="2732633" y="1478064"/>
          <a:ext cx="389082" cy="39241"/>
        </a:xfrm>
        <a:custGeom>
          <a:avLst/>
          <a:gdLst/>
          <a:ahLst/>
          <a:cxnLst/>
          <a:rect l="0" t="0" r="0" b="0"/>
          <a:pathLst>
            <a:path>
              <a:moveTo>
                <a:pt x="0" y="19620"/>
              </a:moveTo>
              <a:lnTo>
                <a:pt x="389082" y="19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917448" y="1487957"/>
        <a:ext cx="19454" cy="19454"/>
      </dsp:txXfrm>
    </dsp:sp>
    <dsp:sp modelId="{26AA881F-15F8-4387-B45D-38259B074E95}">
      <dsp:nvSpPr>
        <dsp:cNvPr id="0" name=""/>
        <dsp:cNvSpPr/>
      </dsp:nvSpPr>
      <dsp:spPr>
        <a:xfrm>
          <a:off x="2286413" y="16151"/>
          <a:ext cx="1286996" cy="1286996"/>
        </a:xfrm>
        <a:prstGeom prst="ellipse">
          <a:avLst/>
        </a:prstGeom>
        <a:solidFill>
          <a:srgbClr val="00B050"/>
        </a:solidFill>
        <a:ln>
          <a:solidFill>
            <a:srgbClr val="00B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Annual accounts</a:t>
          </a:r>
        </a:p>
      </dsp:txBody>
      <dsp:txXfrm>
        <a:off x="2474889" y="204627"/>
        <a:ext cx="910044" cy="910044"/>
      </dsp:txXfrm>
    </dsp:sp>
    <dsp:sp modelId="{70382E8D-A771-48F4-B29D-AF4FFBBBFC9B}">
      <dsp:nvSpPr>
        <dsp:cNvPr id="0" name=""/>
        <dsp:cNvSpPr/>
      </dsp:nvSpPr>
      <dsp:spPr>
        <a:xfrm rot="20537010">
          <a:off x="3527576" y="2057131"/>
          <a:ext cx="415021" cy="39241"/>
        </a:xfrm>
        <a:custGeom>
          <a:avLst/>
          <a:gdLst/>
          <a:ahLst/>
          <a:cxnLst/>
          <a:rect l="0" t="0" r="0" b="0"/>
          <a:pathLst>
            <a:path>
              <a:moveTo>
                <a:pt x="0" y="19620"/>
              </a:moveTo>
              <a:lnTo>
                <a:pt x="415021" y="19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24711" y="2066376"/>
        <a:ext cx="20751" cy="20751"/>
      </dsp:txXfrm>
    </dsp:sp>
    <dsp:sp modelId="{07A05FEA-9AF9-44B2-818B-5B0A330F92DF}">
      <dsp:nvSpPr>
        <dsp:cNvPr id="0" name=""/>
        <dsp:cNvSpPr/>
      </dsp:nvSpPr>
      <dsp:spPr>
        <a:xfrm>
          <a:off x="3902237" y="1174285"/>
          <a:ext cx="1286996" cy="1286996"/>
        </a:xfrm>
        <a:prstGeom prst="ellipse">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Performance - trading</a:t>
          </a:r>
        </a:p>
      </dsp:txBody>
      <dsp:txXfrm>
        <a:off x="4090713" y="1362761"/>
        <a:ext cx="910044" cy="910044"/>
      </dsp:txXfrm>
    </dsp:sp>
    <dsp:sp modelId="{CFEB1EF3-132E-4845-9CD1-21A3D9427333}">
      <dsp:nvSpPr>
        <dsp:cNvPr id="0" name=""/>
        <dsp:cNvSpPr/>
      </dsp:nvSpPr>
      <dsp:spPr>
        <a:xfrm rot="3195208">
          <a:off x="3228029" y="2994086"/>
          <a:ext cx="405243" cy="39241"/>
        </a:xfrm>
        <a:custGeom>
          <a:avLst/>
          <a:gdLst/>
          <a:ahLst/>
          <a:cxnLst/>
          <a:rect l="0" t="0" r="0" b="0"/>
          <a:pathLst>
            <a:path>
              <a:moveTo>
                <a:pt x="0" y="19620"/>
              </a:moveTo>
              <a:lnTo>
                <a:pt x="405243" y="19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20520" y="3003576"/>
        <a:ext cx="20262" cy="20262"/>
      </dsp:txXfrm>
    </dsp:sp>
    <dsp:sp modelId="{756D8B71-0CB0-4F04-A153-64C53D1AACBB}">
      <dsp:nvSpPr>
        <dsp:cNvPr id="0" name=""/>
        <dsp:cNvSpPr/>
      </dsp:nvSpPr>
      <dsp:spPr>
        <a:xfrm>
          <a:off x="3293367" y="3048197"/>
          <a:ext cx="1286996" cy="1286996"/>
        </a:xfrm>
        <a:prstGeom prst="ellipse">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Position – balance sheet</a:t>
          </a:r>
        </a:p>
      </dsp:txBody>
      <dsp:txXfrm>
        <a:off x="3481843" y="3236673"/>
        <a:ext cx="910044" cy="910044"/>
      </dsp:txXfrm>
    </dsp:sp>
    <dsp:sp modelId="{958B8A6F-1A14-48D0-BA92-28AD73F15CDB}">
      <dsp:nvSpPr>
        <dsp:cNvPr id="0" name=""/>
        <dsp:cNvSpPr/>
      </dsp:nvSpPr>
      <dsp:spPr>
        <a:xfrm rot="7514344">
          <a:off x="2258873" y="2994086"/>
          <a:ext cx="373208" cy="39241"/>
        </a:xfrm>
        <a:custGeom>
          <a:avLst/>
          <a:gdLst/>
          <a:ahLst/>
          <a:cxnLst/>
          <a:rect l="0" t="0" r="0" b="0"/>
          <a:pathLst>
            <a:path>
              <a:moveTo>
                <a:pt x="0" y="19620"/>
              </a:moveTo>
              <a:lnTo>
                <a:pt x="373208" y="19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436147" y="3004377"/>
        <a:ext cx="18660" cy="18660"/>
      </dsp:txXfrm>
    </dsp:sp>
    <dsp:sp modelId="{C687C021-E813-47A6-943E-03B79120C576}">
      <dsp:nvSpPr>
        <dsp:cNvPr id="0" name=""/>
        <dsp:cNvSpPr/>
      </dsp:nvSpPr>
      <dsp:spPr>
        <a:xfrm>
          <a:off x="1323019" y="3048197"/>
          <a:ext cx="1286996" cy="1286996"/>
        </a:xfrm>
        <a:prstGeom prst="ellipse">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Strategic Review</a:t>
          </a:r>
        </a:p>
      </dsp:txBody>
      <dsp:txXfrm>
        <a:off x="1511495" y="3236673"/>
        <a:ext cx="910044" cy="910044"/>
      </dsp:txXfrm>
    </dsp:sp>
    <dsp:sp modelId="{D1C08B3F-7E87-4B95-AB98-50FB04B1F576}">
      <dsp:nvSpPr>
        <dsp:cNvPr id="0" name=""/>
        <dsp:cNvSpPr/>
      </dsp:nvSpPr>
      <dsp:spPr>
        <a:xfrm rot="11897545">
          <a:off x="1959450" y="2057131"/>
          <a:ext cx="363183" cy="39241"/>
        </a:xfrm>
        <a:custGeom>
          <a:avLst/>
          <a:gdLst/>
          <a:ahLst/>
          <a:cxnLst/>
          <a:rect l="0" t="0" r="0" b="0"/>
          <a:pathLst>
            <a:path>
              <a:moveTo>
                <a:pt x="0" y="19620"/>
              </a:moveTo>
              <a:lnTo>
                <a:pt x="363183" y="19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131963" y="2067672"/>
        <a:ext cx="18159" cy="18159"/>
      </dsp:txXfrm>
    </dsp:sp>
    <dsp:sp modelId="{0D51D26E-B741-4DE3-9449-A6196DB01307}">
      <dsp:nvSpPr>
        <dsp:cNvPr id="0" name=""/>
        <dsp:cNvSpPr/>
      </dsp:nvSpPr>
      <dsp:spPr>
        <a:xfrm>
          <a:off x="714148" y="1174285"/>
          <a:ext cx="1286996" cy="1286996"/>
        </a:xfrm>
        <a:prstGeom prst="ellipse">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Key performance indicators</a:t>
          </a:r>
        </a:p>
      </dsp:txBody>
      <dsp:txXfrm>
        <a:off x="902624" y="1362761"/>
        <a:ext cx="910044" cy="9100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CF8D-B57F-4264-A1D6-44437B1DE5FE}">
      <dsp:nvSpPr>
        <dsp:cNvPr id="0" name=""/>
        <dsp:cNvSpPr/>
      </dsp:nvSpPr>
      <dsp:spPr>
        <a:xfrm>
          <a:off x="1584454" y="1142942"/>
          <a:ext cx="869694" cy="869694"/>
        </a:xfrm>
        <a:prstGeom prst="ellipse">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Finances</a:t>
          </a:r>
        </a:p>
      </dsp:txBody>
      <dsp:txXfrm>
        <a:off x="1711818" y="1270306"/>
        <a:ext cx="614966" cy="614966"/>
      </dsp:txXfrm>
    </dsp:sp>
    <dsp:sp modelId="{743B4EA7-0740-45E9-8F8C-EBA07151CEE9}">
      <dsp:nvSpPr>
        <dsp:cNvPr id="0" name=""/>
        <dsp:cNvSpPr/>
      </dsp:nvSpPr>
      <dsp:spPr>
        <a:xfrm rot="16200000">
          <a:off x="1888191" y="992450"/>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012746" y="1005276"/>
        <a:ext cx="13111" cy="13111"/>
      </dsp:txXfrm>
    </dsp:sp>
    <dsp:sp modelId="{F9758C0C-4F55-415E-9415-397C9FC0BDAB}">
      <dsp:nvSpPr>
        <dsp:cNvPr id="0" name=""/>
        <dsp:cNvSpPr/>
      </dsp:nvSpPr>
      <dsp:spPr>
        <a:xfrm>
          <a:off x="1584454" y="11026"/>
          <a:ext cx="869694" cy="869694"/>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SCMP</a:t>
          </a:r>
        </a:p>
      </dsp:txBody>
      <dsp:txXfrm>
        <a:off x="1711818" y="138390"/>
        <a:ext cx="614966" cy="614966"/>
      </dsp:txXfrm>
    </dsp:sp>
    <dsp:sp modelId="{9556C426-0DBB-426D-82D6-094C34C6C1B4}">
      <dsp:nvSpPr>
        <dsp:cNvPr id="0" name=""/>
        <dsp:cNvSpPr/>
      </dsp:nvSpPr>
      <dsp:spPr>
        <a:xfrm rot="20520000">
          <a:off x="2426449" y="138351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51004" y="1396343"/>
        <a:ext cx="13111" cy="13111"/>
      </dsp:txXfrm>
    </dsp:sp>
    <dsp:sp modelId="{87F55878-A39C-4FF2-8ADE-47F94B088F0D}">
      <dsp:nvSpPr>
        <dsp:cNvPr id="0" name=""/>
        <dsp:cNvSpPr/>
      </dsp:nvSpPr>
      <dsp:spPr>
        <a:xfrm>
          <a:off x="2660970" y="793161"/>
          <a:ext cx="869694" cy="869694"/>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Wages &amp; Salaries</a:t>
          </a:r>
        </a:p>
      </dsp:txBody>
      <dsp:txXfrm>
        <a:off x="2788334" y="920525"/>
        <a:ext cx="614966" cy="614966"/>
      </dsp:txXfrm>
    </dsp:sp>
    <dsp:sp modelId="{7C13110D-C006-4757-BFE9-6564B8C2D7A2}">
      <dsp:nvSpPr>
        <dsp:cNvPr id="0" name=""/>
        <dsp:cNvSpPr/>
      </dsp:nvSpPr>
      <dsp:spPr>
        <a:xfrm rot="3240000">
          <a:off x="2220853" y="201627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45408" y="2029103"/>
        <a:ext cx="13111" cy="13111"/>
      </dsp:txXfrm>
    </dsp:sp>
    <dsp:sp modelId="{7A5BCFE8-47E8-41D6-876E-0878A4250C9A}">
      <dsp:nvSpPr>
        <dsp:cNvPr id="0" name=""/>
        <dsp:cNvSpPr/>
      </dsp:nvSpPr>
      <dsp:spPr>
        <a:xfrm>
          <a:off x="2249777" y="2058681"/>
          <a:ext cx="869694" cy="869694"/>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Annual Accounts</a:t>
          </a:r>
        </a:p>
      </dsp:txBody>
      <dsp:txXfrm>
        <a:off x="2377141" y="2186045"/>
        <a:ext cx="614966" cy="614966"/>
      </dsp:txXfrm>
    </dsp:sp>
    <dsp:sp modelId="{9A99E328-0DD6-413B-8347-9F60FEB73F24}">
      <dsp:nvSpPr>
        <dsp:cNvPr id="0" name=""/>
        <dsp:cNvSpPr/>
      </dsp:nvSpPr>
      <dsp:spPr>
        <a:xfrm rot="7560000">
          <a:off x="1555529" y="201627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680084" y="2029103"/>
        <a:ext cx="13111" cy="13111"/>
      </dsp:txXfrm>
    </dsp:sp>
    <dsp:sp modelId="{892289A3-BE60-4A43-8454-BE41698AC816}">
      <dsp:nvSpPr>
        <dsp:cNvPr id="0" name=""/>
        <dsp:cNvSpPr/>
      </dsp:nvSpPr>
      <dsp:spPr>
        <a:xfrm>
          <a:off x="919131" y="2058681"/>
          <a:ext cx="869694" cy="869694"/>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Attendances</a:t>
          </a:r>
        </a:p>
      </dsp:txBody>
      <dsp:txXfrm>
        <a:off x="1046495" y="2186045"/>
        <a:ext cx="614966" cy="614966"/>
      </dsp:txXfrm>
    </dsp:sp>
    <dsp:sp modelId="{18019243-9C2D-4318-9D66-45633213A42B}">
      <dsp:nvSpPr>
        <dsp:cNvPr id="0" name=""/>
        <dsp:cNvSpPr/>
      </dsp:nvSpPr>
      <dsp:spPr>
        <a:xfrm rot="11869870">
          <a:off x="1339312" y="1383519"/>
          <a:ext cx="272578" cy="38762"/>
        </a:xfrm>
        <a:custGeom>
          <a:avLst/>
          <a:gdLst/>
          <a:ahLst/>
          <a:cxnLst/>
          <a:rect l="0" t="0" r="0" b="0"/>
          <a:pathLst>
            <a:path>
              <a:moveTo>
                <a:pt x="0" y="19381"/>
              </a:moveTo>
              <a:lnTo>
                <a:pt x="272578"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468786" y="1396085"/>
        <a:ext cx="13628" cy="13628"/>
      </dsp:txXfrm>
    </dsp:sp>
    <dsp:sp modelId="{98728420-9FD0-496D-BD00-CFC98EA13244}">
      <dsp:nvSpPr>
        <dsp:cNvPr id="0" name=""/>
        <dsp:cNvSpPr/>
      </dsp:nvSpPr>
      <dsp:spPr>
        <a:xfrm>
          <a:off x="497053" y="793163"/>
          <a:ext cx="869694" cy="869694"/>
        </a:xfrm>
        <a:prstGeom prst="ellipse">
          <a:avLst/>
        </a:prstGeom>
        <a:solidFill>
          <a:srgbClr val="92D050"/>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bg1"/>
              </a:solidFill>
            </a:rPr>
            <a:t>Data</a:t>
          </a:r>
        </a:p>
      </dsp:txBody>
      <dsp:txXfrm>
        <a:off x="624417" y="920527"/>
        <a:ext cx="614966" cy="614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CF8D-B57F-4264-A1D6-44437B1DE5FE}">
      <dsp:nvSpPr>
        <dsp:cNvPr id="0" name=""/>
        <dsp:cNvSpPr/>
      </dsp:nvSpPr>
      <dsp:spPr>
        <a:xfrm>
          <a:off x="2290246" y="1061327"/>
          <a:ext cx="1462404" cy="14624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C.U.F.C. Holdings Limited</a:t>
          </a:r>
        </a:p>
      </dsp:txBody>
      <dsp:txXfrm>
        <a:off x="2504410" y="1275491"/>
        <a:ext cx="1034076" cy="1034076"/>
      </dsp:txXfrm>
    </dsp:sp>
    <dsp:sp modelId="{2F6E011A-8A09-4AA4-A5E8-C7EF1FE7743A}">
      <dsp:nvSpPr>
        <dsp:cNvPr id="0" name=""/>
        <dsp:cNvSpPr/>
      </dsp:nvSpPr>
      <dsp:spPr>
        <a:xfrm rot="5462194">
          <a:off x="2822166" y="2686099"/>
          <a:ext cx="365497" cy="40462"/>
        </a:xfrm>
        <a:custGeom>
          <a:avLst/>
          <a:gdLst/>
          <a:ahLst/>
          <a:cxnLst/>
          <a:rect l="0" t="0" r="0" b="0"/>
          <a:pathLst>
            <a:path>
              <a:moveTo>
                <a:pt x="0" y="20231"/>
              </a:moveTo>
              <a:lnTo>
                <a:pt x="365497"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995777" y="2697193"/>
        <a:ext cx="18274" cy="18274"/>
      </dsp:txXfrm>
    </dsp:sp>
    <dsp:sp modelId="{26AA881F-15F8-4387-B45D-38259B074E95}">
      <dsp:nvSpPr>
        <dsp:cNvPr id="0" name=""/>
        <dsp:cNvSpPr/>
      </dsp:nvSpPr>
      <dsp:spPr>
        <a:xfrm>
          <a:off x="2257178" y="2888929"/>
          <a:ext cx="1462404" cy="1462404"/>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Carlisle United Association Football Club (1921) Limited </a:t>
          </a:r>
        </a:p>
      </dsp:txBody>
      <dsp:txXfrm>
        <a:off x="2471342" y="3103093"/>
        <a:ext cx="1034076" cy="1034076"/>
      </dsp:txXfrm>
    </dsp:sp>
    <dsp:sp modelId="{70382E8D-A771-48F4-B29D-AF4FFBBBFC9B}">
      <dsp:nvSpPr>
        <dsp:cNvPr id="0" name=""/>
        <dsp:cNvSpPr/>
      </dsp:nvSpPr>
      <dsp:spPr>
        <a:xfrm rot="20237121">
          <a:off x="3671263" y="1367103"/>
          <a:ext cx="636278" cy="40462"/>
        </a:xfrm>
        <a:custGeom>
          <a:avLst/>
          <a:gdLst/>
          <a:ahLst/>
          <a:cxnLst/>
          <a:rect l="0" t="0" r="0" b="0"/>
          <a:pathLst>
            <a:path>
              <a:moveTo>
                <a:pt x="0" y="20231"/>
              </a:moveTo>
              <a:lnTo>
                <a:pt x="636278"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73495" y="1371427"/>
        <a:ext cx="31813" cy="31813"/>
      </dsp:txXfrm>
    </dsp:sp>
    <dsp:sp modelId="{07A05FEA-9AF9-44B2-818B-5B0A330F92DF}">
      <dsp:nvSpPr>
        <dsp:cNvPr id="0" name=""/>
        <dsp:cNvSpPr/>
      </dsp:nvSpPr>
      <dsp:spPr>
        <a:xfrm>
          <a:off x="4226153" y="250938"/>
          <a:ext cx="1462404" cy="1462404"/>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Individual directors-shareholders</a:t>
          </a:r>
        </a:p>
      </dsp:txBody>
      <dsp:txXfrm>
        <a:off x="4440317" y="465102"/>
        <a:ext cx="1034076" cy="1034076"/>
      </dsp:txXfrm>
    </dsp:sp>
    <dsp:sp modelId="{BD0F30CE-9339-437D-A7EB-917D5A632CFF}">
      <dsp:nvSpPr>
        <dsp:cNvPr id="0" name=""/>
        <dsp:cNvSpPr/>
      </dsp:nvSpPr>
      <dsp:spPr>
        <a:xfrm rot="12198324">
          <a:off x="1707720" y="1350573"/>
          <a:ext cx="669497" cy="40462"/>
        </a:xfrm>
        <a:custGeom>
          <a:avLst/>
          <a:gdLst/>
          <a:ahLst/>
          <a:cxnLst/>
          <a:rect l="0" t="0" r="0" b="0"/>
          <a:pathLst>
            <a:path>
              <a:moveTo>
                <a:pt x="0" y="20231"/>
              </a:moveTo>
              <a:lnTo>
                <a:pt x="669497"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025732" y="1354067"/>
        <a:ext cx="33474" cy="33474"/>
      </dsp:txXfrm>
    </dsp:sp>
    <dsp:sp modelId="{7768C182-1FCA-4D16-BBF9-D15E5E87C8AA}">
      <dsp:nvSpPr>
        <dsp:cNvPr id="0" name=""/>
        <dsp:cNvSpPr/>
      </dsp:nvSpPr>
      <dsp:spPr>
        <a:xfrm>
          <a:off x="332288" y="217878"/>
          <a:ext cx="1462404" cy="1462404"/>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CUOSC 25.4%</a:t>
          </a:r>
        </a:p>
      </dsp:txBody>
      <dsp:txXfrm>
        <a:off x="546452" y="432042"/>
        <a:ext cx="1034076" cy="1034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CF8D-B57F-4264-A1D6-44437B1DE5FE}">
      <dsp:nvSpPr>
        <dsp:cNvPr id="0" name=""/>
        <dsp:cNvSpPr/>
      </dsp:nvSpPr>
      <dsp:spPr>
        <a:xfrm>
          <a:off x="2458596" y="1066360"/>
          <a:ext cx="1207089" cy="12070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C.U.F.C. Holdings Limited</a:t>
          </a:r>
        </a:p>
      </dsp:txBody>
      <dsp:txXfrm>
        <a:off x="2635370" y="1243134"/>
        <a:ext cx="853541" cy="853541"/>
      </dsp:txXfrm>
    </dsp:sp>
    <dsp:sp modelId="{70382E8D-A771-48F4-B29D-AF4FFBBBFC9B}">
      <dsp:nvSpPr>
        <dsp:cNvPr id="0" name=""/>
        <dsp:cNvSpPr/>
      </dsp:nvSpPr>
      <dsp:spPr>
        <a:xfrm rot="20280088">
          <a:off x="3578586" y="1205088"/>
          <a:ext cx="1185529" cy="33398"/>
        </a:xfrm>
        <a:custGeom>
          <a:avLst/>
          <a:gdLst/>
          <a:ahLst/>
          <a:cxnLst/>
          <a:rect l="0" t="0" r="0" b="0"/>
          <a:pathLst>
            <a:path>
              <a:moveTo>
                <a:pt x="0" y="16699"/>
              </a:moveTo>
              <a:lnTo>
                <a:pt x="1185529" y="166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41712" y="1192149"/>
        <a:ext cx="59276" cy="59276"/>
      </dsp:txXfrm>
    </dsp:sp>
    <dsp:sp modelId="{07A05FEA-9AF9-44B2-818B-5B0A330F92DF}">
      <dsp:nvSpPr>
        <dsp:cNvPr id="0" name=""/>
        <dsp:cNvSpPr/>
      </dsp:nvSpPr>
      <dsp:spPr>
        <a:xfrm>
          <a:off x="4677016" y="170126"/>
          <a:ext cx="1207089" cy="1207089"/>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Individual directors-shareholders</a:t>
          </a:r>
        </a:p>
      </dsp:txBody>
      <dsp:txXfrm>
        <a:off x="4853790" y="346900"/>
        <a:ext cx="853541" cy="853541"/>
      </dsp:txXfrm>
    </dsp:sp>
    <dsp:sp modelId="{BD0F30CE-9339-437D-A7EB-917D5A632CFF}">
      <dsp:nvSpPr>
        <dsp:cNvPr id="0" name=""/>
        <dsp:cNvSpPr/>
      </dsp:nvSpPr>
      <dsp:spPr>
        <a:xfrm rot="12101376">
          <a:off x="1349319" y="1209457"/>
          <a:ext cx="1194286" cy="33398"/>
        </a:xfrm>
        <a:custGeom>
          <a:avLst/>
          <a:gdLst/>
          <a:ahLst/>
          <a:cxnLst/>
          <a:rect l="0" t="0" r="0" b="0"/>
          <a:pathLst>
            <a:path>
              <a:moveTo>
                <a:pt x="0" y="16699"/>
              </a:moveTo>
              <a:lnTo>
                <a:pt x="1194286" y="166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916605" y="1196299"/>
        <a:ext cx="59714" cy="59714"/>
      </dsp:txXfrm>
    </dsp:sp>
    <dsp:sp modelId="{7768C182-1FCA-4D16-BBF9-D15E5E87C8AA}">
      <dsp:nvSpPr>
        <dsp:cNvPr id="0" name=""/>
        <dsp:cNvSpPr/>
      </dsp:nvSpPr>
      <dsp:spPr>
        <a:xfrm>
          <a:off x="227238" y="178864"/>
          <a:ext cx="1207089" cy="1207089"/>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CUOSC 25.4%</a:t>
          </a:r>
        </a:p>
      </dsp:txBody>
      <dsp:txXfrm>
        <a:off x="404012" y="355638"/>
        <a:ext cx="853541" cy="853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CF8D-B57F-4264-A1D6-44437B1DE5FE}">
      <dsp:nvSpPr>
        <dsp:cNvPr id="0" name=""/>
        <dsp:cNvSpPr/>
      </dsp:nvSpPr>
      <dsp:spPr>
        <a:xfrm>
          <a:off x="1650849" y="1254325"/>
          <a:ext cx="1393500" cy="13147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C.U.F.C. Holdings Limited</a:t>
          </a:r>
        </a:p>
      </dsp:txBody>
      <dsp:txXfrm>
        <a:off x="1854922" y="1446859"/>
        <a:ext cx="985354" cy="929639"/>
      </dsp:txXfrm>
    </dsp:sp>
    <dsp:sp modelId="{70382E8D-A771-48F4-B29D-AF4FFBBBFC9B}">
      <dsp:nvSpPr>
        <dsp:cNvPr id="0" name=""/>
        <dsp:cNvSpPr/>
      </dsp:nvSpPr>
      <dsp:spPr>
        <a:xfrm rot="19753648">
          <a:off x="2872331" y="1287728"/>
          <a:ext cx="915852" cy="77611"/>
        </a:xfrm>
        <a:custGeom>
          <a:avLst/>
          <a:gdLst/>
          <a:ahLst/>
          <a:cxnLst/>
          <a:rect l="0" t="0" r="0" b="0"/>
          <a:pathLst>
            <a:path>
              <a:moveTo>
                <a:pt x="0" y="38805"/>
              </a:moveTo>
              <a:lnTo>
                <a:pt x="915852" y="388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07361" y="1303638"/>
        <a:ext cx="45792" cy="45792"/>
      </dsp:txXfrm>
    </dsp:sp>
    <dsp:sp modelId="{07A05FEA-9AF9-44B2-818B-5B0A330F92DF}">
      <dsp:nvSpPr>
        <dsp:cNvPr id="0" name=""/>
        <dsp:cNvSpPr/>
      </dsp:nvSpPr>
      <dsp:spPr>
        <a:xfrm>
          <a:off x="3625893" y="34671"/>
          <a:ext cx="1396125" cy="1400289"/>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Individual directors-shareholders</a:t>
          </a:r>
        </a:p>
      </dsp:txBody>
      <dsp:txXfrm>
        <a:off x="3830351" y="239739"/>
        <a:ext cx="987209" cy="9901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644D5-8055-4AF3-BA8B-6D69B79559E5}">
      <dsp:nvSpPr>
        <dsp:cNvPr id="0" name=""/>
        <dsp:cNvSpPr/>
      </dsp:nvSpPr>
      <dsp:spPr>
        <a:xfrm>
          <a:off x="8964286" y="1282678"/>
          <a:ext cx="180171" cy="2413652"/>
        </a:xfrm>
        <a:custGeom>
          <a:avLst/>
          <a:gdLst/>
          <a:ahLst/>
          <a:cxnLst/>
          <a:rect l="0" t="0" r="0" b="0"/>
          <a:pathLst>
            <a:path>
              <a:moveTo>
                <a:pt x="180171" y="0"/>
              </a:moveTo>
              <a:lnTo>
                <a:pt x="180171" y="2413652"/>
              </a:lnTo>
              <a:lnTo>
                <a:pt x="0" y="24136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799305-26FA-4B82-B70E-DC8D323602F5}">
      <dsp:nvSpPr>
        <dsp:cNvPr id="0" name=""/>
        <dsp:cNvSpPr/>
      </dsp:nvSpPr>
      <dsp:spPr>
        <a:xfrm>
          <a:off x="8960250" y="1282678"/>
          <a:ext cx="184207" cy="1747964"/>
        </a:xfrm>
        <a:custGeom>
          <a:avLst/>
          <a:gdLst/>
          <a:ahLst/>
          <a:cxnLst/>
          <a:rect l="0" t="0" r="0" b="0"/>
          <a:pathLst>
            <a:path>
              <a:moveTo>
                <a:pt x="184207" y="0"/>
              </a:moveTo>
              <a:lnTo>
                <a:pt x="184207" y="1747964"/>
              </a:lnTo>
              <a:lnTo>
                <a:pt x="0" y="17479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083C8F-CB6B-4DBF-A338-44C7DAD502A0}">
      <dsp:nvSpPr>
        <dsp:cNvPr id="0" name=""/>
        <dsp:cNvSpPr/>
      </dsp:nvSpPr>
      <dsp:spPr>
        <a:xfrm>
          <a:off x="8959964" y="1282678"/>
          <a:ext cx="184493" cy="1113811"/>
        </a:xfrm>
        <a:custGeom>
          <a:avLst/>
          <a:gdLst/>
          <a:ahLst/>
          <a:cxnLst/>
          <a:rect l="0" t="0" r="0" b="0"/>
          <a:pathLst>
            <a:path>
              <a:moveTo>
                <a:pt x="184493" y="0"/>
              </a:moveTo>
              <a:lnTo>
                <a:pt x="184493" y="1113811"/>
              </a:lnTo>
              <a:lnTo>
                <a:pt x="0" y="11138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2802BC-D663-4C1E-A2ED-5EACCC35430F}">
      <dsp:nvSpPr>
        <dsp:cNvPr id="0" name=""/>
        <dsp:cNvSpPr/>
      </dsp:nvSpPr>
      <dsp:spPr>
        <a:xfrm>
          <a:off x="8951789" y="1282678"/>
          <a:ext cx="192668" cy="451262"/>
        </a:xfrm>
        <a:custGeom>
          <a:avLst/>
          <a:gdLst/>
          <a:ahLst/>
          <a:cxnLst/>
          <a:rect l="0" t="0" r="0" b="0"/>
          <a:pathLst>
            <a:path>
              <a:moveTo>
                <a:pt x="192668" y="0"/>
              </a:moveTo>
              <a:lnTo>
                <a:pt x="192668" y="451262"/>
              </a:lnTo>
              <a:lnTo>
                <a:pt x="0" y="4512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411EF5-7CB4-4704-970F-1F08C49EEAFE}">
      <dsp:nvSpPr>
        <dsp:cNvPr id="0" name=""/>
        <dsp:cNvSpPr/>
      </dsp:nvSpPr>
      <dsp:spPr>
        <a:xfrm>
          <a:off x="7877072" y="529998"/>
          <a:ext cx="1677121" cy="240509"/>
        </a:xfrm>
        <a:custGeom>
          <a:avLst/>
          <a:gdLst/>
          <a:ahLst/>
          <a:cxnLst/>
          <a:rect l="0" t="0" r="0" b="0"/>
          <a:pathLst>
            <a:path>
              <a:moveTo>
                <a:pt x="0" y="0"/>
              </a:moveTo>
              <a:lnTo>
                <a:pt x="0" y="132954"/>
              </a:lnTo>
              <a:lnTo>
                <a:pt x="1677121" y="132954"/>
              </a:lnTo>
              <a:lnTo>
                <a:pt x="1677121" y="2405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C3DB24-C824-49D3-B2C2-320AADBC1395}">
      <dsp:nvSpPr>
        <dsp:cNvPr id="0" name=""/>
        <dsp:cNvSpPr/>
      </dsp:nvSpPr>
      <dsp:spPr>
        <a:xfrm>
          <a:off x="5476009" y="1308077"/>
          <a:ext cx="254937" cy="3470423"/>
        </a:xfrm>
        <a:custGeom>
          <a:avLst/>
          <a:gdLst/>
          <a:ahLst/>
          <a:cxnLst/>
          <a:rect l="0" t="0" r="0" b="0"/>
          <a:pathLst>
            <a:path>
              <a:moveTo>
                <a:pt x="0" y="0"/>
              </a:moveTo>
              <a:lnTo>
                <a:pt x="0" y="3470423"/>
              </a:lnTo>
              <a:lnTo>
                <a:pt x="254937" y="34704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D8F89F-5B48-48E4-8877-A38E22D30849}">
      <dsp:nvSpPr>
        <dsp:cNvPr id="0" name=""/>
        <dsp:cNvSpPr/>
      </dsp:nvSpPr>
      <dsp:spPr>
        <a:xfrm>
          <a:off x="5476009" y="1308077"/>
          <a:ext cx="236120" cy="2865760"/>
        </a:xfrm>
        <a:custGeom>
          <a:avLst/>
          <a:gdLst/>
          <a:ahLst/>
          <a:cxnLst/>
          <a:rect l="0" t="0" r="0" b="0"/>
          <a:pathLst>
            <a:path>
              <a:moveTo>
                <a:pt x="0" y="0"/>
              </a:moveTo>
              <a:lnTo>
                <a:pt x="0" y="2865760"/>
              </a:lnTo>
              <a:lnTo>
                <a:pt x="236120" y="28657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DFB37A-7C12-49CF-B1FA-D434EA01DAD4}">
      <dsp:nvSpPr>
        <dsp:cNvPr id="0" name=""/>
        <dsp:cNvSpPr/>
      </dsp:nvSpPr>
      <dsp:spPr>
        <a:xfrm>
          <a:off x="5476009" y="1308077"/>
          <a:ext cx="248279" cy="2253512"/>
        </a:xfrm>
        <a:custGeom>
          <a:avLst/>
          <a:gdLst/>
          <a:ahLst/>
          <a:cxnLst/>
          <a:rect l="0" t="0" r="0" b="0"/>
          <a:pathLst>
            <a:path>
              <a:moveTo>
                <a:pt x="0" y="0"/>
              </a:moveTo>
              <a:lnTo>
                <a:pt x="0" y="2253512"/>
              </a:lnTo>
              <a:lnTo>
                <a:pt x="248279" y="22535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C27442-9DEB-4AE8-B7FA-7A49EA695DB8}">
      <dsp:nvSpPr>
        <dsp:cNvPr id="0" name=""/>
        <dsp:cNvSpPr/>
      </dsp:nvSpPr>
      <dsp:spPr>
        <a:xfrm>
          <a:off x="5476009" y="1308077"/>
          <a:ext cx="234532" cy="1033610"/>
        </a:xfrm>
        <a:custGeom>
          <a:avLst/>
          <a:gdLst/>
          <a:ahLst/>
          <a:cxnLst/>
          <a:rect l="0" t="0" r="0" b="0"/>
          <a:pathLst>
            <a:path>
              <a:moveTo>
                <a:pt x="0" y="0"/>
              </a:moveTo>
              <a:lnTo>
                <a:pt x="0" y="1033610"/>
              </a:lnTo>
              <a:lnTo>
                <a:pt x="234532" y="10336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51CD59-6A35-4FB1-B57E-5590C7C6A3DF}">
      <dsp:nvSpPr>
        <dsp:cNvPr id="0" name=""/>
        <dsp:cNvSpPr/>
      </dsp:nvSpPr>
      <dsp:spPr>
        <a:xfrm>
          <a:off x="5476009" y="1308077"/>
          <a:ext cx="232330" cy="1653003"/>
        </a:xfrm>
        <a:custGeom>
          <a:avLst/>
          <a:gdLst/>
          <a:ahLst/>
          <a:cxnLst/>
          <a:rect l="0" t="0" r="0" b="0"/>
          <a:pathLst>
            <a:path>
              <a:moveTo>
                <a:pt x="0" y="0"/>
              </a:moveTo>
              <a:lnTo>
                <a:pt x="0" y="1653003"/>
              </a:lnTo>
              <a:lnTo>
                <a:pt x="232330" y="16530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ED4496-546F-47D7-8E0D-BAA3151E04B3}">
      <dsp:nvSpPr>
        <dsp:cNvPr id="0" name=""/>
        <dsp:cNvSpPr/>
      </dsp:nvSpPr>
      <dsp:spPr>
        <a:xfrm>
          <a:off x="5476009" y="1308077"/>
          <a:ext cx="210778" cy="403467"/>
        </a:xfrm>
        <a:custGeom>
          <a:avLst/>
          <a:gdLst/>
          <a:ahLst/>
          <a:cxnLst/>
          <a:rect l="0" t="0" r="0" b="0"/>
          <a:pathLst>
            <a:path>
              <a:moveTo>
                <a:pt x="0" y="0"/>
              </a:moveTo>
              <a:lnTo>
                <a:pt x="0" y="403467"/>
              </a:lnTo>
              <a:lnTo>
                <a:pt x="210778" y="403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2833BF-F7EB-4C76-9129-999E07E4C85D}">
      <dsp:nvSpPr>
        <dsp:cNvPr id="0" name=""/>
        <dsp:cNvSpPr/>
      </dsp:nvSpPr>
      <dsp:spPr>
        <a:xfrm>
          <a:off x="5885745" y="529998"/>
          <a:ext cx="1991327" cy="265908"/>
        </a:xfrm>
        <a:custGeom>
          <a:avLst/>
          <a:gdLst/>
          <a:ahLst/>
          <a:cxnLst/>
          <a:rect l="0" t="0" r="0" b="0"/>
          <a:pathLst>
            <a:path>
              <a:moveTo>
                <a:pt x="1991327" y="0"/>
              </a:moveTo>
              <a:lnTo>
                <a:pt x="1991327" y="158352"/>
              </a:lnTo>
              <a:lnTo>
                <a:pt x="0" y="158352"/>
              </a:lnTo>
              <a:lnTo>
                <a:pt x="0" y="2659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FC33A8-8117-4ADD-9E8D-D4FF0312CE90}">
      <dsp:nvSpPr>
        <dsp:cNvPr id="0" name=""/>
        <dsp:cNvSpPr/>
      </dsp:nvSpPr>
      <dsp:spPr>
        <a:xfrm>
          <a:off x="7364902" y="17828"/>
          <a:ext cx="1024340" cy="5121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Club</a:t>
          </a:r>
        </a:p>
      </dsp:txBody>
      <dsp:txXfrm>
        <a:off x="7364902" y="17828"/>
        <a:ext cx="1024340" cy="512170"/>
      </dsp:txXfrm>
    </dsp:sp>
    <dsp:sp modelId="{F51118F5-F0B3-4EF9-BB90-F3092E6E8212}">
      <dsp:nvSpPr>
        <dsp:cNvPr id="0" name=""/>
        <dsp:cNvSpPr/>
      </dsp:nvSpPr>
      <dsp:spPr>
        <a:xfrm>
          <a:off x="5373575" y="795907"/>
          <a:ext cx="1024340" cy="512170"/>
        </a:xfrm>
        <a:prstGeom prst="rect">
          <a:avLst/>
        </a:prstGeom>
        <a:solidFill>
          <a:srgbClr val="66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Holdings</a:t>
          </a:r>
        </a:p>
      </dsp:txBody>
      <dsp:txXfrm>
        <a:off x="5373575" y="795907"/>
        <a:ext cx="1024340" cy="512170"/>
      </dsp:txXfrm>
    </dsp:sp>
    <dsp:sp modelId="{E12ED18B-1A86-4EE2-B0C5-F78A2012D1B2}">
      <dsp:nvSpPr>
        <dsp:cNvPr id="0" name=""/>
        <dsp:cNvSpPr/>
      </dsp:nvSpPr>
      <dsp:spPr>
        <a:xfrm>
          <a:off x="5686787" y="1455459"/>
          <a:ext cx="1024340" cy="5121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Chairman Andrew Jenkins</a:t>
          </a:r>
        </a:p>
      </dsp:txBody>
      <dsp:txXfrm>
        <a:off x="5686787" y="1455459"/>
        <a:ext cx="1024340" cy="512170"/>
      </dsp:txXfrm>
    </dsp:sp>
    <dsp:sp modelId="{3B1F705A-DBF0-475A-A796-69BDD853CD00}">
      <dsp:nvSpPr>
        <dsp:cNvPr id="0" name=""/>
        <dsp:cNvSpPr/>
      </dsp:nvSpPr>
      <dsp:spPr>
        <a:xfrm>
          <a:off x="5708339" y="2704995"/>
          <a:ext cx="1024340" cy="5121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John Nixon (Company Secretary)</a:t>
          </a:r>
        </a:p>
      </dsp:txBody>
      <dsp:txXfrm>
        <a:off x="5708339" y="2704995"/>
        <a:ext cx="1024340" cy="512170"/>
      </dsp:txXfrm>
    </dsp:sp>
    <dsp:sp modelId="{BC4B4D1E-428C-4691-BE6E-59E12C485F41}">
      <dsp:nvSpPr>
        <dsp:cNvPr id="0" name=""/>
        <dsp:cNvSpPr/>
      </dsp:nvSpPr>
      <dsp:spPr>
        <a:xfrm>
          <a:off x="5710542" y="2085602"/>
          <a:ext cx="1024340" cy="5121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Steven Pattison</a:t>
          </a:r>
        </a:p>
      </dsp:txBody>
      <dsp:txXfrm>
        <a:off x="5710542" y="2085602"/>
        <a:ext cx="1024340" cy="512170"/>
      </dsp:txXfrm>
    </dsp:sp>
    <dsp:sp modelId="{5ABC3B9F-FA2A-43DA-AAE1-57DD6B202EA9}">
      <dsp:nvSpPr>
        <dsp:cNvPr id="0" name=""/>
        <dsp:cNvSpPr/>
      </dsp:nvSpPr>
      <dsp:spPr>
        <a:xfrm>
          <a:off x="5724288" y="3305504"/>
          <a:ext cx="1024340" cy="5121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Lord Clark of Windermere</a:t>
          </a:r>
          <a:endParaRPr lang="en-US" sz="800" kern="1200" dirty="0"/>
        </a:p>
      </dsp:txBody>
      <dsp:txXfrm>
        <a:off x="5724288" y="3305504"/>
        <a:ext cx="1024340" cy="512170"/>
      </dsp:txXfrm>
    </dsp:sp>
    <dsp:sp modelId="{D32D555D-2D6C-44EF-BB32-8441B6CA7DDC}">
      <dsp:nvSpPr>
        <dsp:cNvPr id="0" name=""/>
        <dsp:cNvSpPr/>
      </dsp:nvSpPr>
      <dsp:spPr>
        <a:xfrm>
          <a:off x="5712129" y="3917752"/>
          <a:ext cx="1024340" cy="5121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Billy Atkinson CUOSC representative director</a:t>
          </a:r>
        </a:p>
      </dsp:txBody>
      <dsp:txXfrm>
        <a:off x="5712129" y="3917752"/>
        <a:ext cx="1024340" cy="512170"/>
      </dsp:txXfrm>
    </dsp:sp>
    <dsp:sp modelId="{4D20335F-D36D-48F4-BED4-CC6133A605DB}">
      <dsp:nvSpPr>
        <dsp:cNvPr id="0" name=""/>
        <dsp:cNvSpPr/>
      </dsp:nvSpPr>
      <dsp:spPr>
        <a:xfrm>
          <a:off x="5730946" y="4522415"/>
          <a:ext cx="1024340" cy="5121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John Jackson – </a:t>
          </a:r>
          <a:r>
            <a:rPr lang="en-US" sz="800" kern="1200" dirty="0" err="1"/>
            <a:t>Purepay</a:t>
          </a:r>
          <a:r>
            <a:rPr lang="en-US" sz="800" kern="1200" dirty="0"/>
            <a:t> Retail Limited representative</a:t>
          </a:r>
        </a:p>
      </dsp:txBody>
      <dsp:txXfrm>
        <a:off x="5730946" y="4522415"/>
        <a:ext cx="1024340" cy="512170"/>
      </dsp:txXfrm>
    </dsp:sp>
    <dsp:sp modelId="{8C668C4B-F68A-44A4-A85D-A84BA15D60BF}">
      <dsp:nvSpPr>
        <dsp:cNvPr id="0" name=""/>
        <dsp:cNvSpPr/>
      </dsp:nvSpPr>
      <dsp:spPr>
        <a:xfrm>
          <a:off x="9042024" y="770508"/>
          <a:ext cx="1024340" cy="512170"/>
        </a:xfrm>
        <a:prstGeom prst="rect">
          <a:avLst/>
        </a:prstGeom>
        <a:solidFill>
          <a:srgbClr val="66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1921</a:t>
          </a:r>
        </a:p>
      </dsp:txBody>
      <dsp:txXfrm>
        <a:off x="9042024" y="770508"/>
        <a:ext cx="1024340" cy="512170"/>
      </dsp:txXfrm>
    </dsp:sp>
    <dsp:sp modelId="{6B79C9F9-0299-44F9-A700-8B6C96787F86}">
      <dsp:nvSpPr>
        <dsp:cNvPr id="0" name=""/>
        <dsp:cNvSpPr/>
      </dsp:nvSpPr>
      <dsp:spPr>
        <a:xfrm>
          <a:off x="7927449" y="1477856"/>
          <a:ext cx="1024340" cy="512170"/>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CEO – Nigel Clibbens</a:t>
          </a:r>
        </a:p>
      </dsp:txBody>
      <dsp:txXfrm>
        <a:off x="7927449" y="1477856"/>
        <a:ext cx="1024340" cy="512170"/>
      </dsp:txXfrm>
    </dsp:sp>
    <dsp:sp modelId="{3371DFF8-2476-4578-A4A8-8E600D25F051}">
      <dsp:nvSpPr>
        <dsp:cNvPr id="0" name=""/>
        <dsp:cNvSpPr/>
      </dsp:nvSpPr>
      <dsp:spPr>
        <a:xfrm>
          <a:off x="7935623" y="2140404"/>
          <a:ext cx="1024340" cy="512170"/>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Finance director – Suzanne Kidd</a:t>
          </a:r>
        </a:p>
      </dsp:txBody>
      <dsp:txXfrm>
        <a:off x="7935623" y="2140404"/>
        <a:ext cx="1024340" cy="512170"/>
      </dsp:txXfrm>
    </dsp:sp>
    <dsp:sp modelId="{D6B059B7-D9F5-451C-BC77-64C133C825F5}">
      <dsp:nvSpPr>
        <dsp:cNvPr id="0" name=""/>
        <dsp:cNvSpPr/>
      </dsp:nvSpPr>
      <dsp:spPr>
        <a:xfrm>
          <a:off x="7935910" y="2774558"/>
          <a:ext cx="1024340" cy="512170"/>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Director of external affairs John Nixon (Company Secretary)</a:t>
          </a:r>
        </a:p>
      </dsp:txBody>
      <dsp:txXfrm>
        <a:off x="7935910" y="2774558"/>
        <a:ext cx="1024340" cy="512170"/>
      </dsp:txXfrm>
    </dsp:sp>
    <dsp:sp modelId="{63401C50-B27D-4C14-92F0-216501645B93}">
      <dsp:nvSpPr>
        <dsp:cNvPr id="0" name=""/>
        <dsp:cNvSpPr/>
      </dsp:nvSpPr>
      <dsp:spPr>
        <a:xfrm>
          <a:off x="7939946" y="3440246"/>
          <a:ext cx="1024340" cy="512170"/>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CUOSC representative Nigel Davidson</a:t>
          </a:r>
        </a:p>
      </dsp:txBody>
      <dsp:txXfrm>
        <a:off x="7939946" y="3440246"/>
        <a:ext cx="1024340" cy="5121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99305-26FA-4B82-B70E-DC8D323602F5}">
      <dsp:nvSpPr>
        <dsp:cNvPr id="0" name=""/>
        <dsp:cNvSpPr/>
      </dsp:nvSpPr>
      <dsp:spPr>
        <a:xfrm>
          <a:off x="4473508" y="469696"/>
          <a:ext cx="2266406" cy="196671"/>
        </a:xfrm>
        <a:custGeom>
          <a:avLst/>
          <a:gdLst/>
          <a:ahLst/>
          <a:cxnLst/>
          <a:rect l="0" t="0" r="0" b="0"/>
          <a:pathLst>
            <a:path>
              <a:moveTo>
                <a:pt x="0" y="0"/>
              </a:moveTo>
              <a:lnTo>
                <a:pt x="0" y="98335"/>
              </a:lnTo>
              <a:lnTo>
                <a:pt x="2266406" y="98335"/>
              </a:lnTo>
              <a:lnTo>
                <a:pt x="2266406" y="1966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CFE929-54B3-4EB6-A023-3F6482B256F1}">
      <dsp:nvSpPr>
        <dsp:cNvPr id="0" name=""/>
        <dsp:cNvSpPr/>
      </dsp:nvSpPr>
      <dsp:spPr>
        <a:xfrm>
          <a:off x="5232098" y="1134634"/>
          <a:ext cx="140479" cy="1760679"/>
        </a:xfrm>
        <a:custGeom>
          <a:avLst/>
          <a:gdLst/>
          <a:ahLst/>
          <a:cxnLst/>
          <a:rect l="0" t="0" r="0" b="0"/>
          <a:pathLst>
            <a:path>
              <a:moveTo>
                <a:pt x="0" y="0"/>
              </a:moveTo>
              <a:lnTo>
                <a:pt x="0" y="1760679"/>
              </a:lnTo>
              <a:lnTo>
                <a:pt x="140479" y="17606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70DF8E-AAAA-4EA2-A42A-8923630FF457}">
      <dsp:nvSpPr>
        <dsp:cNvPr id="0" name=""/>
        <dsp:cNvSpPr/>
      </dsp:nvSpPr>
      <dsp:spPr>
        <a:xfrm>
          <a:off x="5232098" y="1134634"/>
          <a:ext cx="140479" cy="1095741"/>
        </a:xfrm>
        <a:custGeom>
          <a:avLst/>
          <a:gdLst/>
          <a:ahLst/>
          <a:cxnLst/>
          <a:rect l="0" t="0" r="0" b="0"/>
          <a:pathLst>
            <a:path>
              <a:moveTo>
                <a:pt x="0" y="0"/>
              </a:moveTo>
              <a:lnTo>
                <a:pt x="0" y="1095741"/>
              </a:lnTo>
              <a:lnTo>
                <a:pt x="140479" y="10957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083C8F-CB6B-4DBF-A338-44C7DAD502A0}">
      <dsp:nvSpPr>
        <dsp:cNvPr id="0" name=""/>
        <dsp:cNvSpPr/>
      </dsp:nvSpPr>
      <dsp:spPr>
        <a:xfrm>
          <a:off x="5232098" y="1134634"/>
          <a:ext cx="140479" cy="430804"/>
        </a:xfrm>
        <a:custGeom>
          <a:avLst/>
          <a:gdLst/>
          <a:ahLst/>
          <a:cxnLst/>
          <a:rect l="0" t="0" r="0" b="0"/>
          <a:pathLst>
            <a:path>
              <a:moveTo>
                <a:pt x="0" y="0"/>
              </a:moveTo>
              <a:lnTo>
                <a:pt x="0" y="430804"/>
              </a:lnTo>
              <a:lnTo>
                <a:pt x="140479" y="430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2802BC-D663-4C1E-A2ED-5EACCC35430F}">
      <dsp:nvSpPr>
        <dsp:cNvPr id="0" name=""/>
        <dsp:cNvSpPr/>
      </dsp:nvSpPr>
      <dsp:spPr>
        <a:xfrm>
          <a:off x="4473508" y="469696"/>
          <a:ext cx="1133203" cy="196671"/>
        </a:xfrm>
        <a:custGeom>
          <a:avLst/>
          <a:gdLst/>
          <a:ahLst/>
          <a:cxnLst/>
          <a:rect l="0" t="0" r="0" b="0"/>
          <a:pathLst>
            <a:path>
              <a:moveTo>
                <a:pt x="0" y="0"/>
              </a:moveTo>
              <a:lnTo>
                <a:pt x="0" y="98335"/>
              </a:lnTo>
              <a:lnTo>
                <a:pt x="1133203" y="98335"/>
              </a:lnTo>
              <a:lnTo>
                <a:pt x="1133203" y="1966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411EF5-7CB4-4704-970F-1F08C49EEAFE}">
      <dsp:nvSpPr>
        <dsp:cNvPr id="0" name=""/>
        <dsp:cNvSpPr/>
      </dsp:nvSpPr>
      <dsp:spPr>
        <a:xfrm>
          <a:off x="4427788" y="469696"/>
          <a:ext cx="91440" cy="196671"/>
        </a:xfrm>
        <a:custGeom>
          <a:avLst/>
          <a:gdLst/>
          <a:ahLst/>
          <a:cxnLst/>
          <a:rect l="0" t="0" r="0" b="0"/>
          <a:pathLst>
            <a:path>
              <a:moveTo>
                <a:pt x="45720" y="0"/>
              </a:moveTo>
              <a:lnTo>
                <a:pt x="45720" y="1966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A8F7B6-C24F-498E-8819-4186848AAB73}">
      <dsp:nvSpPr>
        <dsp:cNvPr id="0" name=""/>
        <dsp:cNvSpPr/>
      </dsp:nvSpPr>
      <dsp:spPr>
        <a:xfrm>
          <a:off x="2731559" y="1134634"/>
          <a:ext cx="234132" cy="1165920"/>
        </a:xfrm>
        <a:custGeom>
          <a:avLst/>
          <a:gdLst/>
          <a:ahLst/>
          <a:cxnLst/>
          <a:rect l="0" t="0" r="0" b="0"/>
          <a:pathLst>
            <a:path>
              <a:moveTo>
                <a:pt x="234132" y="0"/>
              </a:moveTo>
              <a:lnTo>
                <a:pt x="234132" y="1165920"/>
              </a:lnTo>
              <a:lnTo>
                <a:pt x="0" y="11659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77C6D1-AB22-4EF1-BF18-E61BA609AA21}">
      <dsp:nvSpPr>
        <dsp:cNvPr id="0" name=""/>
        <dsp:cNvSpPr/>
      </dsp:nvSpPr>
      <dsp:spPr>
        <a:xfrm>
          <a:off x="2965692" y="1134634"/>
          <a:ext cx="219419" cy="2595456"/>
        </a:xfrm>
        <a:custGeom>
          <a:avLst/>
          <a:gdLst/>
          <a:ahLst/>
          <a:cxnLst/>
          <a:rect l="0" t="0" r="0" b="0"/>
          <a:pathLst>
            <a:path>
              <a:moveTo>
                <a:pt x="0" y="0"/>
              </a:moveTo>
              <a:lnTo>
                <a:pt x="0" y="2595456"/>
              </a:lnTo>
              <a:lnTo>
                <a:pt x="219419" y="25954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A31884-9838-4E27-8250-7B71DD820F46}">
      <dsp:nvSpPr>
        <dsp:cNvPr id="0" name=""/>
        <dsp:cNvSpPr/>
      </dsp:nvSpPr>
      <dsp:spPr>
        <a:xfrm>
          <a:off x="2795365" y="1134634"/>
          <a:ext cx="170326" cy="3331603"/>
        </a:xfrm>
        <a:custGeom>
          <a:avLst/>
          <a:gdLst/>
          <a:ahLst/>
          <a:cxnLst/>
          <a:rect l="0" t="0" r="0" b="0"/>
          <a:pathLst>
            <a:path>
              <a:moveTo>
                <a:pt x="170326" y="0"/>
              </a:moveTo>
              <a:lnTo>
                <a:pt x="170326" y="3331603"/>
              </a:lnTo>
              <a:lnTo>
                <a:pt x="0" y="33316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3A2E44-A1AC-4221-9A14-005758D35875}">
      <dsp:nvSpPr>
        <dsp:cNvPr id="0" name=""/>
        <dsp:cNvSpPr/>
      </dsp:nvSpPr>
      <dsp:spPr>
        <a:xfrm>
          <a:off x="2788687" y="1134634"/>
          <a:ext cx="177004" cy="2610885"/>
        </a:xfrm>
        <a:custGeom>
          <a:avLst/>
          <a:gdLst/>
          <a:ahLst/>
          <a:cxnLst/>
          <a:rect l="0" t="0" r="0" b="0"/>
          <a:pathLst>
            <a:path>
              <a:moveTo>
                <a:pt x="177004" y="0"/>
              </a:moveTo>
              <a:lnTo>
                <a:pt x="177004" y="2610885"/>
              </a:lnTo>
              <a:lnTo>
                <a:pt x="0" y="26108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177CDF-8C5F-4F2B-9B8D-B4601371E36D}">
      <dsp:nvSpPr>
        <dsp:cNvPr id="0" name=""/>
        <dsp:cNvSpPr/>
      </dsp:nvSpPr>
      <dsp:spPr>
        <a:xfrm>
          <a:off x="2801227" y="1134634"/>
          <a:ext cx="164464" cy="1890201"/>
        </a:xfrm>
        <a:custGeom>
          <a:avLst/>
          <a:gdLst/>
          <a:ahLst/>
          <a:cxnLst/>
          <a:rect l="0" t="0" r="0" b="0"/>
          <a:pathLst>
            <a:path>
              <a:moveTo>
                <a:pt x="164464" y="0"/>
              </a:moveTo>
              <a:lnTo>
                <a:pt x="164464" y="1890201"/>
              </a:lnTo>
              <a:lnTo>
                <a:pt x="0" y="18902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D8F89F-5B48-48E4-8877-A38E22D30849}">
      <dsp:nvSpPr>
        <dsp:cNvPr id="0" name=""/>
        <dsp:cNvSpPr/>
      </dsp:nvSpPr>
      <dsp:spPr>
        <a:xfrm>
          <a:off x="2965692" y="1134634"/>
          <a:ext cx="206879" cy="1138269"/>
        </a:xfrm>
        <a:custGeom>
          <a:avLst/>
          <a:gdLst/>
          <a:ahLst/>
          <a:cxnLst/>
          <a:rect l="0" t="0" r="0" b="0"/>
          <a:pathLst>
            <a:path>
              <a:moveTo>
                <a:pt x="0" y="0"/>
              </a:moveTo>
              <a:lnTo>
                <a:pt x="0" y="1138269"/>
              </a:lnTo>
              <a:lnTo>
                <a:pt x="206879" y="11382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51CD59-6A35-4FB1-B57E-5590C7C6A3DF}">
      <dsp:nvSpPr>
        <dsp:cNvPr id="0" name=""/>
        <dsp:cNvSpPr/>
      </dsp:nvSpPr>
      <dsp:spPr>
        <a:xfrm>
          <a:off x="2965692" y="1134634"/>
          <a:ext cx="192251" cy="1889180"/>
        </a:xfrm>
        <a:custGeom>
          <a:avLst/>
          <a:gdLst/>
          <a:ahLst/>
          <a:cxnLst/>
          <a:rect l="0" t="0" r="0" b="0"/>
          <a:pathLst>
            <a:path>
              <a:moveTo>
                <a:pt x="0" y="0"/>
              </a:moveTo>
              <a:lnTo>
                <a:pt x="0" y="1889180"/>
              </a:lnTo>
              <a:lnTo>
                <a:pt x="192251" y="18891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ED4496-546F-47D7-8E0D-BAA3151E04B3}">
      <dsp:nvSpPr>
        <dsp:cNvPr id="0" name=""/>
        <dsp:cNvSpPr/>
      </dsp:nvSpPr>
      <dsp:spPr>
        <a:xfrm>
          <a:off x="2965692" y="1134634"/>
          <a:ext cx="192710" cy="430804"/>
        </a:xfrm>
        <a:custGeom>
          <a:avLst/>
          <a:gdLst/>
          <a:ahLst/>
          <a:cxnLst/>
          <a:rect l="0" t="0" r="0" b="0"/>
          <a:pathLst>
            <a:path>
              <a:moveTo>
                <a:pt x="0" y="0"/>
              </a:moveTo>
              <a:lnTo>
                <a:pt x="0" y="430804"/>
              </a:lnTo>
              <a:lnTo>
                <a:pt x="192710" y="430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2833BF-F7EB-4C76-9129-999E07E4C85D}">
      <dsp:nvSpPr>
        <dsp:cNvPr id="0" name=""/>
        <dsp:cNvSpPr/>
      </dsp:nvSpPr>
      <dsp:spPr>
        <a:xfrm>
          <a:off x="3340304" y="469696"/>
          <a:ext cx="1133203" cy="196671"/>
        </a:xfrm>
        <a:custGeom>
          <a:avLst/>
          <a:gdLst/>
          <a:ahLst/>
          <a:cxnLst/>
          <a:rect l="0" t="0" r="0" b="0"/>
          <a:pathLst>
            <a:path>
              <a:moveTo>
                <a:pt x="1133203" y="0"/>
              </a:moveTo>
              <a:lnTo>
                <a:pt x="1133203" y="98335"/>
              </a:lnTo>
              <a:lnTo>
                <a:pt x="0" y="98335"/>
              </a:lnTo>
              <a:lnTo>
                <a:pt x="0" y="1966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38497B-7416-40F1-A9FA-37111F3BC140}">
      <dsp:nvSpPr>
        <dsp:cNvPr id="0" name=""/>
        <dsp:cNvSpPr/>
      </dsp:nvSpPr>
      <dsp:spPr>
        <a:xfrm>
          <a:off x="2207101" y="469696"/>
          <a:ext cx="2266406" cy="196671"/>
        </a:xfrm>
        <a:custGeom>
          <a:avLst/>
          <a:gdLst/>
          <a:ahLst/>
          <a:cxnLst/>
          <a:rect l="0" t="0" r="0" b="0"/>
          <a:pathLst>
            <a:path>
              <a:moveTo>
                <a:pt x="2266406" y="0"/>
              </a:moveTo>
              <a:lnTo>
                <a:pt x="2266406" y="98335"/>
              </a:lnTo>
              <a:lnTo>
                <a:pt x="0" y="98335"/>
              </a:lnTo>
              <a:lnTo>
                <a:pt x="0" y="1966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FC33A8-8117-4ADD-9E8D-D4FF0312CE90}">
      <dsp:nvSpPr>
        <dsp:cNvPr id="0" name=""/>
        <dsp:cNvSpPr/>
      </dsp:nvSpPr>
      <dsp:spPr>
        <a:xfrm>
          <a:off x="3540774" y="1430"/>
          <a:ext cx="1865467" cy="468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Carlisle United </a:t>
          </a:r>
        </a:p>
      </dsp:txBody>
      <dsp:txXfrm>
        <a:off x="3540774" y="1430"/>
        <a:ext cx="1865467" cy="468265"/>
      </dsp:txXfrm>
    </dsp:sp>
    <dsp:sp modelId="{4890D51F-7733-4DE3-9C43-45AEEC1C7674}">
      <dsp:nvSpPr>
        <dsp:cNvPr id="0" name=""/>
        <dsp:cNvSpPr/>
      </dsp:nvSpPr>
      <dsp:spPr>
        <a:xfrm>
          <a:off x="1738835" y="666368"/>
          <a:ext cx="936531" cy="468265"/>
        </a:xfrm>
        <a:prstGeom prst="rect">
          <a:avLst/>
        </a:prstGeom>
        <a:solidFill>
          <a:srgbClr val="66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Football</a:t>
          </a:r>
        </a:p>
      </dsp:txBody>
      <dsp:txXfrm>
        <a:off x="1738835" y="666368"/>
        <a:ext cx="936531" cy="468265"/>
      </dsp:txXfrm>
    </dsp:sp>
    <dsp:sp modelId="{F51118F5-F0B3-4EF9-BB90-F3092E6E8212}">
      <dsp:nvSpPr>
        <dsp:cNvPr id="0" name=""/>
        <dsp:cNvSpPr/>
      </dsp:nvSpPr>
      <dsp:spPr>
        <a:xfrm>
          <a:off x="2872039" y="666368"/>
          <a:ext cx="936531" cy="468265"/>
        </a:xfrm>
        <a:prstGeom prst="rect">
          <a:avLst/>
        </a:prstGeom>
        <a:solidFill>
          <a:srgbClr val="66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Business</a:t>
          </a:r>
        </a:p>
      </dsp:txBody>
      <dsp:txXfrm>
        <a:off x="2872039" y="666368"/>
        <a:ext cx="936531" cy="468265"/>
      </dsp:txXfrm>
    </dsp:sp>
    <dsp:sp modelId="{E12ED18B-1A86-4EE2-B0C5-F78A2012D1B2}">
      <dsp:nvSpPr>
        <dsp:cNvPr id="0" name=""/>
        <dsp:cNvSpPr/>
      </dsp:nvSpPr>
      <dsp:spPr>
        <a:xfrm>
          <a:off x="3158402" y="1331305"/>
          <a:ext cx="936531" cy="468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Retail</a:t>
          </a:r>
        </a:p>
      </dsp:txBody>
      <dsp:txXfrm>
        <a:off x="3158402" y="1331305"/>
        <a:ext cx="936531" cy="468265"/>
      </dsp:txXfrm>
    </dsp:sp>
    <dsp:sp modelId="{3B1F705A-DBF0-475A-A796-69BDD853CD00}">
      <dsp:nvSpPr>
        <dsp:cNvPr id="0" name=""/>
        <dsp:cNvSpPr/>
      </dsp:nvSpPr>
      <dsp:spPr>
        <a:xfrm>
          <a:off x="3157943" y="2789681"/>
          <a:ext cx="936531" cy="468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Lottery</a:t>
          </a:r>
        </a:p>
      </dsp:txBody>
      <dsp:txXfrm>
        <a:off x="3157943" y="2789681"/>
        <a:ext cx="936531" cy="468265"/>
      </dsp:txXfrm>
    </dsp:sp>
    <dsp:sp modelId="{D32D555D-2D6C-44EF-BB32-8441B6CA7DDC}">
      <dsp:nvSpPr>
        <dsp:cNvPr id="0" name=""/>
        <dsp:cNvSpPr/>
      </dsp:nvSpPr>
      <dsp:spPr>
        <a:xfrm>
          <a:off x="3172572" y="2038770"/>
          <a:ext cx="936531" cy="468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Commercial</a:t>
          </a:r>
        </a:p>
      </dsp:txBody>
      <dsp:txXfrm>
        <a:off x="3172572" y="2038770"/>
        <a:ext cx="936531" cy="468265"/>
      </dsp:txXfrm>
    </dsp:sp>
    <dsp:sp modelId="{6511E4B7-DDAA-4D30-B593-F79CBD7E6D0A}">
      <dsp:nvSpPr>
        <dsp:cNvPr id="0" name=""/>
        <dsp:cNvSpPr/>
      </dsp:nvSpPr>
      <dsp:spPr>
        <a:xfrm>
          <a:off x="1864696" y="2790702"/>
          <a:ext cx="936531" cy="468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Finance</a:t>
          </a:r>
        </a:p>
      </dsp:txBody>
      <dsp:txXfrm>
        <a:off x="1864696" y="2790702"/>
        <a:ext cx="936531" cy="468265"/>
      </dsp:txXfrm>
    </dsp:sp>
    <dsp:sp modelId="{594AB812-8623-4EA5-B461-8F64FF8F3AC9}">
      <dsp:nvSpPr>
        <dsp:cNvPr id="0" name=""/>
        <dsp:cNvSpPr/>
      </dsp:nvSpPr>
      <dsp:spPr>
        <a:xfrm>
          <a:off x="1852156" y="3511387"/>
          <a:ext cx="936531" cy="468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Operations</a:t>
          </a:r>
        </a:p>
      </dsp:txBody>
      <dsp:txXfrm>
        <a:off x="1852156" y="3511387"/>
        <a:ext cx="936531" cy="468265"/>
      </dsp:txXfrm>
    </dsp:sp>
    <dsp:sp modelId="{7D9814D6-5812-42A5-900D-228619949CCF}">
      <dsp:nvSpPr>
        <dsp:cNvPr id="0" name=""/>
        <dsp:cNvSpPr/>
      </dsp:nvSpPr>
      <dsp:spPr>
        <a:xfrm>
          <a:off x="1858833" y="4232104"/>
          <a:ext cx="936531" cy="468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Administration</a:t>
          </a:r>
        </a:p>
      </dsp:txBody>
      <dsp:txXfrm>
        <a:off x="1858833" y="4232104"/>
        <a:ext cx="936531" cy="468265"/>
      </dsp:txXfrm>
    </dsp:sp>
    <dsp:sp modelId="{71B50AFD-D0C3-43A0-BAF8-C5C0529BC7D2}">
      <dsp:nvSpPr>
        <dsp:cNvPr id="0" name=""/>
        <dsp:cNvSpPr/>
      </dsp:nvSpPr>
      <dsp:spPr>
        <a:xfrm>
          <a:off x="3185112" y="3495957"/>
          <a:ext cx="936531" cy="468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Catering</a:t>
          </a:r>
        </a:p>
      </dsp:txBody>
      <dsp:txXfrm>
        <a:off x="3185112" y="3495957"/>
        <a:ext cx="936531" cy="468265"/>
      </dsp:txXfrm>
    </dsp:sp>
    <dsp:sp modelId="{9DDD111F-CEE7-4FAE-BCAB-6F4D72D649D1}">
      <dsp:nvSpPr>
        <dsp:cNvPr id="0" name=""/>
        <dsp:cNvSpPr/>
      </dsp:nvSpPr>
      <dsp:spPr>
        <a:xfrm>
          <a:off x="1795027" y="2066422"/>
          <a:ext cx="936531" cy="468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Media</a:t>
          </a:r>
        </a:p>
      </dsp:txBody>
      <dsp:txXfrm>
        <a:off x="1795027" y="2066422"/>
        <a:ext cx="936531" cy="468265"/>
      </dsp:txXfrm>
    </dsp:sp>
    <dsp:sp modelId="{8C668C4B-F68A-44A4-A85D-A84BA15D60BF}">
      <dsp:nvSpPr>
        <dsp:cNvPr id="0" name=""/>
        <dsp:cNvSpPr/>
      </dsp:nvSpPr>
      <dsp:spPr>
        <a:xfrm>
          <a:off x="4005242" y="666368"/>
          <a:ext cx="936531" cy="468265"/>
        </a:xfrm>
        <a:prstGeom prst="rect">
          <a:avLst/>
        </a:prstGeom>
        <a:solidFill>
          <a:srgbClr val="66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Academy</a:t>
          </a:r>
        </a:p>
      </dsp:txBody>
      <dsp:txXfrm>
        <a:off x="4005242" y="666368"/>
        <a:ext cx="936531" cy="468265"/>
      </dsp:txXfrm>
    </dsp:sp>
    <dsp:sp modelId="{6B79C9F9-0299-44F9-A700-8B6C96787F86}">
      <dsp:nvSpPr>
        <dsp:cNvPr id="0" name=""/>
        <dsp:cNvSpPr/>
      </dsp:nvSpPr>
      <dsp:spPr>
        <a:xfrm>
          <a:off x="5138445" y="666368"/>
          <a:ext cx="936531" cy="46826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Community</a:t>
          </a:r>
        </a:p>
      </dsp:txBody>
      <dsp:txXfrm>
        <a:off x="5138445" y="666368"/>
        <a:ext cx="936531" cy="468265"/>
      </dsp:txXfrm>
    </dsp:sp>
    <dsp:sp modelId="{3371DFF8-2476-4578-A4A8-8E600D25F051}">
      <dsp:nvSpPr>
        <dsp:cNvPr id="0" name=""/>
        <dsp:cNvSpPr/>
      </dsp:nvSpPr>
      <dsp:spPr>
        <a:xfrm>
          <a:off x="5372578" y="1331305"/>
          <a:ext cx="936531" cy="468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CUCST</a:t>
          </a:r>
        </a:p>
      </dsp:txBody>
      <dsp:txXfrm>
        <a:off x="5372578" y="1331305"/>
        <a:ext cx="936531" cy="468265"/>
      </dsp:txXfrm>
    </dsp:sp>
    <dsp:sp modelId="{EA6ECCF2-2A2D-40CA-BB2C-BE1C08005F03}">
      <dsp:nvSpPr>
        <dsp:cNvPr id="0" name=""/>
        <dsp:cNvSpPr/>
      </dsp:nvSpPr>
      <dsp:spPr>
        <a:xfrm>
          <a:off x="5372578" y="1996243"/>
          <a:ext cx="936531" cy="468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CUSG</a:t>
          </a:r>
          <a:endParaRPr lang="en-US" sz="1200" kern="1200" dirty="0"/>
        </a:p>
      </dsp:txBody>
      <dsp:txXfrm>
        <a:off x="5372578" y="1996243"/>
        <a:ext cx="936531" cy="468265"/>
      </dsp:txXfrm>
    </dsp:sp>
    <dsp:sp modelId="{0330AE82-B048-44C1-A74D-43998270808A}">
      <dsp:nvSpPr>
        <dsp:cNvPr id="0" name=""/>
        <dsp:cNvSpPr/>
      </dsp:nvSpPr>
      <dsp:spPr>
        <a:xfrm>
          <a:off x="5372578" y="2661180"/>
          <a:ext cx="936531" cy="468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CUOSC</a:t>
          </a:r>
          <a:endParaRPr lang="en-US" sz="1200" kern="1200" dirty="0"/>
        </a:p>
      </dsp:txBody>
      <dsp:txXfrm>
        <a:off x="5372578" y="2661180"/>
        <a:ext cx="936531" cy="468265"/>
      </dsp:txXfrm>
    </dsp:sp>
    <dsp:sp modelId="{D6B059B7-D9F5-451C-BC77-64C133C825F5}">
      <dsp:nvSpPr>
        <dsp:cNvPr id="0" name=""/>
        <dsp:cNvSpPr/>
      </dsp:nvSpPr>
      <dsp:spPr>
        <a:xfrm>
          <a:off x="6271648" y="666368"/>
          <a:ext cx="936531" cy="46826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Club</a:t>
          </a:r>
        </a:p>
      </dsp:txBody>
      <dsp:txXfrm>
        <a:off x="6271648" y="666368"/>
        <a:ext cx="936531" cy="4682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CF8D-B57F-4264-A1D6-44437B1DE5FE}">
      <dsp:nvSpPr>
        <dsp:cNvPr id="0" name=""/>
        <dsp:cNvSpPr/>
      </dsp:nvSpPr>
      <dsp:spPr>
        <a:xfrm>
          <a:off x="1584454" y="1142942"/>
          <a:ext cx="869694" cy="869694"/>
        </a:xfrm>
        <a:prstGeom prst="ellipse">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Finances</a:t>
          </a:r>
        </a:p>
      </dsp:txBody>
      <dsp:txXfrm>
        <a:off x="1711818" y="1270306"/>
        <a:ext cx="614966" cy="614966"/>
      </dsp:txXfrm>
    </dsp:sp>
    <dsp:sp modelId="{743B4EA7-0740-45E9-8F8C-EBA07151CEE9}">
      <dsp:nvSpPr>
        <dsp:cNvPr id="0" name=""/>
        <dsp:cNvSpPr/>
      </dsp:nvSpPr>
      <dsp:spPr>
        <a:xfrm rot="16200000">
          <a:off x="1888191" y="992450"/>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012746" y="1005276"/>
        <a:ext cx="13111" cy="13111"/>
      </dsp:txXfrm>
    </dsp:sp>
    <dsp:sp modelId="{F9758C0C-4F55-415E-9415-397C9FC0BDAB}">
      <dsp:nvSpPr>
        <dsp:cNvPr id="0" name=""/>
        <dsp:cNvSpPr/>
      </dsp:nvSpPr>
      <dsp:spPr>
        <a:xfrm>
          <a:off x="1584454" y="11026"/>
          <a:ext cx="869694" cy="869694"/>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Club structure</a:t>
          </a:r>
        </a:p>
      </dsp:txBody>
      <dsp:txXfrm>
        <a:off x="1711818" y="138390"/>
        <a:ext cx="614966" cy="614966"/>
      </dsp:txXfrm>
    </dsp:sp>
    <dsp:sp modelId="{9556C426-0DBB-426D-82D6-094C34C6C1B4}">
      <dsp:nvSpPr>
        <dsp:cNvPr id="0" name=""/>
        <dsp:cNvSpPr/>
      </dsp:nvSpPr>
      <dsp:spPr>
        <a:xfrm rot="20520000">
          <a:off x="2426449" y="138351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51004" y="1396343"/>
        <a:ext cx="13111" cy="13111"/>
      </dsp:txXfrm>
    </dsp:sp>
    <dsp:sp modelId="{87F55878-A39C-4FF2-8ADE-47F94B088F0D}">
      <dsp:nvSpPr>
        <dsp:cNvPr id="0" name=""/>
        <dsp:cNvSpPr/>
      </dsp:nvSpPr>
      <dsp:spPr>
        <a:xfrm>
          <a:off x="2660970" y="793161"/>
          <a:ext cx="869694" cy="869694"/>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Cash flows</a:t>
          </a:r>
        </a:p>
      </dsp:txBody>
      <dsp:txXfrm>
        <a:off x="2788334" y="920525"/>
        <a:ext cx="614966" cy="614966"/>
      </dsp:txXfrm>
    </dsp:sp>
    <dsp:sp modelId="{7C13110D-C006-4757-BFE9-6564B8C2D7A2}">
      <dsp:nvSpPr>
        <dsp:cNvPr id="0" name=""/>
        <dsp:cNvSpPr/>
      </dsp:nvSpPr>
      <dsp:spPr>
        <a:xfrm rot="3240000">
          <a:off x="2220853" y="201627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45408" y="2029103"/>
        <a:ext cx="13111" cy="13111"/>
      </dsp:txXfrm>
    </dsp:sp>
    <dsp:sp modelId="{7A5BCFE8-47E8-41D6-876E-0878A4250C9A}">
      <dsp:nvSpPr>
        <dsp:cNvPr id="0" name=""/>
        <dsp:cNvSpPr/>
      </dsp:nvSpPr>
      <dsp:spPr>
        <a:xfrm>
          <a:off x="2249777" y="2058681"/>
          <a:ext cx="869694" cy="869694"/>
        </a:xfrm>
        <a:prstGeom prst="ellipse">
          <a:avLst/>
        </a:prstGeom>
        <a:solidFill>
          <a:srgbClr val="00B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Income</a:t>
          </a:r>
        </a:p>
      </dsp:txBody>
      <dsp:txXfrm>
        <a:off x="2377141" y="2186045"/>
        <a:ext cx="614966" cy="614966"/>
      </dsp:txXfrm>
    </dsp:sp>
    <dsp:sp modelId="{9A99E328-0DD6-413B-8347-9F60FEB73F24}">
      <dsp:nvSpPr>
        <dsp:cNvPr id="0" name=""/>
        <dsp:cNvSpPr/>
      </dsp:nvSpPr>
      <dsp:spPr>
        <a:xfrm rot="7560000">
          <a:off x="1555529" y="201627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680084" y="2029103"/>
        <a:ext cx="13111" cy="13111"/>
      </dsp:txXfrm>
    </dsp:sp>
    <dsp:sp modelId="{892289A3-BE60-4A43-8454-BE41698AC816}">
      <dsp:nvSpPr>
        <dsp:cNvPr id="0" name=""/>
        <dsp:cNvSpPr/>
      </dsp:nvSpPr>
      <dsp:spPr>
        <a:xfrm>
          <a:off x="919131" y="2058681"/>
          <a:ext cx="869694" cy="869694"/>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Costs</a:t>
          </a:r>
        </a:p>
      </dsp:txBody>
      <dsp:txXfrm>
        <a:off x="1046495" y="2186045"/>
        <a:ext cx="614966" cy="614966"/>
      </dsp:txXfrm>
    </dsp:sp>
    <dsp:sp modelId="{18019243-9C2D-4318-9D66-45633213A42B}">
      <dsp:nvSpPr>
        <dsp:cNvPr id="0" name=""/>
        <dsp:cNvSpPr/>
      </dsp:nvSpPr>
      <dsp:spPr>
        <a:xfrm rot="11880000">
          <a:off x="1349933" y="138351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474488" y="1396343"/>
        <a:ext cx="13111" cy="13111"/>
      </dsp:txXfrm>
    </dsp:sp>
    <dsp:sp modelId="{98728420-9FD0-496D-BD00-CFC98EA13244}">
      <dsp:nvSpPr>
        <dsp:cNvPr id="0" name=""/>
        <dsp:cNvSpPr/>
      </dsp:nvSpPr>
      <dsp:spPr>
        <a:xfrm>
          <a:off x="507938" y="793161"/>
          <a:ext cx="869694" cy="869694"/>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Funding</a:t>
          </a:r>
        </a:p>
      </dsp:txBody>
      <dsp:txXfrm>
        <a:off x="635302" y="920525"/>
        <a:ext cx="614966" cy="6149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CF8D-B57F-4264-A1D6-44437B1DE5FE}">
      <dsp:nvSpPr>
        <dsp:cNvPr id="0" name=""/>
        <dsp:cNvSpPr/>
      </dsp:nvSpPr>
      <dsp:spPr>
        <a:xfrm>
          <a:off x="1584454" y="1142942"/>
          <a:ext cx="869694" cy="869694"/>
        </a:xfrm>
        <a:prstGeom prst="ellipse">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Finances</a:t>
          </a:r>
        </a:p>
      </dsp:txBody>
      <dsp:txXfrm>
        <a:off x="1711818" y="1270306"/>
        <a:ext cx="614966" cy="614966"/>
      </dsp:txXfrm>
    </dsp:sp>
    <dsp:sp modelId="{743B4EA7-0740-45E9-8F8C-EBA07151CEE9}">
      <dsp:nvSpPr>
        <dsp:cNvPr id="0" name=""/>
        <dsp:cNvSpPr/>
      </dsp:nvSpPr>
      <dsp:spPr>
        <a:xfrm rot="16200000">
          <a:off x="1888191" y="992450"/>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012746" y="1005276"/>
        <a:ext cx="13111" cy="13111"/>
      </dsp:txXfrm>
    </dsp:sp>
    <dsp:sp modelId="{F9758C0C-4F55-415E-9415-397C9FC0BDAB}">
      <dsp:nvSpPr>
        <dsp:cNvPr id="0" name=""/>
        <dsp:cNvSpPr/>
      </dsp:nvSpPr>
      <dsp:spPr>
        <a:xfrm>
          <a:off x="1584454" y="11026"/>
          <a:ext cx="869694" cy="869694"/>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Club structure</a:t>
          </a:r>
        </a:p>
      </dsp:txBody>
      <dsp:txXfrm>
        <a:off x="1711818" y="138390"/>
        <a:ext cx="614966" cy="614966"/>
      </dsp:txXfrm>
    </dsp:sp>
    <dsp:sp modelId="{9556C426-0DBB-426D-82D6-094C34C6C1B4}">
      <dsp:nvSpPr>
        <dsp:cNvPr id="0" name=""/>
        <dsp:cNvSpPr/>
      </dsp:nvSpPr>
      <dsp:spPr>
        <a:xfrm rot="20520000">
          <a:off x="2426449" y="138351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51004" y="1396343"/>
        <a:ext cx="13111" cy="13111"/>
      </dsp:txXfrm>
    </dsp:sp>
    <dsp:sp modelId="{87F55878-A39C-4FF2-8ADE-47F94B088F0D}">
      <dsp:nvSpPr>
        <dsp:cNvPr id="0" name=""/>
        <dsp:cNvSpPr/>
      </dsp:nvSpPr>
      <dsp:spPr>
        <a:xfrm>
          <a:off x="2660970" y="793161"/>
          <a:ext cx="869694" cy="869694"/>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Cash flows</a:t>
          </a:r>
        </a:p>
      </dsp:txBody>
      <dsp:txXfrm>
        <a:off x="2788334" y="920525"/>
        <a:ext cx="614966" cy="614966"/>
      </dsp:txXfrm>
    </dsp:sp>
    <dsp:sp modelId="{7C13110D-C006-4757-BFE9-6564B8C2D7A2}">
      <dsp:nvSpPr>
        <dsp:cNvPr id="0" name=""/>
        <dsp:cNvSpPr/>
      </dsp:nvSpPr>
      <dsp:spPr>
        <a:xfrm rot="3240000">
          <a:off x="2220853" y="201627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45408" y="2029103"/>
        <a:ext cx="13111" cy="13111"/>
      </dsp:txXfrm>
    </dsp:sp>
    <dsp:sp modelId="{7A5BCFE8-47E8-41D6-876E-0878A4250C9A}">
      <dsp:nvSpPr>
        <dsp:cNvPr id="0" name=""/>
        <dsp:cNvSpPr/>
      </dsp:nvSpPr>
      <dsp:spPr>
        <a:xfrm>
          <a:off x="2249777" y="2058681"/>
          <a:ext cx="869694" cy="869694"/>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Income</a:t>
          </a:r>
        </a:p>
      </dsp:txBody>
      <dsp:txXfrm>
        <a:off x="2377141" y="2186045"/>
        <a:ext cx="614966" cy="614966"/>
      </dsp:txXfrm>
    </dsp:sp>
    <dsp:sp modelId="{9A99E328-0DD6-413B-8347-9F60FEB73F24}">
      <dsp:nvSpPr>
        <dsp:cNvPr id="0" name=""/>
        <dsp:cNvSpPr/>
      </dsp:nvSpPr>
      <dsp:spPr>
        <a:xfrm rot="7560000">
          <a:off x="1555529" y="201627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680084" y="2029103"/>
        <a:ext cx="13111" cy="13111"/>
      </dsp:txXfrm>
    </dsp:sp>
    <dsp:sp modelId="{892289A3-BE60-4A43-8454-BE41698AC816}">
      <dsp:nvSpPr>
        <dsp:cNvPr id="0" name=""/>
        <dsp:cNvSpPr/>
      </dsp:nvSpPr>
      <dsp:spPr>
        <a:xfrm>
          <a:off x="919131" y="2058681"/>
          <a:ext cx="869694" cy="869694"/>
        </a:xfrm>
        <a:prstGeom prst="ellipse">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Costs</a:t>
          </a:r>
        </a:p>
      </dsp:txBody>
      <dsp:txXfrm>
        <a:off x="1046495" y="2186045"/>
        <a:ext cx="614966" cy="614966"/>
      </dsp:txXfrm>
    </dsp:sp>
    <dsp:sp modelId="{18019243-9C2D-4318-9D66-45633213A42B}">
      <dsp:nvSpPr>
        <dsp:cNvPr id="0" name=""/>
        <dsp:cNvSpPr/>
      </dsp:nvSpPr>
      <dsp:spPr>
        <a:xfrm rot="11880000">
          <a:off x="1349933" y="1383518"/>
          <a:ext cx="262220" cy="38762"/>
        </a:xfrm>
        <a:custGeom>
          <a:avLst/>
          <a:gdLst/>
          <a:ahLst/>
          <a:cxnLst/>
          <a:rect l="0" t="0" r="0" b="0"/>
          <a:pathLst>
            <a:path>
              <a:moveTo>
                <a:pt x="0" y="19381"/>
              </a:moveTo>
              <a:lnTo>
                <a:pt x="262220" y="19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474488" y="1396343"/>
        <a:ext cx="13111" cy="13111"/>
      </dsp:txXfrm>
    </dsp:sp>
    <dsp:sp modelId="{98728420-9FD0-496D-BD00-CFC98EA13244}">
      <dsp:nvSpPr>
        <dsp:cNvPr id="0" name=""/>
        <dsp:cNvSpPr/>
      </dsp:nvSpPr>
      <dsp:spPr>
        <a:xfrm>
          <a:off x="507938" y="793161"/>
          <a:ext cx="869694" cy="869694"/>
        </a:xfrm>
        <a:prstGeom prst="ellipse">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Funding</a:t>
          </a:r>
        </a:p>
      </dsp:txBody>
      <dsp:txXfrm>
        <a:off x="635302" y="920525"/>
        <a:ext cx="614966" cy="6149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CF8D-B57F-4264-A1D6-44437B1DE5FE}">
      <dsp:nvSpPr>
        <dsp:cNvPr id="0" name=""/>
        <dsp:cNvSpPr/>
      </dsp:nvSpPr>
      <dsp:spPr>
        <a:xfrm>
          <a:off x="2221284" y="1576494"/>
          <a:ext cx="1198348" cy="1198348"/>
        </a:xfrm>
        <a:prstGeom prst="ellipse">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Finances</a:t>
          </a:r>
        </a:p>
      </dsp:txBody>
      <dsp:txXfrm>
        <a:off x="2396778" y="1751988"/>
        <a:ext cx="847360" cy="847360"/>
      </dsp:txXfrm>
    </dsp:sp>
    <dsp:sp modelId="{2F6E011A-8A09-4AA4-A5E8-C7EF1FE7743A}">
      <dsp:nvSpPr>
        <dsp:cNvPr id="0" name=""/>
        <dsp:cNvSpPr/>
      </dsp:nvSpPr>
      <dsp:spPr>
        <a:xfrm rot="16200000">
          <a:off x="2639704" y="1376620"/>
          <a:ext cx="361508" cy="38238"/>
        </a:xfrm>
        <a:custGeom>
          <a:avLst/>
          <a:gdLst/>
          <a:ahLst/>
          <a:cxnLst/>
          <a:rect l="0" t="0" r="0" b="0"/>
          <a:pathLst>
            <a:path>
              <a:moveTo>
                <a:pt x="0" y="19119"/>
              </a:moveTo>
              <a:lnTo>
                <a:pt x="361508" y="19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811420" y="1386702"/>
        <a:ext cx="18075" cy="18075"/>
      </dsp:txXfrm>
    </dsp:sp>
    <dsp:sp modelId="{26AA881F-15F8-4387-B45D-38259B074E95}">
      <dsp:nvSpPr>
        <dsp:cNvPr id="0" name=""/>
        <dsp:cNvSpPr/>
      </dsp:nvSpPr>
      <dsp:spPr>
        <a:xfrm>
          <a:off x="2221284" y="16637"/>
          <a:ext cx="1198348" cy="1198348"/>
        </a:xfrm>
        <a:prstGeom prst="ellipse">
          <a:avLst/>
        </a:prstGeom>
        <a:solidFill>
          <a:srgbClr val="FFC000"/>
        </a:solidFill>
        <a:ln>
          <a:solidFill>
            <a:srgbClr val="00B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Costs</a:t>
          </a:r>
        </a:p>
      </dsp:txBody>
      <dsp:txXfrm>
        <a:off x="2396778" y="192131"/>
        <a:ext cx="847360" cy="847360"/>
      </dsp:txXfrm>
    </dsp:sp>
    <dsp:sp modelId="{58089F5E-1EFC-4959-8BAE-55FE6779D225}">
      <dsp:nvSpPr>
        <dsp:cNvPr id="0" name=""/>
        <dsp:cNvSpPr/>
      </dsp:nvSpPr>
      <dsp:spPr>
        <a:xfrm rot="19800000">
          <a:off x="3315142" y="1766585"/>
          <a:ext cx="361508" cy="38238"/>
        </a:xfrm>
        <a:custGeom>
          <a:avLst/>
          <a:gdLst/>
          <a:ahLst/>
          <a:cxnLst/>
          <a:rect l="0" t="0" r="0" b="0"/>
          <a:pathLst>
            <a:path>
              <a:moveTo>
                <a:pt x="0" y="19119"/>
              </a:moveTo>
              <a:lnTo>
                <a:pt x="361508" y="19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86858" y="1776666"/>
        <a:ext cx="18075" cy="18075"/>
      </dsp:txXfrm>
    </dsp:sp>
    <dsp:sp modelId="{FB5A202E-C974-45B0-A777-2936C49E823D}">
      <dsp:nvSpPr>
        <dsp:cNvPr id="0" name=""/>
        <dsp:cNvSpPr/>
      </dsp:nvSpPr>
      <dsp:spPr>
        <a:xfrm>
          <a:off x="3572160" y="796566"/>
          <a:ext cx="1198348" cy="1198348"/>
        </a:xfrm>
        <a:prstGeom prst="ellipse">
          <a:avLst/>
        </a:prstGeom>
        <a:solidFill>
          <a:srgbClr val="FF0000"/>
        </a:solidFill>
        <a:ln>
          <a:solidFill>
            <a:srgbClr val="00B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Business costs</a:t>
          </a:r>
        </a:p>
      </dsp:txBody>
      <dsp:txXfrm>
        <a:off x="3747654" y="972060"/>
        <a:ext cx="847360" cy="847360"/>
      </dsp:txXfrm>
    </dsp:sp>
    <dsp:sp modelId="{458E3496-18E9-4D23-A20A-9EE46F930D2D}">
      <dsp:nvSpPr>
        <dsp:cNvPr id="0" name=""/>
        <dsp:cNvSpPr/>
      </dsp:nvSpPr>
      <dsp:spPr>
        <a:xfrm rot="1800000">
          <a:off x="3315142" y="2546513"/>
          <a:ext cx="361508" cy="38238"/>
        </a:xfrm>
        <a:custGeom>
          <a:avLst/>
          <a:gdLst/>
          <a:ahLst/>
          <a:cxnLst/>
          <a:rect l="0" t="0" r="0" b="0"/>
          <a:pathLst>
            <a:path>
              <a:moveTo>
                <a:pt x="0" y="19119"/>
              </a:moveTo>
              <a:lnTo>
                <a:pt x="361508" y="19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86858" y="2556595"/>
        <a:ext cx="18075" cy="18075"/>
      </dsp:txXfrm>
    </dsp:sp>
    <dsp:sp modelId="{FC4028C9-3919-4E47-8A5E-2C7B2D95D865}">
      <dsp:nvSpPr>
        <dsp:cNvPr id="0" name=""/>
        <dsp:cNvSpPr/>
      </dsp:nvSpPr>
      <dsp:spPr>
        <a:xfrm>
          <a:off x="3572160" y="2356423"/>
          <a:ext cx="1198348" cy="1198348"/>
        </a:xfrm>
        <a:prstGeom prst="ellipse">
          <a:avLst/>
        </a:prstGeom>
        <a:solidFill>
          <a:srgbClr val="FF0000"/>
        </a:solidFill>
        <a:ln>
          <a:solidFill>
            <a:srgbClr val="00B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Overheads</a:t>
          </a:r>
          <a:endParaRPr lang="en-GB" sz="1200" kern="1200" dirty="0"/>
        </a:p>
      </dsp:txBody>
      <dsp:txXfrm>
        <a:off x="3747654" y="2531917"/>
        <a:ext cx="847360" cy="847360"/>
      </dsp:txXfrm>
    </dsp:sp>
    <dsp:sp modelId="{DFBC5DB8-4887-4A01-97C3-B70322D0CB85}">
      <dsp:nvSpPr>
        <dsp:cNvPr id="0" name=""/>
        <dsp:cNvSpPr/>
      </dsp:nvSpPr>
      <dsp:spPr>
        <a:xfrm rot="5400000">
          <a:off x="2639704" y="2936478"/>
          <a:ext cx="361508" cy="38238"/>
        </a:xfrm>
        <a:custGeom>
          <a:avLst/>
          <a:gdLst/>
          <a:ahLst/>
          <a:cxnLst/>
          <a:rect l="0" t="0" r="0" b="0"/>
          <a:pathLst>
            <a:path>
              <a:moveTo>
                <a:pt x="0" y="19119"/>
              </a:moveTo>
              <a:lnTo>
                <a:pt x="361508" y="19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811420" y="2946559"/>
        <a:ext cx="18075" cy="18075"/>
      </dsp:txXfrm>
    </dsp:sp>
    <dsp:sp modelId="{75CCADEC-7C12-4B4C-A26C-8ECE3F7F3E2B}">
      <dsp:nvSpPr>
        <dsp:cNvPr id="0" name=""/>
        <dsp:cNvSpPr/>
      </dsp:nvSpPr>
      <dsp:spPr>
        <a:xfrm>
          <a:off x="2221284" y="3136352"/>
          <a:ext cx="1198348" cy="1198348"/>
        </a:xfrm>
        <a:prstGeom prst="ellipse">
          <a:avLst/>
        </a:prstGeom>
        <a:solidFill>
          <a:srgbClr val="FF0000"/>
        </a:solidFill>
        <a:ln>
          <a:solidFill>
            <a:srgbClr val="00B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Academy costs</a:t>
          </a:r>
        </a:p>
      </dsp:txBody>
      <dsp:txXfrm>
        <a:off x="2396778" y="3311846"/>
        <a:ext cx="847360" cy="847360"/>
      </dsp:txXfrm>
    </dsp:sp>
    <dsp:sp modelId="{CFEB1EF3-132E-4845-9CD1-21A3D9427333}">
      <dsp:nvSpPr>
        <dsp:cNvPr id="0" name=""/>
        <dsp:cNvSpPr/>
      </dsp:nvSpPr>
      <dsp:spPr>
        <a:xfrm rot="9000000">
          <a:off x="1964266" y="2546513"/>
          <a:ext cx="361508" cy="38238"/>
        </a:xfrm>
        <a:custGeom>
          <a:avLst/>
          <a:gdLst/>
          <a:ahLst/>
          <a:cxnLst/>
          <a:rect l="0" t="0" r="0" b="0"/>
          <a:pathLst>
            <a:path>
              <a:moveTo>
                <a:pt x="0" y="19119"/>
              </a:moveTo>
              <a:lnTo>
                <a:pt x="361508" y="19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135982" y="2556595"/>
        <a:ext cx="18075" cy="18075"/>
      </dsp:txXfrm>
    </dsp:sp>
    <dsp:sp modelId="{756D8B71-0CB0-4F04-A153-64C53D1AACBB}">
      <dsp:nvSpPr>
        <dsp:cNvPr id="0" name=""/>
        <dsp:cNvSpPr/>
      </dsp:nvSpPr>
      <dsp:spPr>
        <a:xfrm>
          <a:off x="870408" y="2356423"/>
          <a:ext cx="1198348" cy="1198348"/>
        </a:xfrm>
        <a:prstGeom prst="ellipse">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Total Football Expenditure</a:t>
          </a:r>
        </a:p>
      </dsp:txBody>
      <dsp:txXfrm>
        <a:off x="1045902" y="2531917"/>
        <a:ext cx="847360" cy="847360"/>
      </dsp:txXfrm>
    </dsp:sp>
    <dsp:sp modelId="{FC744EF8-EBEB-4B61-806F-228676A3CF35}">
      <dsp:nvSpPr>
        <dsp:cNvPr id="0" name=""/>
        <dsp:cNvSpPr/>
      </dsp:nvSpPr>
      <dsp:spPr>
        <a:xfrm rot="12600000">
          <a:off x="1964266" y="1766585"/>
          <a:ext cx="361508" cy="38238"/>
        </a:xfrm>
        <a:custGeom>
          <a:avLst/>
          <a:gdLst/>
          <a:ahLst/>
          <a:cxnLst/>
          <a:rect l="0" t="0" r="0" b="0"/>
          <a:pathLst>
            <a:path>
              <a:moveTo>
                <a:pt x="0" y="19119"/>
              </a:moveTo>
              <a:lnTo>
                <a:pt x="361508" y="19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135982" y="1776666"/>
        <a:ext cx="18075" cy="18075"/>
      </dsp:txXfrm>
    </dsp:sp>
    <dsp:sp modelId="{0DF75A10-D8C1-4CD2-8F94-1B6CB5AE0AF4}">
      <dsp:nvSpPr>
        <dsp:cNvPr id="0" name=""/>
        <dsp:cNvSpPr/>
      </dsp:nvSpPr>
      <dsp:spPr>
        <a:xfrm>
          <a:off x="870408" y="796566"/>
          <a:ext cx="1198348" cy="1198348"/>
        </a:xfrm>
        <a:prstGeom prst="ellipse">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Depreciation and Interest</a:t>
          </a:r>
        </a:p>
      </dsp:txBody>
      <dsp:txXfrm>
        <a:off x="1045902" y="972060"/>
        <a:ext cx="847360" cy="84736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E21B1-27A6-45F5-AEBD-97EA91F660A2}" type="datetimeFigureOut">
              <a:rPr lang="en-GB" smtClean="0"/>
              <a:t>22/07/2024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8AFB2-1468-48CC-B286-D14FA6DA4B23}" type="slidenum">
              <a:rPr lang="en-GB" smtClean="0"/>
              <a:t>‹#›</a:t>
            </a:fld>
            <a:endParaRPr lang="en-GB"/>
          </a:p>
        </p:txBody>
      </p:sp>
    </p:spTree>
    <p:extLst>
      <p:ext uri="{BB962C8B-B14F-4D97-AF65-F5344CB8AC3E}">
        <p14:creationId xmlns:p14="http://schemas.microsoft.com/office/powerpoint/2010/main" val="5803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C8AFB2-1468-48CC-B286-D14FA6DA4B23}" type="slidenum">
              <a:rPr lang="en-GB" smtClean="0"/>
              <a:t>1</a:t>
            </a:fld>
            <a:endParaRPr lang="en-GB"/>
          </a:p>
        </p:txBody>
      </p:sp>
    </p:spTree>
    <p:extLst>
      <p:ext uri="{BB962C8B-B14F-4D97-AF65-F5344CB8AC3E}">
        <p14:creationId xmlns:p14="http://schemas.microsoft.com/office/powerpoint/2010/main" val="33131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C8AFB2-1468-48CC-B286-D14FA6DA4B23}" type="slidenum">
              <a:rPr lang="en-GB" smtClean="0"/>
              <a:t>16</a:t>
            </a:fld>
            <a:endParaRPr lang="en-GB"/>
          </a:p>
        </p:txBody>
      </p:sp>
    </p:spTree>
    <p:extLst>
      <p:ext uri="{BB962C8B-B14F-4D97-AF65-F5344CB8AC3E}">
        <p14:creationId xmlns:p14="http://schemas.microsoft.com/office/powerpoint/2010/main" val="3823031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C8AFB2-1468-48CC-B286-D14FA6DA4B23}" type="slidenum">
              <a:rPr lang="en-GB" smtClean="0"/>
              <a:t>52</a:t>
            </a:fld>
            <a:endParaRPr lang="en-GB"/>
          </a:p>
        </p:txBody>
      </p:sp>
    </p:spTree>
    <p:extLst>
      <p:ext uri="{BB962C8B-B14F-4D97-AF65-F5344CB8AC3E}">
        <p14:creationId xmlns:p14="http://schemas.microsoft.com/office/powerpoint/2010/main" val="215601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0D61-414B-4116-8A4A-3225097108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4AFD57-525C-4A7B-A484-672FD35AD1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15CABD-AD9C-43C9-8396-84FEB88711AE}"/>
              </a:ext>
            </a:extLst>
          </p:cNvPr>
          <p:cNvSpPr>
            <a:spLocks noGrp="1"/>
          </p:cNvSpPr>
          <p:nvPr>
            <p:ph type="dt" sz="half" idx="10"/>
          </p:nvPr>
        </p:nvSpPr>
        <p:spPr/>
        <p:txBody>
          <a:bodyPr/>
          <a:lstStyle/>
          <a:p>
            <a:fld id="{263D453F-0701-45EC-914C-1073711B5F4F}" type="datetimeFigureOut">
              <a:rPr lang="en-GB" smtClean="0"/>
              <a:t>22/07/2024</a:t>
            </a:fld>
            <a:endParaRPr lang="en-GB"/>
          </a:p>
        </p:txBody>
      </p:sp>
      <p:sp>
        <p:nvSpPr>
          <p:cNvPr id="5" name="Footer Placeholder 4">
            <a:extLst>
              <a:ext uri="{FF2B5EF4-FFF2-40B4-BE49-F238E27FC236}">
                <a16:creationId xmlns:a16="http://schemas.microsoft.com/office/drawing/2014/main" id="{FF8B2736-94C0-4645-8CAE-501AC8CA8B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86E29E-E1D5-47E2-AA9B-61AF00A0CEA6}"/>
              </a:ext>
            </a:extLst>
          </p:cNvPr>
          <p:cNvSpPr>
            <a:spLocks noGrp="1"/>
          </p:cNvSpPr>
          <p:nvPr>
            <p:ph type="sldNum" sz="quarter" idx="12"/>
          </p:nvPr>
        </p:nvSpPr>
        <p:spPr/>
        <p:txBody>
          <a:bodyPr/>
          <a:lstStyle/>
          <a:p>
            <a:fld id="{A2DEED9E-2F85-423F-9A24-7738B8864EC9}" type="slidenum">
              <a:rPr lang="en-GB" smtClean="0"/>
              <a:t>‹#›</a:t>
            </a:fld>
            <a:endParaRPr lang="en-GB"/>
          </a:p>
        </p:txBody>
      </p:sp>
    </p:spTree>
    <p:extLst>
      <p:ext uri="{BB962C8B-B14F-4D97-AF65-F5344CB8AC3E}">
        <p14:creationId xmlns:p14="http://schemas.microsoft.com/office/powerpoint/2010/main" val="3139170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CFE0-A381-4B5C-B8FE-B648F2BB5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534DEE-E836-4AFA-933B-A99ECAF8B1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F0CA57-0F1B-44BB-A322-ADD44A86F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61B305-22F2-40D6-9255-FC53FC323EDC}"/>
              </a:ext>
            </a:extLst>
          </p:cNvPr>
          <p:cNvSpPr>
            <a:spLocks noGrp="1"/>
          </p:cNvSpPr>
          <p:nvPr>
            <p:ph type="dt" sz="half" idx="10"/>
          </p:nvPr>
        </p:nvSpPr>
        <p:spPr/>
        <p:txBody>
          <a:bodyPr/>
          <a:lstStyle/>
          <a:p>
            <a:fld id="{263D453F-0701-45EC-914C-1073711B5F4F}" type="datetimeFigureOut">
              <a:rPr lang="en-GB" smtClean="0"/>
              <a:t>22/07/2024</a:t>
            </a:fld>
            <a:endParaRPr lang="en-GB"/>
          </a:p>
        </p:txBody>
      </p:sp>
      <p:sp>
        <p:nvSpPr>
          <p:cNvPr id="6" name="Footer Placeholder 5">
            <a:extLst>
              <a:ext uri="{FF2B5EF4-FFF2-40B4-BE49-F238E27FC236}">
                <a16:creationId xmlns:a16="http://schemas.microsoft.com/office/drawing/2014/main" id="{84AF3C7F-3DF4-41D1-B88C-BC39F0200B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9ECBB4-BAB1-4ACA-82B5-EC7AACE4D250}"/>
              </a:ext>
            </a:extLst>
          </p:cNvPr>
          <p:cNvSpPr>
            <a:spLocks noGrp="1"/>
          </p:cNvSpPr>
          <p:nvPr>
            <p:ph type="sldNum" sz="quarter" idx="12"/>
          </p:nvPr>
        </p:nvSpPr>
        <p:spPr/>
        <p:txBody>
          <a:bodyPr/>
          <a:lstStyle/>
          <a:p>
            <a:fld id="{A2DEED9E-2F85-423F-9A24-7738B8864EC9}" type="slidenum">
              <a:rPr lang="en-GB" smtClean="0"/>
              <a:t>‹#›</a:t>
            </a:fld>
            <a:endParaRPr lang="en-GB"/>
          </a:p>
        </p:txBody>
      </p:sp>
    </p:spTree>
    <p:extLst>
      <p:ext uri="{BB962C8B-B14F-4D97-AF65-F5344CB8AC3E}">
        <p14:creationId xmlns:p14="http://schemas.microsoft.com/office/powerpoint/2010/main" val="278238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66B15-1F2A-430D-BA75-3206EE3C41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77040D-A8F1-4692-A2EF-9EB00EC236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462C09-3710-4930-99A3-D6ECB0356BED}"/>
              </a:ext>
            </a:extLst>
          </p:cNvPr>
          <p:cNvSpPr>
            <a:spLocks noGrp="1"/>
          </p:cNvSpPr>
          <p:nvPr>
            <p:ph type="dt" sz="half" idx="10"/>
          </p:nvPr>
        </p:nvSpPr>
        <p:spPr/>
        <p:txBody>
          <a:bodyPr/>
          <a:lstStyle/>
          <a:p>
            <a:fld id="{263D453F-0701-45EC-914C-1073711B5F4F}" type="datetimeFigureOut">
              <a:rPr lang="en-GB" smtClean="0"/>
              <a:t>22/07/2024</a:t>
            </a:fld>
            <a:endParaRPr lang="en-GB"/>
          </a:p>
        </p:txBody>
      </p:sp>
      <p:sp>
        <p:nvSpPr>
          <p:cNvPr id="5" name="Footer Placeholder 4">
            <a:extLst>
              <a:ext uri="{FF2B5EF4-FFF2-40B4-BE49-F238E27FC236}">
                <a16:creationId xmlns:a16="http://schemas.microsoft.com/office/drawing/2014/main" id="{8B6B09D8-94B9-433E-92FA-D1C0660893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69D1D7-D8C2-4F82-9243-95D56B43A79F}"/>
              </a:ext>
            </a:extLst>
          </p:cNvPr>
          <p:cNvSpPr>
            <a:spLocks noGrp="1"/>
          </p:cNvSpPr>
          <p:nvPr>
            <p:ph type="sldNum" sz="quarter" idx="12"/>
          </p:nvPr>
        </p:nvSpPr>
        <p:spPr/>
        <p:txBody>
          <a:bodyPr/>
          <a:lstStyle/>
          <a:p>
            <a:fld id="{A2DEED9E-2F85-423F-9A24-7738B8864EC9}" type="slidenum">
              <a:rPr lang="en-GB" smtClean="0"/>
              <a:t>‹#›</a:t>
            </a:fld>
            <a:endParaRPr lang="en-GB"/>
          </a:p>
        </p:txBody>
      </p:sp>
    </p:spTree>
    <p:extLst>
      <p:ext uri="{BB962C8B-B14F-4D97-AF65-F5344CB8AC3E}">
        <p14:creationId xmlns:p14="http://schemas.microsoft.com/office/powerpoint/2010/main" val="679230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4B2979-9926-401F-89F5-A424F5987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09459B-49FB-4953-AE8A-AFD8882066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D222F4-8CE4-4C20-909E-D9515D103480}"/>
              </a:ext>
            </a:extLst>
          </p:cNvPr>
          <p:cNvSpPr>
            <a:spLocks noGrp="1"/>
          </p:cNvSpPr>
          <p:nvPr>
            <p:ph type="dt" sz="half" idx="10"/>
          </p:nvPr>
        </p:nvSpPr>
        <p:spPr/>
        <p:txBody>
          <a:bodyPr/>
          <a:lstStyle/>
          <a:p>
            <a:fld id="{263D453F-0701-45EC-914C-1073711B5F4F}" type="datetimeFigureOut">
              <a:rPr lang="en-GB" smtClean="0"/>
              <a:t>22/07/2024</a:t>
            </a:fld>
            <a:endParaRPr lang="en-GB"/>
          </a:p>
        </p:txBody>
      </p:sp>
      <p:sp>
        <p:nvSpPr>
          <p:cNvPr id="5" name="Footer Placeholder 4">
            <a:extLst>
              <a:ext uri="{FF2B5EF4-FFF2-40B4-BE49-F238E27FC236}">
                <a16:creationId xmlns:a16="http://schemas.microsoft.com/office/drawing/2014/main" id="{32EFAD6B-E960-434D-8706-AF229E7006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0381A0-6263-4EF1-A033-4E52A414943E}"/>
              </a:ext>
            </a:extLst>
          </p:cNvPr>
          <p:cNvSpPr>
            <a:spLocks noGrp="1"/>
          </p:cNvSpPr>
          <p:nvPr>
            <p:ph type="sldNum" sz="quarter" idx="12"/>
          </p:nvPr>
        </p:nvSpPr>
        <p:spPr/>
        <p:txBody>
          <a:bodyPr/>
          <a:lstStyle/>
          <a:p>
            <a:fld id="{A2DEED9E-2F85-423F-9A24-7738B8864EC9}" type="slidenum">
              <a:rPr lang="en-GB" smtClean="0"/>
              <a:t>‹#›</a:t>
            </a:fld>
            <a:endParaRPr lang="en-GB"/>
          </a:p>
        </p:txBody>
      </p:sp>
    </p:spTree>
    <p:extLst>
      <p:ext uri="{BB962C8B-B14F-4D97-AF65-F5344CB8AC3E}">
        <p14:creationId xmlns:p14="http://schemas.microsoft.com/office/powerpoint/2010/main" val="407279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81AA-3629-4618-B810-1268958694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22F29A-8A8B-4A63-A226-DA8EA56BBA0E}"/>
              </a:ext>
            </a:extLst>
          </p:cNvPr>
          <p:cNvSpPr>
            <a:spLocks noGrp="1"/>
          </p:cNvSpPr>
          <p:nvPr>
            <p:ph type="dt" sz="half" idx="10"/>
          </p:nvPr>
        </p:nvSpPr>
        <p:spPr/>
        <p:txBody>
          <a:bodyPr/>
          <a:lstStyle/>
          <a:p>
            <a:fld id="{263D453F-0701-45EC-914C-1073711B5F4F}" type="datetimeFigureOut">
              <a:rPr lang="en-GB" smtClean="0"/>
              <a:t>22/07/2024</a:t>
            </a:fld>
            <a:endParaRPr lang="en-GB"/>
          </a:p>
        </p:txBody>
      </p:sp>
      <p:sp>
        <p:nvSpPr>
          <p:cNvPr id="4" name="Footer Placeholder 3">
            <a:extLst>
              <a:ext uri="{FF2B5EF4-FFF2-40B4-BE49-F238E27FC236}">
                <a16:creationId xmlns:a16="http://schemas.microsoft.com/office/drawing/2014/main" id="{9FE33800-07DA-4ADE-B5BE-AD1E1EBA6B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C25969-94F8-488C-A1B8-E6CE0BFC5193}"/>
              </a:ext>
            </a:extLst>
          </p:cNvPr>
          <p:cNvSpPr>
            <a:spLocks noGrp="1"/>
          </p:cNvSpPr>
          <p:nvPr>
            <p:ph type="sldNum" sz="quarter" idx="12"/>
          </p:nvPr>
        </p:nvSpPr>
        <p:spPr/>
        <p:txBody>
          <a:bodyPr/>
          <a:lstStyle/>
          <a:p>
            <a:fld id="{A2DEED9E-2F85-423F-9A24-7738B8864EC9}" type="slidenum">
              <a:rPr lang="en-GB" smtClean="0"/>
              <a:t>‹#›</a:t>
            </a:fld>
            <a:endParaRPr lang="en-GB"/>
          </a:p>
        </p:txBody>
      </p:sp>
    </p:spTree>
    <p:extLst>
      <p:ext uri="{BB962C8B-B14F-4D97-AF65-F5344CB8AC3E}">
        <p14:creationId xmlns:p14="http://schemas.microsoft.com/office/powerpoint/2010/main" val="408712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8EC2-5504-4AEB-AD45-07F95D8C3D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2E87A7-D5F4-4644-861D-2DB4FEE0CD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630D62-EAD1-4CF9-BA60-F3FFC775B9DB}"/>
              </a:ext>
            </a:extLst>
          </p:cNvPr>
          <p:cNvSpPr>
            <a:spLocks noGrp="1"/>
          </p:cNvSpPr>
          <p:nvPr>
            <p:ph type="dt" sz="half" idx="10"/>
          </p:nvPr>
        </p:nvSpPr>
        <p:spPr/>
        <p:txBody>
          <a:bodyPr/>
          <a:lstStyle/>
          <a:p>
            <a:fld id="{263D453F-0701-45EC-914C-1073711B5F4F}" type="datetimeFigureOut">
              <a:rPr lang="en-GB" smtClean="0"/>
              <a:t>22/07/2024</a:t>
            </a:fld>
            <a:endParaRPr lang="en-GB"/>
          </a:p>
        </p:txBody>
      </p:sp>
      <p:sp>
        <p:nvSpPr>
          <p:cNvPr id="5" name="Footer Placeholder 4">
            <a:extLst>
              <a:ext uri="{FF2B5EF4-FFF2-40B4-BE49-F238E27FC236}">
                <a16:creationId xmlns:a16="http://schemas.microsoft.com/office/drawing/2014/main" id="{D507A894-38B5-4908-A9B9-34BACB6DCE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8B91BF-0CAB-4D76-8B43-C186084746DD}"/>
              </a:ext>
            </a:extLst>
          </p:cNvPr>
          <p:cNvSpPr>
            <a:spLocks noGrp="1"/>
          </p:cNvSpPr>
          <p:nvPr>
            <p:ph type="sldNum" sz="quarter" idx="12"/>
          </p:nvPr>
        </p:nvSpPr>
        <p:spPr/>
        <p:txBody>
          <a:bodyPr/>
          <a:lstStyle/>
          <a:p>
            <a:fld id="{A2DEED9E-2F85-423F-9A24-7738B8864EC9}" type="slidenum">
              <a:rPr lang="en-GB" smtClean="0"/>
              <a:t>‹#›</a:t>
            </a:fld>
            <a:endParaRPr lang="en-GB"/>
          </a:p>
        </p:txBody>
      </p:sp>
    </p:spTree>
    <p:extLst>
      <p:ext uri="{BB962C8B-B14F-4D97-AF65-F5344CB8AC3E}">
        <p14:creationId xmlns:p14="http://schemas.microsoft.com/office/powerpoint/2010/main" val="661624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F74A-0DE9-40D0-A7A2-81B603E142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19ED534-A0AB-4BC3-A361-FA9035CD5A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23C125-883F-4386-9623-F27249282551}"/>
              </a:ext>
            </a:extLst>
          </p:cNvPr>
          <p:cNvSpPr>
            <a:spLocks noGrp="1"/>
          </p:cNvSpPr>
          <p:nvPr>
            <p:ph type="dt" sz="half" idx="10"/>
          </p:nvPr>
        </p:nvSpPr>
        <p:spPr/>
        <p:txBody>
          <a:bodyPr/>
          <a:lstStyle/>
          <a:p>
            <a:fld id="{263D453F-0701-45EC-914C-1073711B5F4F}" type="datetimeFigureOut">
              <a:rPr lang="en-GB" smtClean="0"/>
              <a:t>22/07/2024</a:t>
            </a:fld>
            <a:endParaRPr lang="en-GB"/>
          </a:p>
        </p:txBody>
      </p:sp>
      <p:sp>
        <p:nvSpPr>
          <p:cNvPr id="5" name="Footer Placeholder 4">
            <a:extLst>
              <a:ext uri="{FF2B5EF4-FFF2-40B4-BE49-F238E27FC236}">
                <a16:creationId xmlns:a16="http://schemas.microsoft.com/office/drawing/2014/main" id="{7C57471E-4FAD-447D-B0CF-6722AA90C5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405798-8C76-4A93-997F-39328469B621}"/>
              </a:ext>
            </a:extLst>
          </p:cNvPr>
          <p:cNvSpPr>
            <a:spLocks noGrp="1"/>
          </p:cNvSpPr>
          <p:nvPr>
            <p:ph type="sldNum" sz="quarter" idx="12"/>
          </p:nvPr>
        </p:nvSpPr>
        <p:spPr/>
        <p:txBody>
          <a:bodyPr/>
          <a:lstStyle/>
          <a:p>
            <a:fld id="{A2DEED9E-2F85-423F-9A24-7738B8864EC9}" type="slidenum">
              <a:rPr lang="en-GB" smtClean="0"/>
              <a:t>‹#›</a:t>
            </a:fld>
            <a:endParaRPr lang="en-GB"/>
          </a:p>
        </p:txBody>
      </p:sp>
    </p:spTree>
    <p:extLst>
      <p:ext uri="{BB962C8B-B14F-4D97-AF65-F5344CB8AC3E}">
        <p14:creationId xmlns:p14="http://schemas.microsoft.com/office/powerpoint/2010/main" val="83948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2B266-3A32-483D-8232-77A0EF1C76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1B7AF8-791B-41AA-9B14-EE3AFFAD04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9FBF11-CBDF-4918-846C-CB421C7D03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B0D6FA-1E0E-41A1-BA60-4994FE52A137}"/>
              </a:ext>
            </a:extLst>
          </p:cNvPr>
          <p:cNvSpPr>
            <a:spLocks noGrp="1"/>
          </p:cNvSpPr>
          <p:nvPr>
            <p:ph type="dt" sz="half" idx="10"/>
          </p:nvPr>
        </p:nvSpPr>
        <p:spPr/>
        <p:txBody>
          <a:bodyPr/>
          <a:lstStyle/>
          <a:p>
            <a:fld id="{263D453F-0701-45EC-914C-1073711B5F4F}" type="datetimeFigureOut">
              <a:rPr lang="en-GB" smtClean="0"/>
              <a:t>22/07/2024</a:t>
            </a:fld>
            <a:endParaRPr lang="en-GB"/>
          </a:p>
        </p:txBody>
      </p:sp>
      <p:sp>
        <p:nvSpPr>
          <p:cNvPr id="6" name="Footer Placeholder 5">
            <a:extLst>
              <a:ext uri="{FF2B5EF4-FFF2-40B4-BE49-F238E27FC236}">
                <a16:creationId xmlns:a16="http://schemas.microsoft.com/office/drawing/2014/main" id="{2111E542-85FF-4310-9CCC-D228CECE65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F3D664-AB58-4CA1-9F27-53D18F1DE8E2}"/>
              </a:ext>
            </a:extLst>
          </p:cNvPr>
          <p:cNvSpPr>
            <a:spLocks noGrp="1"/>
          </p:cNvSpPr>
          <p:nvPr>
            <p:ph type="sldNum" sz="quarter" idx="12"/>
          </p:nvPr>
        </p:nvSpPr>
        <p:spPr/>
        <p:txBody>
          <a:bodyPr/>
          <a:lstStyle/>
          <a:p>
            <a:fld id="{A2DEED9E-2F85-423F-9A24-7738B8864EC9}" type="slidenum">
              <a:rPr lang="en-GB" smtClean="0"/>
              <a:t>‹#›</a:t>
            </a:fld>
            <a:endParaRPr lang="en-GB"/>
          </a:p>
        </p:txBody>
      </p:sp>
    </p:spTree>
    <p:extLst>
      <p:ext uri="{BB962C8B-B14F-4D97-AF65-F5344CB8AC3E}">
        <p14:creationId xmlns:p14="http://schemas.microsoft.com/office/powerpoint/2010/main" val="287453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E0A7-F4D0-437C-9C7E-76425405B3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9BBF02-840A-475E-9304-AA7F6CB836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922621-366E-4988-AC8F-33A198D1DE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BDBE56-5CA8-4625-B67A-0FF57BE93D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DDC7FF-B1A2-489B-AFEF-89F81D411F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023C41-50C1-41F9-ABC9-23B1934529A2}"/>
              </a:ext>
            </a:extLst>
          </p:cNvPr>
          <p:cNvSpPr>
            <a:spLocks noGrp="1"/>
          </p:cNvSpPr>
          <p:nvPr>
            <p:ph type="dt" sz="half" idx="10"/>
          </p:nvPr>
        </p:nvSpPr>
        <p:spPr/>
        <p:txBody>
          <a:bodyPr/>
          <a:lstStyle/>
          <a:p>
            <a:fld id="{263D453F-0701-45EC-914C-1073711B5F4F}" type="datetimeFigureOut">
              <a:rPr lang="en-GB" smtClean="0"/>
              <a:t>22/07/2024</a:t>
            </a:fld>
            <a:endParaRPr lang="en-GB"/>
          </a:p>
        </p:txBody>
      </p:sp>
      <p:sp>
        <p:nvSpPr>
          <p:cNvPr id="8" name="Footer Placeholder 7">
            <a:extLst>
              <a:ext uri="{FF2B5EF4-FFF2-40B4-BE49-F238E27FC236}">
                <a16:creationId xmlns:a16="http://schemas.microsoft.com/office/drawing/2014/main" id="{CFABF5C3-2FD5-4F70-82BB-AFCD606063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008309-42BB-4105-B639-422828F878A5}"/>
              </a:ext>
            </a:extLst>
          </p:cNvPr>
          <p:cNvSpPr>
            <a:spLocks noGrp="1"/>
          </p:cNvSpPr>
          <p:nvPr>
            <p:ph type="sldNum" sz="quarter" idx="12"/>
          </p:nvPr>
        </p:nvSpPr>
        <p:spPr/>
        <p:txBody>
          <a:bodyPr/>
          <a:lstStyle/>
          <a:p>
            <a:fld id="{A2DEED9E-2F85-423F-9A24-7738B8864EC9}" type="slidenum">
              <a:rPr lang="en-GB" smtClean="0"/>
              <a:t>‹#›</a:t>
            </a:fld>
            <a:endParaRPr lang="en-GB"/>
          </a:p>
        </p:txBody>
      </p:sp>
    </p:spTree>
    <p:extLst>
      <p:ext uri="{BB962C8B-B14F-4D97-AF65-F5344CB8AC3E}">
        <p14:creationId xmlns:p14="http://schemas.microsoft.com/office/powerpoint/2010/main" val="97260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A2591-1170-44AC-9D89-ABA08E59CA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BFD35A-7172-458C-AF1F-BF606D2CF6A2}"/>
              </a:ext>
            </a:extLst>
          </p:cNvPr>
          <p:cNvSpPr>
            <a:spLocks noGrp="1"/>
          </p:cNvSpPr>
          <p:nvPr>
            <p:ph type="dt" sz="half" idx="10"/>
          </p:nvPr>
        </p:nvSpPr>
        <p:spPr/>
        <p:txBody>
          <a:bodyPr/>
          <a:lstStyle/>
          <a:p>
            <a:fld id="{263D453F-0701-45EC-914C-1073711B5F4F}" type="datetimeFigureOut">
              <a:rPr lang="en-GB" smtClean="0"/>
              <a:t>22/07/2024</a:t>
            </a:fld>
            <a:endParaRPr lang="en-GB"/>
          </a:p>
        </p:txBody>
      </p:sp>
      <p:sp>
        <p:nvSpPr>
          <p:cNvPr id="4" name="Footer Placeholder 3">
            <a:extLst>
              <a:ext uri="{FF2B5EF4-FFF2-40B4-BE49-F238E27FC236}">
                <a16:creationId xmlns:a16="http://schemas.microsoft.com/office/drawing/2014/main" id="{208088FD-D429-4457-93A6-E165CA10F6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253CD2-AFD3-4C11-8493-CA893484B3EF}"/>
              </a:ext>
            </a:extLst>
          </p:cNvPr>
          <p:cNvSpPr>
            <a:spLocks noGrp="1"/>
          </p:cNvSpPr>
          <p:nvPr>
            <p:ph type="sldNum" sz="quarter" idx="12"/>
          </p:nvPr>
        </p:nvSpPr>
        <p:spPr/>
        <p:txBody>
          <a:bodyPr/>
          <a:lstStyle/>
          <a:p>
            <a:fld id="{A2DEED9E-2F85-423F-9A24-7738B8864EC9}" type="slidenum">
              <a:rPr lang="en-GB" smtClean="0"/>
              <a:t>‹#›</a:t>
            </a:fld>
            <a:endParaRPr lang="en-GB"/>
          </a:p>
        </p:txBody>
      </p:sp>
    </p:spTree>
    <p:extLst>
      <p:ext uri="{BB962C8B-B14F-4D97-AF65-F5344CB8AC3E}">
        <p14:creationId xmlns:p14="http://schemas.microsoft.com/office/powerpoint/2010/main" val="386306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A7C1F-2127-4AC9-B1C5-606D92107F71}"/>
              </a:ext>
            </a:extLst>
          </p:cNvPr>
          <p:cNvSpPr>
            <a:spLocks noGrp="1"/>
          </p:cNvSpPr>
          <p:nvPr>
            <p:ph type="dt" sz="half" idx="10"/>
          </p:nvPr>
        </p:nvSpPr>
        <p:spPr/>
        <p:txBody>
          <a:bodyPr/>
          <a:lstStyle/>
          <a:p>
            <a:fld id="{263D453F-0701-45EC-914C-1073711B5F4F}" type="datetimeFigureOut">
              <a:rPr lang="en-GB" smtClean="0"/>
              <a:t>22/07/2024</a:t>
            </a:fld>
            <a:endParaRPr lang="en-GB"/>
          </a:p>
        </p:txBody>
      </p:sp>
      <p:sp>
        <p:nvSpPr>
          <p:cNvPr id="3" name="Footer Placeholder 2">
            <a:extLst>
              <a:ext uri="{FF2B5EF4-FFF2-40B4-BE49-F238E27FC236}">
                <a16:creationId xmlns:a16="http://schemas.microsoft.com/office/drawing/2014/main" id="{D1B6C87A-D177-401F-ACDF-95C2EFD335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C455C4D-0803-4C52-A9E5-69CA5BA1551E}"/>
              </a:ext>
            </a:extLst>
          </p:cNvPr>
          <p:cNvSpPr>
            <a:spLocks noGrp="1"/>
          </p:cNvSpPr>
          <p:nvPr>
            <p:ph type="sldNum" sz="quarter" idx="12"/>
          </p:nvPr>
        </p:nvSpPr>
        <p:spPr/>
        <p:txBody>
          <a:bodyPr/>
          <a:lstStyle/>
          <a:p>
            <a:fld id="{A2DEED9E-2F85-423F-9A24-7738B8864EC9}" type="slidenum">
              <a:rPr lang="en-GB" smtClean="0"/>
              <a:t>‹#›</a:t>
            </a:fld>
            <a:endParaRPr lang="en-GB"/>
          </a:p>
        </p:txBody>
      </p:sp>
    </p:spTree>
    <p:extLst>
      <p:ext uri="{BB962C8B-B14F-4D97-AF65-F5344CB8AC3E}">
        <p14:creationId xmlns:p14="http://schemas.microsoft.com/office/powerpoint/2010/main" val="577244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6F484-8CC2-48C9-9F99-4DC120B5CB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B291F7-4099-48B2-826D-F3519B9DB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6DE1FA-C836-4534-B5B9-24789E58F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1C7DAE-B7A4-4A09-BF32-E69B7F090DC9}"/>
              </a:ext>
            </a:extLst>
          </p:cNvPr>
          <p:cNvSpPr>
            <a:spLocks noGrp="1"/>
          </p:cNvSpPr>
          <p:nvPr>
            <p:ph type="dt" sz="half" idx="10"/>
          </p:nvPr>
        </p:nvSpPr>
        <p:spPr/>
        <p:txBody>
          <a:bodyPr/>
          <a:lstStyle/>
          <a:p>
            <a:fld id="{263D453F-0701-45EC-914C-1073711B5F4F}" type="datetimeFigureOut">
              <a:rPr lang="en-GB" smtClean="0"/>
              <a:t>22/07/2024</a:t>
            </a:fld>
            <a:endParaRPr lang="en-GB"/>
          </a:p>
        </p:txBody>
      </p:sp>
      <p:sp>
        <p:nvSpPr>
          <p:cNvPr id="6" name="Footer Placeholder 5">
            <a:extLst>
              <a:ext uri="{FF2B5EF4-FFF2-40B4-BE49-F238E27FC236}">
                <a16:creationId xmlns:a16="http://schemas.microsoft.com/office/drawing/2014/main" id="{ABB657A4-E2B1-4311-993D-1C0293D9E2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1850E9-2DD0-4A97-857B-F324B9BE5AD3}"/>
              </a:ext>
            </a:extLst>
          </p:cNvPr>
          <p:cNvSpPr>
            <a:spLocks noGrp="1"/>
          </p:cNvSpPr>
          <p:nvPr>
            <p:ph type="sldNum" sz="quarter" idx="12"/>
          </p:nvPr>
        </p:nvSpPr>
        <p:spPr/>
        <p:txBody>
          <a:bodyPr/>
          <a:lstStyle/>
          <a:p>
            <a:fld id="{A2DEED9E-2F85-423F-9A24-7738B8864EC9}" type="slidenum">
              <a:rPr lang="en-GB" smtClean="0"/>
              <a:t>‹#›</a:t>
            </a:fld>
            <a:endParaRPr lang="en-GB"/>
          </a:p>
        </p:txBody>
      </p:sp>
    </p:spTree>
    <p:extLst>
      <p:ext uri="{BB962C8B-B14F-4D97-AF65-F5344CB8AC3E}">
        <p14:creationId xmlns:p14="http://schemas.microsoft.com/office/powerpoint/2010/main" val="3867017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6D1A7D-98BB-4EC0-9F81-1592F44EA0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C8FFC4-C09A-4FC7-B342-E971C24445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C5E091-DA9F-459A-8767-86DE52404B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D453F-0701-45EC-914C-1073711B5F4F}" type="datetimeFigureOut">
              <a:rPr lang="en-GB" smtClean="0"/>
              <a:t>22/07/2024</a:t>
            </a:fld>
            <a:endParaRPr lang="en-GB"/>
          </a:p>
        </p:txBody>
      </p:sp>
      <p:sp>
        <p:nvSpPr>
          <p:cNvPr id="5" name="Footer Placeholder 4">
            <a:extLst>
              <a:ext uri="{FF2B5EF4-FFF2-40B4-BE49-F238E27FC236}">
                <a16:creationId xmlns:a16="http://schemas.microsoft.com/office/drawing/2014/main" id="{6A3FEA60-3C42-4620-A242-56EDD9EC0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4F5285-A6FA-4778-A5F8-C1504E6E93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EED9E-2F85-423F-9A24-7738B8864EC9}" type="slidenum">
              <a:rPr lang="en-GB" smtClean="0"/>
              <a:t>‹#›</a:t>
            </a:fld>
            <a:endParaRPr lang="en-GB"/>
          </a:p>
        </p:txBody>
      </p:sp>
    </p:spTree>
    <p:extLst>
      <p:ext uri="{BB962C8B-B14F-4D97-AF65-F5344CB8AC3E}">
        <p14:creationId xmlns:p14="http://schemas.microsoft.com/office/powerpoint/2010/main" val="263905277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g"/><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g"/><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carlisleunited.co.uk/siteassets/documents-2223/fan-engagement-2223.pdf"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hyperlink" Target="https://www.carlisleunited.co.uk/club/finances/annual-audited-financial-statements/" TargetMode="Externa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43.emf"/></Relationships>
</file>

<file path=ppt/slides/_rels/slide6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cuosc.org.uk/" TargetMode="Externa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emf"/><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6" name="Rectangle 6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466722" y="586855"/>
            <a:ext cx="3201366" cy="5608672"/>
          </a:xfrm>
        </p:spPr>
        <p:txBody>
          <a:bodyPr vert="horz" lIns="91440" tIns="45720" rIns="91440" bIns="45720" rtlCol="0" anchor="b">
            <a:normAutofit/>
          </a:bodyPr>
          <a:lstStyle/>
          <a:p>
            <a:r>
              <a:rPr lang="en-US" sz="2400" kern="1200" dirty="0">
                <a:solidFill>
                  <a:srgbClr val="FFFFFF"/>
                </a:solidFill>
                <a:latin typeface="Arial" panose="020B0604020202020204" pitchFamily="34" charset="0"/>
                <a:cs typeface="Arial" panose="020B0604020202020204" pitchFamily="34" charset="0"/>
              </a:rPr>
              <a:t>Carlisle United </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Understanding the </a:t>
            </a:r>
            <a:r>
              <a:rPr lang="en-US" sz="2400" dirty="0">
                <a:solidFill>
                  <a:srgbClr val="FFFFFF"/>
                </a:solidFill>
                <a:latin typeface="Arial" panose="020B0604020202020204" pitchFamily="34" charset="0"/>
                <a:cs typeface="Arial" panose="020B0604020202020204" pitchFamily="34" charset="0"/>
              </a:rPr>
              <a:t>Club’s</a:t>
            </a:r>
            <a:r>
              <a:rPr lang="en-US" sz="2400" kern="1200" dirty="0">
                <a:solidFill>
                  <a:srgbClr val="FFFFFF"/>
                </a:solidFill>
                <a:latin typeface="Arial" panose="020B0604020202020204" pitchFamily="34" charset="0"/>
                <a:cs typeface="Arial" panose="020B0604020202020204" pitchFamily="34" charset="0"/>
              </a:rPr>
              <a:t> </a:t>
            </a:r>
            <a:r>
              <a:rPr lang="en-US" sz="2400" dirty="0">
                <a:solidFill>
                  <a:srgbClr val="FFFFFF"/>
                </a:solidFill>
                <a:latin typeface="Arial" panose="020B0604020202020204" pitchFamily="34" charset="0"/>
                <a:cs typeface="Arial" panose="020B0604020202020204" pitchFamily="34" charset="0"/>
              </a:rPr>
              <a:t>f</a:t>
            </a:r>
            <a:r>
              <a:rPr lang="en-US" sz="2400" kern="1200" dirty="0">
                <a:solidFill>
                  <a:srgbClr val="FFFFFF"/>
                </a:solidFill>
                <a:latin typeface="Arial" panose="020B0604020202020204" pitchFamily="34" charset="0"/>
                <a:cs typeface="Arial" panose="020B0604020202020204" pitchFamily="34" charset="0"/>
              </a:rPr>
              <a:t>inances 22/23</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4 January 2023</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endParaRPr lang="en-US" sz="2400" b="1" kern="1200" dirty="0">
              <a:solidFill>
                <a:srgbClr val="FFFFFF"/>
              </a:solidFill>
              <a:latin typeface="Arial" panose="020B0604020202020204" pitchFamily="34" charset="0"/>
              <a:cs typeface="Arial" panose="020B0604020202020204" pitchFamily="34" charset="0"/>
            </a:endParaRPr>
          </a:p>
        </p:txBody>
      </p:sp>
      <p:sp>
        <p:nvSpPr>
          <p:cNvPr id="53" name="Content Placeholder 52">
            <a:extLst>
              <a:ext uri="{FF2B5EF4-FFF2-40B4-BE49-F238E27FC236}">
                <a16:creationId xmlns:a16="http://schemas.microsoft.com/office/drawing/2014/main" id="{88D47018-CCDB-441B-B6A8-F735F4442A92}"/>
              </a:ext>
            </a:extLst>
          </p:cNvPr>
          <p:cNvSpPr>
            <a:spLocks noGrp="1"/>
          </p:cNvSpPr>
          <p:nvPr>
            <p:ph idx="1"/>
          </p:nvPr>
        </p:nvSpPr>
        <p:spPr>
          <a:xfrm>
            <a:off x="4581727" y="649480"/>
            <a:ext cx="3025303" cy="5546047"/>
          </a:xfrm>
        </p:spPr>
        <p:txBody>
          <a:bodyPr anchor="ctr">
            <a:normAutofit/>
          </a:bodyPr>
          <a:lstStyle/>
          <a:p>
            <a:endParaRPr lang="en-US" sz="2000" dirty="0"/>
          </a:p>
        </p:txBody>
      </p:sp>
      <p:pic>
        <p:nvPicPr>
          <p:cNvPr id="44" name="Content Placeholder 43">
            <a:extLst>
              <a:ext uri="{FF2B5EF4-FFF2-40B4-BE49-F238E27FC236}">
                <a16:creationId xmlns:a16="http://schemas.microsoft.com/office/drawing/2014/main" id="{FDCB0B55-C96C-4F7D-AF25-B5F1ACD4FCC9}"/>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6003618" y="1640906"/>
            <a:ext cx="3615776" cy="3615776"/>
          </a:xfrm>
          <a:prstGeom prst="rect">
            <a:avLst/>
          </a:prstGeom>
          <a:noFill/>
        </p:spPr>
      </p:pic>
    </p:spTree>
    <p:extLst>
      <p:ext uri="{BB962C8B-B14F-4D97-AF65-F5344CB8AC3E}">
        <p14:creationId xmlns:p14="http://schemas.microsoft.com/office/powerpoint/2010/main" val="380525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63" y="532696"/>
            <a:ext cx="3932237" cy="1026728"/>
          </a:xfrm>
        </p:spPr>
        <p:txBody>
          <a:bodyPr>
            <a:normAutofit fontScale="90000"/>
          </a:bodyPr>
          <a:lstStyle/>
          <a:p>
            <a:r>
              <a:rPr lang="en-GB" sz="2400" dirty="0">
                <a:latin typeface="Arial" panose="020B0604020202020204" pitchFamily="34" charset="0"/>
                <a:cs typeface="Arial" panose="020B0604020202020204" pitchFamily="34" charset="0"/>
              </a:rPr>
              <a:t>Carlisle United Finances</a:t>
            </a:r>
            <a:br>
              <a:rPr lang="en-GB" sz="2400"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Key elements </a:t>
            </a:r>
            <a:r>
              <a:rPr lang="en-GB" sz="2400" b="1" dirty="0">
                <a:solidFill>
                  <a:srgbClr val="0070C0"/>
                </a:solidFill>
                <a:latin typeface="Arial" panose="020B0604020202020204" pitchFamily="34" charset="0"/>
                <a:cs typeface="Arial" panose="020B0604020202020204" pitchFamily="34" charset="0"/>
              </a:rPr>
              <a:t>Organisational structure</a:t>
            </a:r>
            <a:r>
              <a:rPr lang="en-GB" sz="2400" dirty="0">
                <a:solidFill>
                  <a:srgbClr val="0070C0"/>
                </a:solidFill>
                <a:latin typeface="Arial" panose="020B0604020202020204" pitchFamily="34" charset="0"/>
                <a:cs typeface="Arial" panose="020B0604020202020204" pitchFamily="34" charset="0"/>
              </a:rPr>
              <a:t> </a:t>
            </a:r>
            <a:r>
              <a:rPr lang="en-GB" sz="2400" b="1" dirty="0">
                <a:solidFill>
                  <a:srgbClr val="0070C0"/>
                </a:solidFill>
                <a:latin typeface="Arial" panose="020B0604020202020204" pitchFamily="34" charset="0"/>
                <a:cs typeface="Arial" panose="020B0604020202020204" pitchFamily="34" charset="0"/>
              </a:rPr>
              <a:t>Board of directors</a:t>
            </a:r>
            <a:endParaRPr lang="en-GB" sz="2400" b="1" dirty="0">
              <a:solidFill>
                <a:srgbClr val="0070C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4802" y="5383282"/>
            <a:ext cx="1057275" cy="1057275"/>
          </a:xfrm>
          <a:prstGeom prst="rect">
            <a:avLst/>
          </a:prstGeom>
        </p:spPr>
      </p:pic>
      <p:graphicFrame>
        <p:nvGraphicFramePr>
          <p:cNvPr id="5" name="Diagram 4"/>
          <p:cNvGraphicFramePr/>
          <p:nvPr/>
        </p:nvGraphicFramePr>
        <p:xfrm>
          <a:off x="1548930" y="626533"/>
          <a:ext cx="13267027" cy="5604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46466D0F-089F-43B1-A092-41644E092CC6}"/>
              </a:ext>
            </a:extLst>
          </p:cNvPr>
          <p:cNvSpPr txBox="1">
            <a:spLocks/>
          </p:cNvSpPr>
          <p:nvPr/>
        </p:nvSpPr>
        <p:spPr>
          <a:xfrm>
            <a:off x="365051" y="1682792"/>
            <a:ext cx="5730949" cy="3444376"/>
          </a:xfrm>
          <a:prstGeom prst="rect">
            <a:avLst/>
          </a:prstGeom>
          <a:ln>
            <a:solidFill>
              <a:srgbClr val="0070C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US" sz="14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AEF4412C-4666-4732-A9CC-40D52311C432}"/>
              </a:ext>
            </a:extLst>
          </p:cNvPr>
          <p:cNvSpPr>
            <a:spLocks noGrp="1"/>
          </p:cNvSpPr>
          <p:nvPr>
            <p:ph type="sldNum" sz="quarter" idx="12"/>
          </p:nvPr>
        </p:nvSpPr>
        <p:spPr/>
        <p:txBody>
          <a:bodyPr/>
          <a:lstStyle/>
          <a:p>
            <a:fld id="{A2DEED9E-2F85-423F-9A24-7738B8864EC9}" type="slidenum">
              <a:rPr lang="en-GB" smtClean="0"/>
              <a:t>10</a:t>
            </a:fld>
            <a:endParaRPr lang="en-GB"/>
          </a:p>
        </p:txBody>
      </p:sp>
      <p:sp>
        <p:nvSpPr>
          <p:cNvPr id="9" name="Title 1">
            <a:extLst>
              <a:ext uri="{FF2B5EF4-FFF2-40B4-BE49-F238E27FC236}">
                <a16:creationId xmlns:a16="http://schemas.microsoft.com/office/drawing/2014/main" id="{C8A3F782-C5E0-47E2-B038-81968AF5347E}"/>
              </a:ext>
            </a:extLst>
          </p:cNvPr>
          <p:cNvSpPr txBox="1">
            <a:spLocks/>
          </p:cNvSpPr>
          <p:nvPr/>
        </p:nvSpPr>
        <p:spPr>
          <a:xfrm>
            <a:off x="473663" y="2614478"/>
            <a:ext cx="5730949" cy="23893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1400" dirty="0">
                <a:latin typeface="Arial" panose="020B0604020202020204" pitchFamily="34" charset="0"/>
                <a:cs typeface="Arial" panose="020B0604020202020204" pitchFamily="34" charset="0"/>
              </a:rPr>
              <a:t>Holdings and 1921 have separate boards of directors with separate roles </a:t>
            </a:r>
            <a:r>
              <a:rPr lang="en-US" sz="1400" dirty="0" err="1">
                <a:latin typeface="Arial" panose="020B0604020202020204" pitchFamily="34" charset="0"/>
                <a:cs typeface="Arial" panose="020B0604020202020204" pitchFamily="34" charset="0"/>
              </a:rPr>
              <a:t>summarised</a:t>
            </a:r>
            <a:r>
              <a:rPr lang="en-US" sz="1400" dirty="0">
                <a:latin typeface="Arial" panose="020B0604020202020204" pitchFamily="34" charset="0"/>
                <a:cs typeface="Arial" panose="020B0604020202020204" pitchFamily="34" charset="0"/>
              </a:rPr>
              <a:t> as follows:</a:t>
            </a:r>
          </a:p>
          <a:p>
            <a:endParaRPr lang="en-US" sz="1400" dirty="0">
              <a:solidFill>
                <a:srgbClr val="FF0000"/>
              </a:solidFill>
              <a:latin typeface="Arial" panose="020B0604020202020204" pitchFamily="34" charset="0"/>
              <a:cs typeface="Arial" panose="020B0604020202020204" pitchFamily="34" charset="0"/>
            </a:endParaRPr>
          </a:p>
          <a:p>
            <a:r>
              <a:rPr lang="en-US" sz="1400" b="1" dirty="0">
                <a:solidFill>
                  <a:srgbClr val="0070C0"/>
                </a:solidFill>
                <a:latin typeface="Arial" panose="020B0604020202020204" pitchFamily="34" charset="0"/>
                <a:cs typeface="Arial" panose="020B0604020202020204" pitchFamily="34" charset="0"/>
              </a:rPr>
              <a:t>Holdings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Undertakes overall club governance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Strategic decisions – material investments, budget allocations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Funding</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Football budget, spending and decision making</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Makes football manager and CEO personnel decisions</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Monitoring of 1921 operational control</a:t>
            </a:r>
          </a:p>
          <a:p>
            <a:endParaRPr lang="en-US" sz="1400" dirty="0">
              <a:latin typeface="Arial" panose="020B0604020202020204" pitchFamily="34" charset="0"/>
              <a:cs typeface="Arial" panose="020B0604020202020204" pitchFamily="34" charset="0"/>
            </a:endParaRPr>
          </a:p>
          <a:p>
            <a:r>
              <a:rPr lang="en-US" sz="1400" b="1" dirty="0">
                <a:solidFill>
                  <a:srgbClr val="0070C0"/>
                </a:solidFill>
                <a:latin typeface="Arial" panose="020B0604020202020204" pitchFamily="34" charset="0"/>
                <a:cs typeface="Arial" panose="020B0604020202020204" pitchFamily="34" charset="0"/>
              </a:rPr>
              <a:t>1921</a:t>
            </a:r>
            <a:r>
              <a:rPr lang="en-US"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Club, Business, Academy and Community day-to-day operational management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Operational compliance including legal and football</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Day-to-day financial control</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0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506" y="1706930"/>
            <a:ext cx="6622081" cy="3890744"/>
          </a:xfrm>
          <a:ln>
            <a:solidFill>
              <a:srgbClr val="0070C0"/>
            </a:solidFill>
          </a:ln>
        </p:spPr>
        <p:txBody>
          <a:bodyPr>
            <a:noAutofit/>
          </a:bodyPr>
          <a:lstStyle/>
          <a:p>
            <a:r>
              <a:rPr lang="en-GB" sz="2400" dirty="0">
                <a:latin typeface="Arial" panose="020B0604020202020204" pitchFamily="34" charset="0"/>
                <a:cs typeface="Arial" panose="020B0604020202020204" pitchFamily="34" charset="0"/>
              </a:rPr>
              <a:t>Carlisle United Finances </a:t>
            </a:r>
            <a:br>
              <a:rPr lang="en-GB" sz="2400"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Key elements </a:t>
            </a:r>
            <a:br>
              <a:rPr lang="en-GB" sz="2400" b="1" dirty="0">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Organisational structure</a:t>
            </a:r>
            <a:br>
              <a:rPr lang="en-GB" sz="2400" b="1" dirty="0">
                <a:solidFill>
                  <a:srgbClr val="0070C0"/>
                </a:solidFill>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Strategic Activities</a:t>
            </a:r>
            <a:br>
              <a:rPr lang="en-GB" sz="2400" dirty="0"/>
            </a:br>
            <a:br>
              <a:rPr lang="en-GB" sz="1400" dirty="0"/>
            </a:br>
            <a:r>
              <a:rPr lang="en-US" sz="1400" dirty="0">
                <a:latin typeface="Arial" panose="020B0604020202020204" pitchFamily="34" charset="0"/>
                <a:cs typeface="Arial" panose="020B0604020202020204" pitchFamily="34" charset="0"/>
              </a:rPr>
              <a:t>Club operations comprises </a:t>
            </a:r>
            <a:r>
              <a:rPr lang="en-US" sz="1400" b="1" dirty="0">
                <a:solidFill>
                  <a:srgbClr val="0070C0"/>
                </a:solidFill>
                <a:latin typeface="Arial" panose="020B0604020202020204" pitchFamily="34" charset="0"/>
                <a:cs typeface="Arial" panose="020B0604020202020204" pitchFamily="34" charset="0"/>
              </a:rPr>
              <a:t>five Strategic Activities namely, Club, Football, Business, Academy, Community</a:t>
            </a:r>
            <a:r>
              <a:rPr lang="en-US" sz="1400" dirty="0">
                <a:latin typeface="Arial" panose="020B0604020202020204" pitchFamily="34" charset="0"/>
                <a:cs typeface="Arial" panose="020B0604020202020204" pitchFamily="34" charset="0"/>
              </a:rPr>
              <a:t>:</a:t>
            </a: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all combine together and are intrinsically linked together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 all rely on each other</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 all can’t succeed alone</a:t>
            </a:r>
            <a:br>
              <a:rPr lang="en-GB" sz="1400" dirty="0">
                <a:latin typeface="Arial" panose="020B0604020202020204" pitchFamily="34" charset="0"/>
                <a:cs typeface="Arial" panose="020B0604020202020204" pitchFamily="34" charset="0"/>
              </a:rPr>
            </a:b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The five Strategic Activities have very different issues and challenges.  </a:t>
            </a:r>
            <a:br>
              <a:rPr lang="en-GB" sz="1400" dirty="0">
                <a:latin typeface="Arial" panose="020B0604020202020204" pitchFamily="34" charset="0"/>
                <a:cs typeface="Arial" panose="020B0604020202020204" pitchFamily="34" charset="0"/>
              </a:rPr>
            </a:b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Each Strategic Activity has its own financial characteristics which lead to specific matters to manage. </a:t>
            </a:r>
            <a:br>
              <a:rPr lang="en-GB" sz="1400" dirty="0">
                <a:latin typeface="Arial" panose="020B0604020202020204" pitchFamily="34" charset="0"/>
                <a:cs typeface="Arial" panose="020B0604020202020204" pitchFamily="34" charset="0"/>
              </a:rPr>
            </a:b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By looking at each individually and also their interaction we can bring accountability and responsibility and management control.</a:t>
            </a:r>
            <a:br>
              <a:rPr lang="en-GB" sz="1400" dirty="0">
                <a:latin typeface="Arial" panose="020B0604020202020204" pitchFamily="34" charset="0"/>
                <a:cs typeface="Arial" panose="020B0604020202020204" pitchFamily="34" charset="0"/>
              </a:rPr>
            </a:b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Our financial reporting and information is presented for each activity. </a:t>
            </a:r>
            <a:br>
              <a:rPr lang="en-GB" sz="1400" dirty="0">
                <a:latin typeface="Arial" panose="020B0604020202020204" pitchFamily="34" charset="0"/>
                <a:cs typeface="Arial" panose="020B0604020202020204" pitchFamily="34" charset="0"/>
              </a:rPr>
            </a:b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We provide further detailed for the departments and operations that are within each Strategic Activities</a:t>
            </a:r>
            <a:endParaRPr lang="en-GB" sz="14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6219" y="535348"/>
            <a:ext cx="1057275" cy="1057275"/>
          </a:xfrm>
          <a:prstGeom prst="rect">
            <a:avLst/>
          </a:prstGeom>
        </p:spPr>
      </p:pic>
      <p:pic>
        <p:nvPicPr>
          <p:cNvPr id="5" name="Picture 4"/>
          <p:cNvPicPr>
            <a:picLocks noChangeAspect="1"/>
          </p:cNvPicPr>
          <p:nvPr/>
        </p:nvPicPr>
        <p:blipFill>
          <a:blip r:embed="rId3"/>
          <a:stretch>
            <a:fillRect/>
          </a:stretch>
        </p:blipFill>
        <p:spPr>
          <a:xfrm>
            <a:off x="7180446" y="1706929"/>
            <a:ext cx="4663048" cy="4599730"/>
          </a:xfrm>
          <a:prstGeom prst="rect">
            <a:avLst/>
          </a:prstGeom>
        </p:spPr>
      </p:pic>
      <p:sp>
        <p:nvSpPr>
          <p:cNvPr id="7" name="Slide Number Placeholder 6">
            <a:extLst>
              <a:ext uri="{FF2B5EF4-FFF2-40B4-BE49-F238E27FC236}">
                <a16:creationId xmlns:a16="http://schemas.microsoft.com/office/drawing/2014/main" id="{FB46C4F1-547C-422E-8EEB-2799ADB63BFB}"/>
              </a:ext>
            </a:extLst>
          </p:cNvPr>
          <p:cNvSpPr>
            <a:spLocks noGrp="1"/>
          </p:cNvSpPr>
          <p:nvPr>
            <p:ph type="sldNum" sz="quarter" idx="12"/>
          </p:nvPr>
        </p:nvSpPr>
        <p:spPr/>
        <p:txBody>
          <a:bodyPr/>
          <a:lstStyle/>
          <a:p>
            <a:fld id="{A2DEED9E-2F85-423F-9A24-7738B8864EC9}" type="slidenum">
              <a:rPr lang="en-GB" smtClean="0"/>
              <a:t>11</a:t>
            </a:fld>
            <a:endParaRPr lang="en-GB"/>
          </a:p>
        </p:txBody>
      </p:sp>
    </p:spTree>
    <p:extLst>
      <p:ext uri="{BB962C8B-B14F-4D97-AF65-F5344CB8AC3E}">
        <p14:creationId xmlns:p14="http://schemas.microsoft.com/office/powerpoint/2010/main" val="782208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63" y="532696"/>
            <a:ext cx="3932237" cy="1600200"/>
          </a:xfrm>
        </p:spPr>
        <p:txBody>
          <a:bodyPr>
            <a:normAutofit fontScale="90000"/>
          </a:bodyPr>
          <a:lstStyle/>
          <a:p>
            <a:r>
              <a:rPr lang="en-GB" sz="2700" dirty="0">
                <a:latin typeface="Arial" panose="020B0604020202020204" pitchFamily="34" charset="0"/>
                <a:cs typeface="Arial" panose="020B0604020202020204" pitchFamily="34" charset="0"/>
              </a:rPr>
              <a:t>Carlisle United Finances</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Key elements</a:t>
            </a:r>
            <a:br>
              <a:rPr lang="en-GB" sz="2700" dirty="0">
                <a:latin typeface="Arial" panose="020B0604020202020204" pitchFamily="34" charset="0"/>
                <a:cs typeface="Arial" panose="020B0604020202020204" pitchFamily="34" charset="0"/>
              </a:rPr>
            </a:br>
            <a:r>
              <a:rPr lang="en-GB" sz="2800" b="1" dirty="0">
                <a:solidFill>
                  <a:srgbClr val="0070C0"/>
                </a:solidFill>
                <a:latin typeface="Arial" panose="020B0604020202020204" pitchFamily="34" charset="0"/>
                <a:cs typeface="Arial" panose="020B0604020202020204" pitchFamily="34" charset="0"/>
              </a:rPr>
              <a:t>Organisational structure </a:t>
            </a:r>
            <a:r>
              <a:rPr lang="en-GB" sz="2700" b="1" dirty="0">
                <a:solidFill>
                  <a:srgbClr val="0070C0"/>
                </a:solidFill>
                <a:latin typeface="Arial" panose="020B0604020202020204" pitchFamily="34" charset="0"/>
                <a:cs typeface="Arial" panose="020B0604020202020204" pitchFamily="34" charset="0"/>
              </a:rPr>
              <a:t>Departments</a:t>
            </a:r>
            <a:br>
              <a:rPr lang="en-GB" dirty="0"/>
            </a:br>
            <a:endParaRPr lang="en-GB"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4802" y="5383282"/>
            <a:ext cx="1057275" cy="1057275"/>
          </a:xfrm>
          <a:prstGeom prst="rect">
            <a:avLst/>
          </a:prstGeom>
        </p:spPr>
      </p:pic>
      <p:graphicFrame>
        <p:nvGraphicFramePr>
          <p:cNvPr id="5" name="Diagram 4"/>
          <p:cNvGraphicFramePr/>
          <p:nvPr>
            <p:extLst>
              <p:ext uri="{D42A27DB-BD31-4B8C-83A1-F6EECF244321}">
                <p14:modId xmlns:p14="http://schemas.microsoft.com/office/powerpoint/2010/main" val="1571837527"/>
              </p:ext>
            </p:extLst>
          </p:nvPr>
        </p:nvGraphicFramePr>
        <p:xfrm>
          <a:off x="4793674" y="1178291"/>
          <a:ext cx="8947016" cy="6455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46466D0F-089F-43B1-A092-41644E092CC6}"/>
              </a:ext>
            </a:extLst>
          </p:cNvPr>
          <p:cNvSpPr txBox="1">
            <a:spLocks/>
          </p:cNvSpPr>
          <p:nvPr/>
        </p:nvSpPr>
        <p:spPr>
          <a:xfrm>
            <a:off x="370545" y="1684421"/>
            <a:ext cx="5730949" cy="3698861"/>
          </a:xfrm>
          <a:prstGeom prst="rect">
            <a:avLst/>
          </a:prstGeom>
          <a:ln>
            <a:solidFill>
              <a:srgbClr val="0070C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US" sz="14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AEF4412C-4666-4732-A9CC-40D52311C432}"/>
              </a:ext>
            </a:extLst>
          </p:cNvPr>
          <p:cNvSpPr>
            <a:spLocks noGrp="1"/>
          </p:cNvSpPr>
          <p:nvPr>
            <p:ph type="sldNum" sz="quarter" idx="12"/>
          </p:nvPr>
        </p:nvSpPr>
        <p:spPr/>
        <p:txBody>
          <a:bodyPr/>
          <a:lstStyle/>
          <a:p>
            <a:fld id="{A2DEED9E-2F85-423F-9A24-7738B8864EC9}" type="slidenum">
              <a:rPr lang="en-GB" smtClean="0"/>
              <a:t>12</a:t>
            </a:fld>
            <a:endParaRPr lang="en-GB"/>
          </a:p>
        </p:txBody>
      </p:sp>
      <p:sp>
        <p:nvSpPr>
          <p:cNvPr id="9" name="Title 1">
            <a:extLst>
              <a:ext uri="{FF2B5EF4-FFF2-40B4-BE49-F238E27FC236}">
                <a16:creationId xmlns:a16="http://schemas.microsoft.com/office/drawing/2014/main" id="{C8A3F782-C5E0-47E2-B038-81968AF5347E}"/>
              </a:ext>
            </a:extLst>
          </p:cNvPr>
          <p:cNvSpPr txBox="1">
            <a:spLocks/>
          </p:cNvSpPr>
          <p:nvPr/>
        </p:nvSpPr>
        <p:spPr>
          <a:xfrm>
            <a:off x="473663" y="2614478"/>
            <a:ext cx="5730949" cy="268686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1400" dirty="0">
                <a:latin typeface="Arial" panose="020B0604020202020204" pitchFamily="34" charset="0"/>
                <a:cs typeface="Arial" panose="020B0604020202020204" pitchFamily="34" charset="0"/>
              </a:rPr>
              <a:t>Within the five Strategic Activities sit the </a:t>
            </a:r>
            <a:r>
              <a:rPr lang="en-US" sz="1400" b="1" dirty="0">
                <a:solidFill>
                  <a:srgbClr val="0070C0"/>
                </a:solidFill>
                <a:latin typeface="Arial" panose="020B0604020202020204" pitchFamily="34" charset="0"/>
                <a:cs typeface="Arial" panose="020B0604020202020204" pitchFamily="34" charset="0"/>
              </a:rPr>
              <a:t>operating departments </a:t>
            </a:r>
            <a:r>
              <a:rPr lang="en-US" sz="1400" dirty="0">
                <a:latin typeface="Arial" panose="020B0604020202020204" pitchFamily="34" charset="0"/>
                <a:cs typeface="Arial" panose="020B0604020202020204" pitchFamily="34" charset="0"/>
              </a:rPr>
              <a:t>of the Club:</a:t>
            </a:r>
          </a:p>
          <a:p>
            <a:endParaRPr lang="en-US" sz="1400"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400" b="1" dirty="0">
                <a:solidFill>
                  <a:srgbClr val="0070C0"/>
                </a:solidFill>
                <a:latin typeface="Arial" panose="020B0604020202020204" pitchFamily="34" charset="0"/>
                <a:cs typeface="Arial" panose="020B0604020202020204" pitchFamily="34" charset="0"/>
              </a:rPr>
              <a:t>Football</a:t>
            </a:r>
            <a:r>
              <a:rPr lang="en-US" sz="1400" dirty="0">
                <a:solidFill>
                  <a:srgbClr val="FF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is all the first team operations that go into on-the-field activities - players, football staff, games, training, preparation, medical, scouting and recruitment and coaching </a:t>
            </a:r>
            <a:r>
              <a:rPr lang="en-US" sz="1400" dirty="0" err="1">
                <a:latin typeface="Arial" panose="020B0604020202020204" pitchFamily="34" charset="0"/>
                <a:cs typeface="Arial" panose="020B0604020202020204" pitchFamily="34" charset="0"/>
              </a:rPr>
              <a:t>etc</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400" b="1" dirty="0">
                <a:solidFill>
                  <a:srgbClr val="0070C0"/>
                </a:solidFill>
                <a:latin typeface="Arial" panose="020B0604020202020204" pitchFamily="34" charset="0"/>
                <a:cs typeface="Arial" panose="020B0604020202020204" pitchFamily="34" charset="0"/>
              </a:rPr>
              <a:t>Business</a:t>
            </a:r>
            <a:r>
              <a:rPr lang="en-US" sz="1400" dirty="0">
                <a:latin typeface="Arial" panose="020B0604020202020204" pitchFamily="34" charset="0"/>
                <a:cs typeface="Arial" panose="020B0604020202020204" pitchFamily="34" charset="0"/>
              </a:rPr>
              <a:t> comprises the all off-the-field trading activities of the Club. </a:t>
            </a:r>
          </a:p>
          <a:p>
            <a:pPr marL="342900" indent="-342900">
              <a:buFont typeface="Arial" panose="020B0604020202020204" pitchFamily="34" charset="0"/>
              <a:buChar char="•"/>
            </a:pPr>
            <a:endParaRPr lang="en-US" sz="1400"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400" b="1" dirty="0">
                <a:solidFill>
                  <a:srgbClr val="0070C0"/>
                </a:solidFill>
                <a:latin typeface="Arial" panose="020B0604020202020204" pitchFamily="34" charset="0"/>
                <a:cs typeface="Arial" panose="020B0604020202020204" pitchFamily="34" charset="0"/>
              </a:rPr>
              <a:t>Academy</a:t>
            </a:r>
            <a:r>
              <a:rPr lang="en-US" sz="1400" dirty="0">
                <a:solidFill>
                  <a:srgbClr val="FF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is the department delivering the youth development </a:t>
            </a:r>
            <a:r>
              <a:rPr lang="en-US" sz="1400" dirty="0" err="1">
                <a:latin typeface="Arial" panose="020B0604020202020204" pitchFamily="34" charset="0"/>
                <a:cs typeface="Arial" panose="020B0604020202020204" pitchFamily="34" charset="0"/>
              </a:rPr>
              <a:t>programme</a:t>
            </a:r>
            <a:r>
              <a:rPr lang="en-US" sz="1400" dirty="0">
                <a:latin typeface="Arial" panose="020B0604020202020204" pitchFamily="34" charset="0"/>
                <a:cs typeface="Arial" panose="020B0604020202020204" pitchFamily="34" charset="0"/>
              </a:rPr>
              <a:t> under the Elite Play Performance Plan (“EPPP”)</a:t>
            </a:r>
          </a:p>
          <a:p>
            <a:pPr marL="342900" indent="-342900">
              <a:buFont typeface="Arial" panose="020B0604020202020204" pitchFamily="34" charset="0"/>
              <a:buChar char="•"/>
            </a:pPr>
            <a:endParaRPr lang="en-US" sz="1400"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400" b="1" dirty="0">
                <a:solidFill>
                  <a:srgbClr val="0070C0"/>
                </a:solidFill>
                <a:latin typeface="Arial" panose="020B0604020202020204" pitchFamily="34" charset="0"/>
                <a:cs typeface="Arial" panose="020B0604020202020204" pitchFamily="34" charset="0"/>
              </a:rPr>
              <a:t>Community</a:t>
            </a:r>
            <a:r>
              <a:rPr lang="en-US" sz="1400" dirty="0">
                <a:solidFill>
                  <a:srgbClr val="FF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is the fan and social activities we do – linking with the independent Carlisle United Community Sports Trust (“CUCST”), Carlisle United Supporter Groups (“CUSG”)</a:t>
            </a:r>
          </a:p>
          <a:p>
            <a:pPr marL="342900" indent="-3429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400" b="1" dirty="0">
                <a:solidFill>
                  <a:srgbClr val="0070C0"/>
                </a:solidFill>
                <a:latin typeface="Arial" panose="020B0604020202020204" pitchFamily="34" charset="0"/>
                <a:cs typeface="Arial" panose="020B0604020202020204" pitchFamily="34" charset="0"/>
              </a:rPr>
              <a:t>Club</a:t>
            </a:r>
            <a:r>
              <a:rPr lang="en-US" sz="1400" dirty="0">
                <a:latin typeface="Arial" panose="020B0604020202020204" pitchFamily="34" charset="0"/>
                <a:cs typeface="Arial" panose="020B0604020202020204" pitchFamily="34" charset="0"/>
              </a:rPr>
              <a:t> - covers the boards, governance, board and organization </a:t>
            </a:r>
          </a:p>
        </p:txBody>
      </p:sp>
    </p:spTree>
    <p:extLst>
      <p:ext uri="{BB962C8B-B14F-4D97-AF65-F5344CB8AC3E}">
        <p14:creationId xmlns:p14="http://schemas.microsoft.com/office/powerpoint/2010/main" val="3800524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63" y="338136"/>
            <a:ext cx="4462493" cy="5798259"/>
          </a:xfrm>
        </p:spPr>
        <p:txBody>
          <a:bodyPr>
            <a:normAutofit fontScale="90000"/>
          </a:bodyPr>
          <a:lstStyle/>
          <a:p>
            <a:r>
              <a:rPr lang="en-GB" sz="2700" dirty="0">
                <a:latin typeface="Arial" panose="020B0604020202020204" pitchFamily="34" charset="0"/>
                <a:cs typeface="Arial" panose="020B0604020202020204" pitchFamily="34" charset="0"/>
              </a:rPr>
              <a:t>Carlisle United Finances</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Key elements</a:t>
            </a:r>
            <a:br>
              <a:rPr lang="en-GB" sz="2700" dirty="0">
                <a:latin typeface="Arial" panose="020B0604020202020204" pitchFamily="34" charset="0"/>
                <a:cs typeface="Arial" panose="020B0604020202020204" pitchFamily="34" charset="0"/>
              </a:rPr>
            </a:br>
            <a:r>
              <a:rPr lang="en-GB" sz="2700" b="1" dirty="0">
                <a:solidFill>
                  <a:srgbClr val="0070C0"/>
                </a:solidFill>
                <a:latin typeface="Arial" panose="020B0604020202020204" pitchFamily="34" charset="0"/>
                <a:cs typeface="Arial" panose="020B0604020202020204" pitchFamily="34" charset="0"/>
              </a:rPr>
              <a:t>Departmental – staffing</a:t>
            </a:r>
            <a:br>
              <a:rPr lang="en-GB" sz="2700" b="1" dirty="0">
                <a:solidFill>
                  <a:srgbClr val="FF0000"/>
                </a:solidFill>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The staff of the Club in recent years is detailed here</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Up to 22/23, there has been a reduction in Business staff numbers and full time staff as efficiencies have been sought and resources directed to Football.  </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In June 2022 we had 12 FT Business staff and directors plus part time staff (5 FTE) plus Football and Academy Staff. Part time match day and catering staff are additional. </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The Club has no community staff - these are employed CUCST.</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From 21/22 the club had a volunteer Supporter Liaison Officer and Equality, Diversity and Inclusion Officer.</a:t>
            </a:r>
            <a:br>
              <a:rPr lang="en-GB" sz="2700" b="1" dirty="0">
                <a:solidFill>
                  <a:srgbClr val="FF0000"/>
                </a:solidFill>
                <a:latin typeface="Arial" panose="020B0604020202020204" pitchFamily="34" charset="0"/>
                <a:cs typeface="Arial" panose="020B0604020202020204" pitchFamily="34" charset="0"/>
              </a:rPr>
            </a:br>
            <a:br>
              <a:rPr lang="en-GB" sz="2700" b="1" dirty="0">
                <a:solidFill>
                  <a:srgbClr val="FF0000"/>
                </a:solidFill>
                <a:latin typeface="Arial" panose="020B0604020202020204" pitchFamily="34" charset="0"/>
                <a:cs typeface="Arial" panose="020B0604020202020204" pitchFamily="34" charset="0"/>
              </a:rPr>
            </a:br>
            <a:br>
              <a:rPr lang="en-GB" dirty="0"/>
            </a:br>
            <a:endParaRPr lang="en-GB" b="1" dirty="0"/>
          </a:p>
        </p:txBody>
      </p:sp>
      <p:sp>
        <p:nvSpPr>
          <p:cNvPr id="8" name="Slide Number Placeholder 7">
            <a:extLst>
              <a:ext uri="{FF2B5EF4-FFF2-40B4-BE49-F238E27FC236}">
                <a16:creationId xmlns:a16="http://schemas.microsoft.com/office/drawing/2014/main" id="{AEF4412C-4666-4732-A9CC-40D52311C432}"/>
              </a:ext>
            </a:extLst>
          </p:cNvPr>
          <p:cNvSpPr>
            <a:spLocks noGrp="1"/>
          </p:cNvSpPr>
          <p:nvPr>
            <p:ph type="sldNum" sz="quarter" idx="12"/>
          </p:nvPr>
        </p:nvSpPr>
        <p:spPr/>
        <p:txBody>
          <a:bodyPr/>
          <a:lstStyle/>
          <a:p>
            <a:fld id="{A2DEED9E-2F85-423F-9A24-7738B8864EC9}" type="slidenum">
              <a:rPr lang="en-GB" smtClean="0"/>
              <a:t>13</a:t>
            </a:fld>
            <a:endParaRPr lang="en-GB"/>
          </a:p>
        </p:txBody>
      </p:sp>
      <p:sp>
        <p:nvSpPr>
          <p:cNvPr id="13" name="Title 1">
            <a:extLst>
              <a:ext uri="{FF2B5EF4-FFF2-40B4-BE49-F238E27FC236}">
                <a16:creationId xmlns:a16="http://schemas.microsoft.com/office/drawing/2014/main" id="{67649F22-3357-452E-AE09-29CD1663A190}"/>
              </a:ext>
            </a:extLst>
          </p:cNvPr>
          <p:cNvSpPr txBox="1">
            <a:spLocks/>
          </p:cNvSpPr>
          <p:nvPr/>
        </p:nvSpPr>
        <p:spPr>
          <a:xfrm>
            <a:off x="283583" y="1568918"/>
            <a:ext cx="4500173" cy="3503596"/>
          </a:xfrm>
          <a:prstGeom prst="rect">
            <a:avLst/>
          </a:prstGeom>
          <a:ln>
            <a:solidFill>
              <a:srgbClr val="0070C0"/>
            </a:solid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br>
              <a:rPr lang="en-GB" dirty="0"/>
            </a:br>
            <a:endParaRPr lang="en-GB" b="1" dirty="0"/>
          </a:p>
        </p:txBody>
      </p:sp>
      <p:pic>
        <p:nvPicPr>
          <p:cNvPr id="306" name="Picture 305">
            <a:extLst>
              <a:ext uri="{FF2B5EF4-FFF2-40B4-BE49-F238E27FC236}">
                <a16:creationId xmlns:a16="http://schemas.microsoft.com/office/drawing/2014/main" id="{D3F98E5F-48DA-2071-CBAA-0C3065501960}"/>
              </a:ext>
            </a:extLst>
          </p:cNvPr>
          <p:cNvPicPr>
            <a:picLocks noChangeAspect="1"/>
          </p:cNvPicPr>
          <p:nvPr/>
        </p:nvPicPr>
        <p:blipFill>
          <a:blip r:embed="rId2"/>
          <a:stretch>
            <a:fillRect/>
          </a:stretch>
        </p:blipFill>
        <p:spPr>
          <a:xfrm>
            <a:off x="4979624" y="0"/>
            <a:ext cx="6928792" cy="6240265"/>
          </a:xfrm>
          <a:prstGeom prst="rect">
            <a:avLst/>
          </a:prstGeom>
        </p:spPr>
      </p:pic>
    </p:spTree>
    <p:extLst>
      <p:ext uri="{BB962C8B-B14F-4D97-AF65-F5344CB8AC3E}">
        <p14:creationId xmlns:p14="http://schemas.microsoft.com/office/powerpoint/2010/main" val="3548134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395705" y="492610"/>
            <a:ext cx="3273784" cy="3071906"/>
          </a:xfrm>
        </p:spPr>
        <p:txBody>
          <a:bodyPr vert="horz" lIns="91440" tIns="45720" rIns="91440" bIns="45720" rtlCol="0" anchor="t">
            <a:normAutofit/>
          </a:bodyPr>
          <a:lstStyle/>
          <a:p>
            <a:r>
              <a:rPr lang="en-US" sz="2400" kern="1200" dirty="0">
                <a:solidFill>
                  <a:srgbClr val="FFFFFF"/>
                </a:solidFill>
                <a:latin typeface="Arial" panose="020B0604020202020204" pitchFamily="34" charset="0"/>
                <a:cs typeface="Arial" panose="020B0604020202020204" pitchFamily="34" charset="0"/>
              </a:rPr>
              <a:t>Carlisle United </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Understanding the </a:t>
            </a:r>
            <a:r>
              <a:rPr lang="en-US" sz="2400" dirty="0">
                <a:solidFill>
                  <a:srgbClr val="FFFFFF"/>
                </a:solidFill>
                <a:latin typeface="Arial" panose="020B0604020202020204" pitchFamily="34" charset="0"/>
                <a:cs typeface="Arial" panose="020B0604020202020204" pitchFamily="34" charset="0"/>
              </a:rPr>
              <a:t>Club’s</a:t>
            </a:r>
            <a:r>
              <a:rPr lang="en-US" sz="2400" kern="1200" dirty="0">
                <a:solidFill>
                  <a:srgbClr val="FFFFFF"/>
                </a:solidFill>
                <a:latin typeface="Arial" panose="020B0604020202020204" pitchFamily="34" charset="0"/>
                <a:cs typeface="Arial" panose="020B0604020202020204" pitchFamily="34" charset="0"/>
              </a:rPr>
              <a:t> </a:t>
            </a:r>
            <a:r>
              <a:rPr lang="en-US" sz="2400" dirty="0">
                <a:solidFill>
                  <a:srgbClr val="FFFFFF"/>
                </a:solidFill>
                <a:latin typeface="Arial" panose="020B0604020202020204" pitchFamily="34" charset="0"/>
                <a:cs typeface="Arial" panose="020B0604020202020204" pitchFamily="34" charset="0"/>
              </a:rPr>
              <a:t>f</a:t>
            </a:r>
            <a:r>
              <a:rPr lang="en-US" sz="2400" kern="1200" dirty="0">
                <a:solidFill>
                  <a:srgbClr val="FFFFFF"/>
                </a:solidFill>
                <a:latin typeface="Arial" panose="020B0604020202020204" pitchFamily="34" charset="0"/>
                <a:cs typeface="Arial" panose="020B0604020202020204" pitchFamily="34" charset="0"/>
              </a:rPr>
              <a:t>inances</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b="1" kern="1200" dirty="0">
                <a:solidFill>
                  <a:srgbClr val="FFFFFF"/>
                </a:solidFill>
                <a:latin typeface="Arial" panose="020B0604020202020204" pitchFamily="34" charset="0"/>
                <a:cs typeface="Arial" panose="020B0604020202020204" pitchFamily="34" charset="0"/>
              </a:rPr>
              <a:t>Key elements</a:t>
            </a:r>
          </a:p>
        </p:txBody>
      </p:sp>
      <p:graphicFrame>
        <p:nvGraphicFramePr>
          <p:cNvPr id="4" name="Content Placeholder 3">
            <a:extLst>
              <a:ext uri="{FF2B5EF4-FFF2-40B4-BE49-F238E27FC236}">
                <a16:creationId xmlns:a16="http://schemas.microsoft.com/office/drawing/2014/main" id="{E197260F-573A-4ACD-BCC3-08F7530EA868}"/>
              </a:ext>
            </a:extLst>
          </p:cNvPr>
          <p:cNvGraphicFramePr>
            <a:graphicFrameLocks noGrp="1"/>
          </p:cNvGraphicFramePr>
          <p:nvPr>
            <p:ph idx="1"/>
            <p:extLst>
              <p:ext uri="{D42A27DB-BD31-4B8C-83A1-F6EECF244321}">
                <p14:modId xmlns:p14="http://schemas.microsoft.com/office/powerpoint/2010/main" val="1690378131"/>
              </p:ext>
            </p:extLst>
          </p:nvPr>
        </p:nvGraphicFramePr>
        <p:xfrm>
          <a:off x="-2137" y="3689498"/>
          <a:ext cx="4038604" cy="293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4">
            <a:extLst>
              <a:ext uri="{FF2B5EF4-FFF2-40B4-BE49-F238E27FC236}">
                <a16:creationId xmlns:a16="http://schemas.microsoft.com/office/drawing/2014/main" id="{BF96024A-079E-4ABB-8A62-1567781C856C}"/>
              </a:ext>
            </a:extLst>
          </p:cNvPr>
          <p:cNvSpPr txBox="1">
            <a:spLocks/>
          </p:cNvSpPr>
          <p:nvPr/>
        </p:nvSpPr>
        <p:spPr>
          <a:xfrm>
            <a:off x="4680856" y="478712"/>
            <a:ext cx="7115439" cy="5741113"/>
          </a:xfrm>
          <a:prstGeom prst="rect">
            <a:avLst/>
          </a:prstGeom>
          <a:ln>
            <a:solidFill>
              <a:srgbClr val="00B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Font typeface="Arial" panose="020B0604020202020204" pitchFamily="34" charset="0"/>
              <a:buNone/>
            </a:pPr>
            <a:r>
              <a:rPr lang="en-GB" sz="1800" b="1" dirty="0">
                <a:solidFill>
                  <a:srgbClr val="00B050"/>
                </a:solidFill>
                <a:latin typeface="Times New Roman" panose="02020603050405020304" pitchFamily="18" charset="0"/>
              </a:rPr>
              <a:t>Key elements – income</a:t>
            </a:r>
          </a:p>
          <a:p>
            <a:pPr marL="0" lvl="1" indent="0">
              <a:spcBef>
                <a:spcPts val="1000"/>
              </a:spcBef>
              <a:buFont typeface="Arial" panose="020B0604020202020204" pitchFamily="34" charset="0"/>
              <a:buNone/>
            </a:pPr>
            <a:r>
              <a:rPr lang="en-GB" sz="1400" dirty="0">
                <a:latin typeface="Times New Roman" panose="02020603050405020304" pitchFamily="18" charset="0"/>
              </a:rPr>
              <a:t>We earn income from Recurring and Non-recurring activities.  The difference is whether the income arises year after year (even if it is variable in the amount we earn) or it is unpredictable and uncertain - if we get anything at all</a:t>
            </a:r>
            <a:endParaRPr lang="en-GB" sz="1400" b="1" dirty="0">
              <a:solidFill>
                <a:srgbClr val="00B050"/>
              </a:solidFill>
              <a:latin typeface="Times New Roman" panose="02020603050405020304" pitchFamily="18" charset="0"/>
            </a:endParaRPr>
          </a:p>
          <a:p>
            <a:pPr marL="0" lvl="1" indent="0">
              <a:spcBef>
                <a:spcPts val="1000"/>
              </a:spcBef>
              <a:buNone/>
            </a:pPr>
            <a:r>
              <a:rPr lang="en-GB" sz="1400" b="1" dirty="0">
                <a:solidFill>
                  <a:srgbClr val="00B050"/>
                </a:solidFill>
                <a:latin typeface="Times New Roman" panose="02020603050405020304" pitchFamily="18" charset="0"/>
              </a:rPr>
              <a:t>Recurring income  - year in year out </a:t>
            </a:r>
          </a:p>
          <a:p>
            <a:pPr marL="228600" lvl="1">
              <a:spcBef>
                <a:spcPts val="1000"/>
              </a:spcBef>
            </a:pPr>
            <a:r>
              <a:rPr lang="en-GB" sz="1400" dirty="0">
                <a:latin typeface="Times New Roman" panose="02020603050405020304" pitchFamily="18" charset="0"/>
              </a:rPr>
              <a:t>Business Turnover from Commercial, Matches, Retail, Catering</a:t>
            </a:r>
          </a:p>
          <a:p>
            <a:pPr marL="228600" lvl="1">
              <a:spcBef>
                <a:spcPts val="1000"/>
              </a:spcBef>
            </a:pPr>
            <a:r>
              <a:rPr lang="en-GB" sz="1400" dirty="0">
                <a:latin typeface="Times New Roman" panose="02020603050405020304" pitchFamily="18" charset="0"/>
              </a:rPr>
              <a:t>Professional Game Income from EFL and Premier League (Solidarity and EPPP Academy)</a:t>
            </a:r>
          </a:p>
          <a:p>
            <a:pPr marL="0" lvl="1" indent="0">
              <a:spcBef>
                <a:spcPts val="1000"/>
              </a:spcBef>
              <a:buNone/>
            </a:pPr>
            <a:r>
              <a:rPr lang="en-GB" sz="1400" dirty="0">
                <a:latin typeface="Times New Roman" panose="02020603050405020304" pitchFamily="18" charset="0"/>
              </a:rPr>
              <a:t>This income is earned each year on a relatively consistent and predictable basis but is still variable.  It goes up and down but can be forecast to a large extent.</a:t>
            </a:r>
            <a:endParaRPr lang="en-GB" sz="1400" b="1" dirty="0">
              <a:solidFill>
                <a:srgbClr val="00B050"/>
              </a:solidFill>
              <a:latin typeface="Times New Roman" panose="02020603050405020304" pitchFamily="18" charset="0"/>
            </a:endParaRPr>
          </a:p>
          <a:p>
            <a:pPr marL="0" lvl="1" indent="0">
              <a:spcBef>
                <a:spcPts val="1000"/>
              </a:spcBef>
              <a:buNone/>
            </a:pPr>
            <a:r>
              <a:rPr lang="en-GB" sz="1400" b="1" dirty="0">
                <a:solidFill>
                  <a:srgbClr val="00B050"/>
                </a:solidFill>
                <a:latin typeface="Times New Roman" panose="02020603050405020304" pitchFamily="18" charset="0"/>
              </a:rPr>
              <a:t>Non-recurring income  - highly uncertain and largely unpredictable</a:t>
            </a:r>
          </a:p>
          <a:p>
            <a:pPr marL="342900" lvl="1" indent="-342900">
              <a:spcBef>
                <a:spcPts val="1000"/>
              </a:spcBef>
            </a:pPr>
            <a:r>
              <a:rPr lang="en-GB" sz="1400" dirty="0">
                <a:latin typeface="Times New Roman" panose="02020603050405020304" pitchFamily="18" charset="0"/>
              </a:rPr>
              <a:t>Football Fortune – player sales and cup runs</a:t>
            </a:r>
          </a:p>
          <a:p>
            <a:pPr marL="342900" lvl="1" indent="-342900">
              <a:spcBef>
                <a:spcPts val="1000"/>
              </a:spcBef>
            </a:pPr>
            <a:r>
              <a:rPr lang="en-GB" sz="1400" dirty="0">
                <a:latin typeface="Times New Roman" panose="02020603050405020304" pitchFamily="18" charset="0"/>
              </a:rPr>
              <a:t>Other non-recurring Business Turnover – one-offs like concerts, compensation, donations, insurance, grants</a:t>
            </a:r>
          </a:p>
          <a:p>
            <a:pPr marL="0" lvl="1" indent="0">
              <a:spcBef>
                <a:spcPts val="1000"/>
              </a:spcBef>
              <a:buNone/>
            </a:pPr>
            <a:r>
              <a:rPr lang="en-GB" sz="1400" dirty="0">
                <a:latin typeface="Times New Roman" panose="02020603050405020304" pitchFamily="18" charset="0"/>
              </a:rPr>
              <a:t>These are not controllable, unpredictable and cannot be relied on or forecast. They can be very large and very irregular and totally distort trends and can lead to misleading conclusions and financial misunderstanding.</a:t>
            </a:r>
          </a:p>
          <a:p>
            <a:pPr marL="0" lvl="1" indent="0">
              <a:spcBef>
                <a:spcPts val="1000"/>
              </a:spcBef>
              <a:buNone/>
            </a:pPr>
            <a:r>
              <a:rPr lang="en-GB" sz="1400" dirty="0">
                <a:latin typeface="Times New Roman" panose="02020603050405020304" pitchFamily="18" charset="0"/>
              </a:rPr>
              <a:t>It is crucial to understand the different characteristics of each type of income as it results in different risks and has implications for other decisions.</a:t>
            </a:r>
          </a:p>
          <a:p>
            <a:pPr marL="0" lvl="1" indent="0">
              <a:spcBef>
                <a:spcPts val="1000"/>
              </a:spcBef>
              <a:buNone/>
            </a:pPr>
            <a:r>
              <a:rPr lang="en-GB" sz="1400" dirty="0">
                <a:latin typeface="Times New Roman" panose="02020603050405020304" pitchFamily="18" charset="0"/>
              </a:rPr>
              <a:t>Although the non-recurring income is irregular, it is a core part of the club’s financial model.</a:t>
            </a:r>
          </a:p>
        </p:txBody>
      </p:sp>
      <p:sp>
        <p:nvSpPr>
          <p:cNvPr id="6" name="Slide Number Placeholder 5">
            <a:extLst>
              <a:ext uri="{FF2B5EF4-FFF2-40B4-BE49-F238E27FC236}">
                <a16:creationId xmlns:a16="http://schemas.microsoft.com/office/drawing/2014/main" id="{66CD3A08-E633-4AE5-A619-AB662E40FD53}"/>
              </a:ext>
            </a:extLst>
          </p:cNvPr>
          <p:cNvSpPr>
            <a:spLocks noGrp="1"/>
          </p:cNvSpPr>
          <p:nvPr>
            <p:ph type="sldNum" sz="quarter" idx="12"/>
          </p:nvPr>
        </p:nvSpPr>
        <p:spPr/>
        <p:txBody>
          <a:bodyPr/>
          <a:lstStyle/>
          <a:p>
            <a:fld id="{A2DEED9E-2F85-423F-9A24-7738B8864EC9}" type="slidenum">
              <a:rPr lang="en-GB" smtClean="0"/>
              <a:t>14</a:t>
            </a:fld>
            <a:endParaRPr lang="en-GB"/>
          </a:p>
        </p:txBody>
      </p:sp>
    </p:spTree>
    <p:extLst>
      <p:ext uri="{BB962C8B-B14F-4D97-AF65-F5344CB8AC3E}">
        <p14:creationId xmlns:p14="http://schemas.microsoft.com/office/powerpoint/2010/main" val="380129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 – Income</a:t>
            </a:r>
            <a:br>
              <a:rPr lang="en-GB" sz="2400" dirty="0">
                <a:latin typeface="Arial" panose="020B0604020202020204" pitchFamily="34" charset="0"/>
                <a:cs typeface="Arial" panose="020B0604020202020204" pitchFamily="34" charset="0"/>
              </a:rPr>
            </a:br>
            <a:r>
              <a:rPr lang="en-GB" sz="2400" b="1" dirty="0">
                <a:solidFill>
                  <a:srgbClr val="00B050"/>
                </a:solidFill>
                <a:latin typeface="Arial" panose="020B0604020202020204" pitchFamily="34" charset="0"/>
                <a:cs typeface="Arial" panose="020B0604020202020204" pitchFamily="34" charset="0"/>
              </a:rPr>
              <a:t>Headline turnover</a:t>
            </a:r>
            <a:br>
              <a:rPr lang="en-GB" sz="2400" b="1" dirty="0">
                <a:solidFill>
                  <a:srgbClr val="00B050"/>
                </a:solidFill>
                <a:latin typeface="Arial" panose="020B0604020202020204" pitchFamily="34" charset="0"/>
                <a:cs typeface="Arial" panose="020B0604020202020204" pitchFamily="34" charset="0"/>
              </a:rPr>
            </a:br>
            <a:r>
              <a:rPr lang="en-GB" sz="2400" b="1" dirty="0">
                <a:solidFill>
                  <a:srgbClr val="00B050"/>
                </a:solidFill>
                <a:latin typeface="Arial" panose="020B0604020202020204" pitchFamily="34" charset="0"/>
                <a:cs typeface="Arial" panose="020B0604020202020204" pitchFamily="34" charset="0"/>
              </a:rPr>
              <a:t>£4.4m in 21/22</a:t>
            </a:r>
            <a:endParaRPr lang="en-GB" sz="2400" b="1" dirty="0">
              <a:solidFill>
                <a:srgbClr val="0070C0"/>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14457" y="587829"/>
            <a:ext cx="4996543" cy="5504963"/>
          </a:xfrm>
          <a:ln>
            <a:solidFill>
              <a:srgbClr val="00B050"/>
            </a:solidFill>
          </a:ln>
        </p:spPr>
        <p:txBody>
          <a:bodyPr>
            <a:normAutofit/>
          </a:bodyPr>
          <a:lstStyle/>
          <a:p>
            <a:pPr marL="0" lvl="1" indent="0">
              <a:spcBef>
                <a:spcPts val="1000"/>
              </a:spcBef>
              <a:buNone/>
            </a:pPr>
            <a:r>
              <a:rPr lang="en-GB" sz="1400" b="1" dirty="0">
                <a:solidFill>
                  <a:srgbClr val="00B050"/>
                </a:solidFill>
                <a:latin typeface="Times New Roman" panose="02020603050405020304" pitchFamily="18" charset="0"/>
              </a:rPr>
              <a:t>Headline turnover </a:t>
            </a:r>
            <a:r>
              <a:rPr lang="en-GB" sz="1400" dirty="0">
                <a:latin typeface="Times New Roman" panose="02020603050405020304" pitchFamily="18" charset="0"/>
              </a:rPr>
              <a:t>– the turnover disclosed in the profit &amp;loss account from all activities together. It comprises:</a:t>
            </a:r>
          </a:p>
          <a:p>
            <a:pPr marL="228600" lvl="1">
              <a:spcBef>
                <a:spcPts val="1000"/>
              </a:spcBef>
            </a:pPr>
            <a:r>
              <a:rPr lang="en-GB" sz="1400" b="1" dirty="0">
                <a:solidFill>
                  <a:srgbClr val="00B050"/>
                </a:solidFill>
                <a:latin typeface="Times New Roman" panose="02020603050405020304" pitchFamily="18" charset="0"/>
              </a:rPr>
              <a:t>Business Turnover </a:t>
            </a:r>
            <a:r>
              <a:rPr lang="en-GB" sz="1400" dirty="0">
                <a:latin typeface="Times New Roman" panose="02020603050405020304" pitchFamily="18" charset="0"/>
              </a:rPr>
              <a:t>- income from matches including tickets, commercial, retail, catering and sundry activities (Neil centre hires, donations)</a:t>
            </a:r>
          </a:p>
          <a:p>
            <a:pPr marL="228600" lvl="1">
              <a:spcBef>
                <a:spcPts val="1000"/>
              </a:spcBef>
            </a:pPr>
            <a:r>
              <a:rPr lang="en-GB" sz="1400" b="1" dirty="0">
                <a:solidFill>
                  <a:srgbClr val="00B050"/>
                </a:solidFill>
                <a:latin typeface="Times New Roman" panose="02020603050405020304" pitchFamily="18" charset="0"/>
              </a:rPr>
              <a:t>Professional Game Income </a:t>
            </a:r>
            <a:r>
              <a:rPr lang="en-GB" sz="1400" dirty="0">
                <a:latin typeface="Times New Roman" panose="02020603050405020304" pitchFamily="18" charset="0"/>
              </a:rPr>
              <a:t>- comprises EFL income, Premier League Solidarity and EPPP Academy grant income</a:t>
            </a:r>
          </a:p>
          <a:p>
            <a:pPr marL="0" lvl="1" indent="0">
              <a:spcBef>
                <a:spcPts val="1000"/>
              </a:spcBef>
              <a:buNone/>
            </a:pPr>
            <a:r>
              <a:rPr lang="en-GB" sz="1400" b="1" i="1" dirty="0">
                <a:solidFill>
                  <a:srgbClr val="00B050"/>
                </a:solidFill>
                <a:latin typeface="Times New Roman" panose="02020603050405020304" pitchFamily="18" charset="0"/>
              </a:rPr>
              <a:t>   (Recurring income </a:t>
            </a:r>
            <a:r>
              <a:rPr lang="en-GB" sz="1400" i="1" dirty="0">
                <a:latin typeface="Times New Roman" panose="02020603050405020304" pitchFamily="18" charset="0"/>
              </a:rPr>
              <a:t>– comprises Business turnover + PGI)</a:t>
            </a:r>
          </a:p>
          <a:p>
            <a:pPr marL="228600" lvl="1">
              <a:spcBef>
                <a:spcPts val="1000"/>
              </a:spcBef>
            </a:pPr>
            <a:r>
              <a:rPr lang="en-GB" sz="1400" b="1" dirty="0">
                <a:solidFill>
                  <a:srgbClr val="00B050"/>
                </a:solidFill>
                <a:latin typeface="Times New Roman" panose="02020603050405020304" pitchFamily="18" charset="0"/>
              </a:rPr>
              <a:t>Football Fortune </a:t>
            </a:r>
            <a:r>
              <a:rPr lang="en-GB" sz="1400" dirty="0">
                <a:latin typeface="Times New Roman" panose="02020603050405020304" pitchFamily="18" charset="0"/>
              </a:rPr>
              <a:t>– this in non-recurring income from cup runs (cup match income, TV money and prize money) and player sales </a:t>
            </a:r>
          </a:p>
          <a:p>
            <a:pPr marL="228600" lvl="1">
              <a:spcBef>
                <a:spcPts val="1000"/>
              </a:spcBef>
            </a:pPr>
            <a:r>
              <a:rPr lang="en-GB" sz="1400" b="1" dirty="0">
                <a:solidFill>
                  <a:srgbClr val="00B050"/>
                </a:solidFill>
                <a:latin typeface="Times New Roman" panose="02020603050405020304" pitchFamily="18" charset="0"/>
              </a:rPr>
              <a:t>Exceptional non-recurring Business Turnover </a:t>
            </a:r>
            <a:r>
              <a:rPr lang="en-GB" sz="1400" dirty="0">
                <a:latin typeface="Times New Roman" panose="02020603050405020304" pitchFamily="18" charset="0"/>
              </a:rPr>
              <a:t>– this is unexpected income which occurs from time to time (insurance, concerts, friendlies, CV19 donations, CV19 Job Retention Scheme)</a:t>
            </a:r>
          </a:p>
          <a:p>
            <a:pPr marL="228600" lvl="1">
              <a:spcBef>
                <a:spcPts val="1000"/>
              </a:spcBef>
            </a:pPr>
            <a:r>
              <a:rPr lang="en-GB" sz="1400" dirty="0">
                <a:latin typeface="Times New Roman" panose="02020603050405020304" pitchFamily="18" charset="0"/>
              </a:rPr>
              <a:t>In 19/20 and 20/21 Business Turnover was adversely reduced by the Covid crisis.  This was mitigated by non- recurring Covid Grant support from the EFL and PL</a:t>
            </a:r>
          </a:p>
          <a:p>
            <a:pPr marL="228600" lvl="1">
              <a:spcBef>
                <a:spcPts val="1000"/>
              </a:spcBef>
            </a:pPr>
            <a:r>
              <a:rPr lang="en-GB" sz="1400" dirty="0">
                <a:latin typeface="Times New Roman" panose="02020603050405020304" pitchFamily="18" charset="0"/>
              </a:rPr>
              <a:t> 21/22 saw a return to normal pre-covid trading</a:t>
            </a:r>
          </a:p>
          <a:p>
            <a:pPr marL="457200" lvl="2" indent="0">
              <a:spcBef>
                <a:spcPts val="1000"/>
              </a:spcBef>
              <a:buNone/>
            </a:pPr>
            <a:endParaRPr lang="en-GB" sz="1200" dirty="0"/>
          </a:p>
          <a:p>
            <a:pPr marL="685800" lvl="2">
              <a:spcBef>
                <a:spcPts val="1000"/>
              </a:spcBef>
            </a:pPr>
            <a:endParaRPr lang="en-GB" sz="1200" dirty="0"/>
          </a:p>
        </p:txBody>
      </p:sp>
      <p:sp>
        <p:nvSpPr>
          <p:cNvPr id="7" name="Content Placeholder 5">
            <a:extLst>
              <a:ext uri="{FF2B5EF4-FFF2-40B4-BE49-F238E27FC236}">
                <a16:creationId xmlns:a16="http://schemas.microsoft.com/office/drawing/2014/main" id="{26D991BF-172B-40DC-B10D-AE7CEDF43C84}"/>
              </a:ext>
            </a:extLst>
          </p:cNvPr>
          <p:cNvSpPr txBox="1">
            <a:spLocks/>
          </p:cNvSpPr>
          <p:nvPr/>
        </p:nvSpPr>
        <p:spPr>
          <a:xfrm>
            <a:off x="654518" y="5826022"/>
            <a:ext cx="4508636" cy="5296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Font typeface="Arial" panose="020B0604020202020204" pitchFamily="34" charset="0"/>
              <a:buNone/>
            </a:pPr>
            <a:r>
              <a:rPr lang="en-GB" sz="1600" b="1" dirty="0">
                <a:solidFill>
                  <a:srgbClr val="00B050"/>
                </a:solidFill>
                <a:latin typeface="Times New Roman" panose="02020603050405020304" pitchFamily="18" charset="0"/>
              </a:rPr>
              <a:t>Can be highly variable leading to a volatile trend</a:t>
            </a:r>
          </a:p>
        </p:txBody>
      </p:sp>
      <p:sp>
        <p:nvSpPr>
          <p:cNvPr id="4" name="Slide Number Placeholder 3">
            <a:extLst>
              <a:ext uri="{FF2B5EF4-FFF2-40B4-BE49-F238E27FC236}">
                <a16:creationId xmlns:a16="http://schemas.microsoft.com/office/drawing/2014/main" id="{B7953C96-54A6-4619-AAF9-2A76D7221000}"/>
              </a:ext>
            </a:extLst>
          </p:cNvPr>
          <p:cNvSpPr>
            <a:spLocks noGrp="1"/>
          </p:cNvSpPr>
          <p:nvPr>
            <p:ph type="sldNum" sz="quarter" idx="12"/>
          </p:nvPr>
        </p:nvSpPr>
        <p:spPr/>
        <p:txBody>
          <a:bodyPr/>
          <a:lstStyle/>
          <a:p>
            <a:fld id="{A2DEED9E-2F85-423F-9A24-7738B8864EC9}" type="slidenum">
              <a:rPr lang="en-GB" smtClean="0"/>
              <a:t>15</a:t>
            </a:fld>
            <a:endParaRPr lang="en-GB"/>
          </a:p>
        </p:txBody>
      </p:sp>
      <p:pic>
        <p:nvPicPr>
          <p:cNvPr id="3" name="Picture 2">
            <a:extLst>
              <a:ext uri="{FF2B5EF4-FFF2-40B4-BE49-F238E27FC236}">
                <a16:creationId xmlns:a16="http://schemas.microsoft.com/office/drawing/2014/main" id="{CBA3A54F-1520-D6A2-9DDA-581DE0B6F05D}"/>
              </a:ext>
            </a:extLst>
          </p:cNvPr>
          <p:cNvPicPr>
            <a:picLocks noChangeAspect="1"/>
          </p:cNvPicPr>
          <p:nvPr/>
        </p:nvPicPr>
        <p:blipFill>
          <a:blip r:embed="rId2"/>
          <a:stretch>
            <a:fillRect/>
          </a:stretch>
        </p:blipFill>
        <p:spPr>
          <a:xfrm>
            <a:off x="276366" y="1546309"/>
            <a:ext cx="5594604" cy="4030980"/>
          </a:xfrm>
          <a:prstGeom prst="rect">
            <a:avLst/>
          </a:prstGeom>
        </p:spPr>
      </p:pic>
    </p:spTree>
    <p:extLst>
      <p:ext uri="{BB962C8B-B14F-4D97-AF65-F5344CB8AC3E}">
        <p14:creationId xmlns:p14="http://schemas.microsoft.com/office/powerpoint/2010/main" val="132460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  – income trend</a:t>
            </a:r>
            <a:br>
              <a:rPr lang="en-GB" sz="2400" dirty="0">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Business Turnover </a:t>
            </a:r>
            <a:br>
              <a:rPr lang="en-GB" sz="2400" b="1" dirty="0">
                <a:solidFill>
                  <a:srgbClr val="0070C0"/>
                </a:solidFill>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£2m in 21/22 </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21047" y="570190"/>
            <a:ext cx="5240977" cy="5635877"/>
          </a:xfrm>
          <a:ln>
            <a:solidFill>
              <a:srgbClr val="0070C0"/>
            </a:solidFill>
          </a:ln>
        </p:spPr>
        <p:txBody>
          <a:bodyPr>
            <a:normAutofit fontScale="85000" lnSpcReduction="20000"/>
          </a:bodyPr>
          <a:lstStyle/>
          <a:p>
            <a:pPr marL="0" lvl="1" indent="0">
              <a:spcBef>
                <a:spcPts val="1000"/>
              </a:spcBef>
              <a:buNone/>
            </a:pPr>
            <a:r>
              <a:rPr lang="en-GB" sz="1600" dirty="0">
                <a:latin typeface="Times New Roman" panose="02020603050405020304" pitchFamily="18" charset="0"/>
              </a:rPr>
              <a:t>Typically, circa £2.0m per year. Comprises income from:</a:t>
            </a:r>
          </a:p>
          <a:p>
            <a:pPr marL="342900" lvl="1" indent="-342900">
              <a:spcBef>
                <a:spcPts val="1000"/>
              </a:spcBef>
            </a:pPr>
            <a:r>
              <a:rPr lang="en-GB" sz="1600" b="1" dirty="0">
                <a:solidFill>
                  <a:srgbClr val="0070C0"/>
                </a:solidFill>
                <a:latin typeface="Times New Roman" panose="02020603050405020304" pitchFamily="18" charset="0"/>
              </a:rPr>
              <a:t>Ticket income £900k</a:t>
            </a:r>
          </a:p>
          <a:p>
            <a:pPr marL="800100" lvl="2" indent="-342900">
              <a:spcBef>
                <a:spcPts val="1000"/>
              </a:spcBef>
            </a:pPr>
            <a:r>
              <a:rPr lang="en-GB" sz="1600" dirty="0">
                <a:latin typeface="Times New Roman" panose="02020603050405020304" pitchFamily="18" charset="0"/>
              </a:rPr>
              <a:t>Walk up tickets £550k and season ticket £350k </a:t>
            </a:r>
          </a:p>
          <a:p>
            <a:pPr marL="800100" lvl="2" indent="-342900">
              <a:spcBef>
                <a:spcPts val="1000"/>
              </a:spcBef>
            </a:pPr>
            <a:r>
              <a:rPr lang="en-GB" sz="1600" dirty="0">
                <a:latin typeface="Times New Roman" panose="02020603050405020304" pitchFamily="18" charset="0"/>
              </a:rPr>
              <a:t>Sundry – car parking, programmes, Golden Gamble</a:t>
            </a:r>
          </a:p>
          <a:p>
            <a:pPr marL="342900" lvl="1" indent="-342900">
              <a:spcBef>
                <a:spcPts val="1000"/>
              </a:spcBef>
            </a:pPr>
            <a:r>
              <a:rPr lang="en-GB" sz="1600" b="1" dirty="0">
                <a:solidFill>
                  <a:srgbClr val="0070C0"/>
                </a:solidFill>
                <a:latin typeface="Times New Roman" panose="02020603050405020304" pitchFamily="18" charset="0"/>
              </a:rPr>
              <a:t>Commercial income £650k</a:t>
            </a:r>
          </a:p>
          <a:p>
            <a:pPr marL="800100" lvl="2" indent="-342900">
              <a:spcBef>
                <a:spcPts val="1000"/>
              </a:spcBef>
            </a:pPr>
            <a:r>
              <a:rPr lang="en-GB" sz="1600" dirty="0">
                <a:latin typeface="Times New Roman" panose="02020603050405020304" pitchFamily="18" charset="0"/>
              </a:rPr>
              <a:t>Commercial sponsorships (big ticket, naming rights)</a:t>
            </a:r>
          </a:p>
          <a:p>
            <a:pPr marL="800100" lvl="2" indent="-342900">
              <a:spcBef>
                <a:spcPts val="1000"/>
              </a:spcBef>
            </a:pPr>
            <a:r>
              <a:rPr lang="en-GB" sz="1600" dirty="0">
                <a:latin typeface="Times New Roman" panose="02020603050405020304" pitchFamily="18" charset="0"/>
              </a:rPr>
              <a:t>Hospitality, boxes and match sponsorships</a:t>
            </a:r>
          </a:p>
          <a:p>
            <a:pPr marL="800100" lvl="2" indent="-342900">
              <a:spcBef>
                <a:spcPts val="1000"/>
              </a:spcBef>
            </a:pPr>
            <a:r>
              <a:rPr lang="en-GB" sz="1600" dirty="0" err="1">
                <a:latin typeface="Times New Roman" panose="02020603050405020304" pitchFamily="18" charset="0"/>
              </a:rPr>
              <a:t>ifollow</a:t>
            </a:r>
            <a:endParaRPr lang="en-GB" sz="1600" dirty="0">
              <a:latin typeface="Times New Roman" panose="02020603050405020304" pitchFamily="18" charset="0"/>
            </a:endParaRPr>
          </a:p>
          <a:p>
            <a:pPr marL="800100" lvl="2" indent="-342900">
              <a:spcBef>
                <a:spcPts val="1000"/>
              </a:spcBef>
            </a:pPr>
            <a:r>
              <a:rPr lang="en-GB" sz="1600" dirty="0">
                <a:latin typeface="Times New Roman" panose="02020603050405020304" pitchFamily="18" charset="0"/>
              </a:rPr>
              <a:t>Advertising – boards, big screen, posters, social media</a:t>
            </a:r>
          </a:p>
          <a:p>
            <a:pPr marL="800100" lvl="2" indent="-342900">
              <a:spcBef>
                <a:spcPts val="1000"/>
              </a:spcBef>
            </a:pPr>
            <a:r>
              <a:rPr lang="en-GB" sz="1600" dirty="0">
                <a:latin typeface="Times New Roman" panose="02020603050405020304" pitchFamily="18" charset="0"/>
              </a:rPr>
              <a:t>Catering and </a:t>
            </a:r>
            <a:r>
              <a:rPr lang="en-GB" sz="1600" dirty="0" err="1">
                <a:latin typeface="Times New Roman" panose="02020603050405020304" pitchFamily="18" charset="0"/>
              </a:rPr>
              <a:t>pourage</a:t>
            </a:r>
            <a:r>
              <a:rPr lang="en-GB" sz="1600" dirty="0">
                <a:latin typeface="Times New Roman" panose="02020603050405020304" pitchFamily="18" charset="0"/>
              </a:rPr>
              <a:t> profit (now in-house)</a:t>
            </a:r>
          </a:p>
          <a:p>
            <a:pPr marL="800100" lvl="2" indent="-342900">
              <a:spcBef>
                <a:spcPts val="1000"/>
              </a:spcBef>
            </a:pPr>
            <a:r>
              <a:rPr lang="en-GB" sz="1600" dirty="0">
                <a:latin typeface="Times New Roman" panose="02020603050405020304" pitchFamily="18" charset="0"/>
              </a:rPr>
              <a:t>Other sundry commercial income</a:t>
            </a:r>
          </a:p>
          <a:p>
            <a:pPr marL="1257300" lvl="3" indent="-342900">
              <a:spcBef>
                <a:spcPts val="1000"/>
              </a:spcBef>
            </a:pPr>
            <a:r>
              <a:rPr lang="en-GB" sz="1600" dirty="0">
                <a:latin typeface="Times New Roman" panose="02020603050405020304" pitchFamily="18" charset="0"/>
              </a:rPr>
              <a:t>Blues lotto, EFL digital (</a:t>
            </a:r>
            <a:r>
              <a:rPr lang="en-GB" sz="1600" dirty="0" err="1">
                <a:latin typeface="Times New Roman" panose="02020603050405020304" pitchFamily="18" charset="0"/>
              </a:rPr>
              <a:t>ifollow</a:t>
            </a:r>
            <a:r>
              <a:rPr lang="en-GB" sz="1600" dirty="0">
                <a:latin typeface="Times New Roman" panose="02020603050405020304" pitchFamily="18" charset="0"/>
              </a:rPr>
              <a:t>), Vice Presidents</a:t>
            </a:r>
          </a:p>
          <a:p>
            <a:pPr marL="1257300" lvl="3" indent="-342900">
              <a:spcBef>
                <a:spcPts val="1000"/>
              </a:spcBef>
            </a:pPr>
            <a:r>
              <a:rPr lang="en-GB" sz="1600" dirty="0">
                <a:latin typeface="Times New Roman" panose="02020603050405020304" pitchFamily="18" charset="0"/>
              </a:rPr>
              <a:t>Hires (Neil Centre)</a:t>
            </a:r>
          </a:p>
          <a:p>
            <a:pPr marL="342900" lvl="1" indent="-342900">
              <a:spcBef>
                <a:spcPts val="1000"/>
              </a:spcBef>
            </a:pPr>
            <a:r>
              <a:rPr lang="en-GB" sz="1600" b="1" dirty="0">
                <a:solidFill>
                  <a:srgbClr val="0070C0"/>
                </a:solidFill>
                <a:latin typeface="Times New Roman" panose="02020603050405020304" pitchFamily="18" charset="0"/>
              </a:rPr>
              <a:t>Retail income £250k </a:t>
            </a:r>
            <a:r>
              <a:rPr lang="en-GB" sz="1600" dirty="0">
                <a:latin typeface="Times New Roman" panose="02020603050405020304" pitchFamily="18" charset="0"/>
              </a:rPr>
              <a:t>- Bluesstore and on-line</a:t>
            </a:r>
          </a:p>
          <a:p>
            <a:pPr marL="0" lvl="1" indent="0">
              <a:spcBef>
                <a:spcPts val="1000"/>
              </a:spcBef>
              <a:buNone/>
            </a:pPr>
            <a:r>
              <a:rPr lang="en-GB" sz="1600" dirty="0">
                <a:latin typeface="Times New Roman" panose="02020603050405020304" pitchFamily="18" charset="0"/>
              </a:rPr>
              <a:t>The reduction in Business turnover in 19/20 and 20/21 reflects the early cessation of the season and a loss of income due to Coronavirus.</a:t>
            </a:r>
          </a:p>
          <a:p>
            <a:pPr marL="0" lvl="1" indent="0">
              <a:spcBef>
                <a:spcPts val="1000"/>
              </a:spcBef>
              <a:buNone/>
            </a:pPr>
            <a:r>
              <a:rPr lang="en-GB" sz="1600" b="1" dirty="0">
                <a:solidFill>
                  <a:srgbClr val="0070C0"/>
                </a:solidFill>
                <a:latin typeface="Times New Roman" panose="02020603050405020304" pitchFamily="18" charset="0"/>
              </a:rPr>
              <a:t>Match income is directly driven by on-field performance.  Commercial income tends to lag on field performance as deals are done annually. </a:t>
            </a:r>
          </a:p>
          <a:p>
            <a:pPr marL="0" lvl="1" indent="0">
              <a:spcBef>
                <a:spcPts val="1000"/>
              </a:spcBef>
              <a:buNone/>
            </a:pPr>
            <a:r>
              <a:rPr lang="en-GB" sz="1600" b="1" dirty="0">
                <a:solidFill>
                  <a:srgbClr val="0070C0"/>
                </a:solidFill>
                <a:latin typeface="Times New Roman" panose="02020603050405020304" pitchFamily="18" charset="0"/>
              </a:rPr>
              <a:t>21/22 saw a reversal in a downward trend pre-covid and the best Business Turnover since 16/17 with and a return to income of circa £2m per annum.</a:t>
            </a:r>
            <a:endParaRPr lang="en-GB" sz="1200" dirty="0"/>
          </a:p>
          <a:p>
            <a:pPr marL="685800" lvl="2">
              <a:spcBef>
                <a:spcPts val="1000"/>
              </a:spcBef>
            </a:pPr>
            <a:endParaRPr lang="en-GB" sz="1200" dirty="0"/>
          </a:p>
        </p:txBody>
      </p:sp>
      <p:cxnSp>
        <p:nvCxnSpPr>
          <p:cNvPr id="4" name="Straight Arrow Connector 3">
            <a:extLst>
              <a:ext uri="{FF2B5EF4-FFF2-40B4-BE49-F238E27FC236}">
                <a16:creationId xmlns:a16="http://schemas.microsoft.com/office/drawing/2014/main" id="{7B82CB57-5C51-452F-8394-206E58409307}"/>
              </a:ext>
            </a:extLst>
          </p:cNvPr>
          <p:cNvCxnSpPr>
            <a:cxnSpLocks/>
          </p:cNvCxnSpPr>
          <p:nvPr/>
        </p:nvCxnSpPr>
        <p:spPr>
          <a:xfrm flipH="1">
            <a:off x="2609569" y="2052152"/>
            <a:ext cx="1421177" cy="460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5911FAE-AF6A-497D-9C74-4A80F3955A41}"/>
              </a:ext>
            </a:extLst>
          </p:cNvPr>
          <p:cNvCxnSpPr>
            <a:cxnSpLocks/>
          </p:cNvCxnSpPr>
          <p:nvPr/>
        </p:nvCxnSpPr>
        <p:spPr>
          <a:xfrm flipH="1" flipV="1">
            <a:off x="4245738" y="2015044"/>
            <a:ext cx="1112224" cy="460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5">
            <a:extLst>
              <a:ext uri="{FF2B5EF4-FFF2-40B4-BE49-F238E27FC236}">
                <a16:creationId xmlns:a16="http://schemas.microsoft.com/office/drawing/2014/main" id="{99B02212-B756-417D-9292-8273F067421A}"/>
              </a:ext>
            </a:extLst>
          </p:cNvPr>
          <p:cNvSpPr txBox="1">
            <a:spLocks/>
          </p:cNvSpPr>
          <p:nvPr/>
        </p:nvSpPr>
        <p:spPr>
          <a:xfrm>
            <a:off x="988217" y="6180631"/>
            <a:ext cx="5717383" cy="30112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Font typeface="Arial" panose="020B0604020202020204" pitchFamily="34" charset="0"/>
              <a:buNone/>
            </a:pPr>
            <a:r>
              <a:rPr lang="en-GB" sz="1600" i="1" dirty="0">
                <a:latin typeface="Times New Roman" panose="02020603050405020304" pitchFamily="18" charset="0"/>
              </a:rPr>
              <a:t>19/20 and 20/21 Business turnover is distorted by CV19 and curtailment of the season after 37 games</a:t>
            </a:r>
            <a:endParaRPr lang="en-GB" sz="2200" i="1" dirty="0">
              <a:latin typeface="Times New Roman" panose="02020603050405020304" pitchFamily="18" charset="0"/>
            </a:endParaRPr>
          </a:p>
        </p:txBody>
      </p:sp>
      <p:sp>
        <p:nvSpPr>
          <p:cNvPr id="12" name="Slide Number Placeholder 11">
            <a:extLst>
              <a:ext uri="{FF2B5EF4-FFF2-40B4-BE49-F238E27FC236}">
                <a16:creationId xmlns:a16="http://schemas.microsoft.com/office/drawing/2014/main" id="{55E5FBD2-D0A3-4450-ACA3-025A8950A093}"/>
              </a:ext>
            </a:extLst>
          </p:cNvPr>
          <p:cNvSpPr>
            <a:spLocks noGrp="1"/>
          </p:cNvSpPr>
          <p:nvPr>
            <p:ph type="sldNum" sz="quarter" idx="12"/>
          </p:nvPr>
        </p:nvSpPr>
        <p:spPr/>
        <p:txBody>
          <a:bodyPr/>
          <a:lstStyle/>
          <a:p>
            <a:fld id="{A2DEED9E-2F85-423F-9A24-7738B8864EC9}" type="slidenum">
              <a:rPr lang="en-GB" smtClean="0"/>
              <a:t>16</a:t>
            </a:fld>
            <a:endParaRPr lang="en-GB"/>
          </a:p>
        </p:txBody>
      </p:sp>
      <p:sp>
        <p:nvSpPr>
          <p:cNvPr id="3" name="Arrow: Down 2">
            <a:extLst>
              <a:ext uri="{FF2B5EF4-FFF2-40B4-BE49-F238E27FC236}">
                <a16:creationId xmlns:a16="http://schemas.microsoft.com/office/drawing/2014/main" id="{14186054-AED1-46B1-9F83-7196042C1552}"/>
              </a:ext>
            </a:extLst>
          </p:cNvPr>
          <p:cNvSpPr/>
          <p:nvPr/>
        </p:nvSpPr>
        <p:spPr>
          <a:xfrm>
            <a:off x="1523999" y="2791901"/>
            <a:ext cx="789432" cy="4898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100" dirty="0"/>
          </a:p>
        </p:txBody>
      </p:sp>
      <p:sp>
        <p:nvSpPr>
          <p:cNvPr id="11" name="Arrow: Down 10">
            <a:extLst>
              <a:ext uri="{FF2B5EF4-FFF2-40B4-BE49-F238E27FC236}">
                <a16:creationId xmlns:a16="http://schemas.microsoft.com/office/drawing/2014/main" id="{7FDDEFEF-DF14-483B-BD73-4312920EF97E}"/>
              </a:ext>
            </a:extLst>
          </p:cNvPr>
          <p:cNvSpPr/>
          <p:nvPr/>
        </p:nvSpPr>
        <p:spPr>
          <a:xfrm>
            <a:off x="609600" y="6114158"/>
            <a:ext cx="378617" cy="348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100" dirty="0"/>
          </a:p>
        </p:txBody>
      </p:sp>
      <p:sp>
        <p:nvSpPr>
          <p:cNvPr id="5" name="TextBox 4">
            <a:extLst>
              <a:ext uri="{FF2B5EF4-FFF2-40B4-BE49-F238E27FC236}">
                <a16:creationId xmlns:a16="http://schemas.microsoft.com/office/drawing/2014/main" id="{CBD817A6-6F2A-3501-A35F-30E6631B122E}"/>
              </a:ext>
            </a:extLst>
          </p:cNvPr>
          <p:cNvSpPr txBox="1"/>
          <p:nvPr/>
        </p:nvSpPr>
        <p:spPr>
          <a:xfrm>
            <a:off x="1886590" y="2504436"/>
            <a:ext cx="1084575" cy="375958"/>
          </a:xfrm>
          <a:prstGeom prst="rect">
            <a:avLst/>
          </a:prstGeom>
          <a:noFill/>
        </p:spPr>
        <p:txBody>
          <a:bodyPr wrap="square" rtlCol="0">
            <a:spAutoFit/>
          </a:bodyPr>
          <a:lstStyle/>
          <a:p>
            <a:r>
              <a:rPr lang="en-GB" u="sng" dirty="0">
                <a:solidFill>
                  <a:srgbClr val="0070C0"/>
                </a:solidFill>
              </a:rPr>
              <a:t>COVID</a:t>
            </a:r>
          </a:p>
        </p:txBody>
      </p:sp>
      <p:grpSp>
        <p:nvGrpSpPr>
          <p:cNvPr id="7" name="Group 4">
            <a:extLst>
              <a:ext uri="{FF2B5EF4-FFF2-40B4-BE49-F238E27FC236}">
                <a16:creationId xmlns:a16="http://schemas.microsoft.com/office/drawing/2014/main" id="{4E4E98B8-4B9B-4C3C-39DF-95048A64E34C}"/>
              </a:ext>
            </a:extLst>
          </p:cNvPr>
          <p:cNvGrpSpPr>
            <a:grpSpLocks noChangeAspect="1"/>
          </p:cNvGrpSpPr>
          <p:nvPr/>
        </p:nvGrpSpPr>
        <p:grpSpPr bwMode="auto">
          <a:xfrm>
            <a:off x="496888" y="1617663"/>
            <a:ext cx="5384800" cy="4635500"/>
            <a:chOff x="313" y="1019"/>
            <a:chExt cx="3392" cy="2920"/>
          </a:xfrm>
        </p:grpSpPr>
        <p:sp>
          <p:nvSpPr>
            <p:cNvPr id="13" name="AutoShape 3">
              <a:extLst>
                <a:ext uri="{FF2B5EF4-FFF2-40B4-BE49-F238E27FC236}">
                  <a16:creationId xmlns:a16="http://schemas.microsoft.com/office/drawing/2014/main" id="{4DF7E817-790D-4CAD-E937-5CA05656610E}"/>
                </a:ext>
              </a:extLst>
            </p:cNvPr>
            <p:cNvSpPr>
              <a:spLocks noChangeAspect="1" noChangeArrowheads="1" noTextEdit="1"/>
            </p:cNvSpPr>
            <p:nvPr/>
          </p:nvSpPr>
          <p:spPr bwMode="auto">
            <a:xfrm>
              <a:off x="313" y="1019"/>
              <a:ext cx="3392" cy="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5">
              <a:extLst>
                <a:ext uri="{FF2B5EF4-FFF2-40B4-BE49-F238E27FC236}">
                  <a16:creationId xmlns:a16="http://schemas.microsoft.com/office/drawing/2014/main" id="{1466DC25-B189-0C1C-3A28-323B99552178}"/>
                </a:ext>
              </a:extLst>
            </p:cNvPr>
            <p:cNvSpPr>
              <a:spLocks noChangeArrowheads="1"/>
            </p:cNvSpPr>
            <p:nvPr/>
          </p:nvSpPr>
          <p:spPr bwMode="auto">
            <a:xfrm>
              <a:off x="316" y="1022"/>
              <a:ext cx="3386" cy="29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C93F8DC1-A370-C1AB-B4D5-07DB34262974}"/>
                </a:ext>
              </a:extLst>
            </p:cNvPr>
            <p:cNvSpPr>
              <a:spLocks noEditPoints="1"/>
            </p:cNvSpPr>
            <p:nvPr/>
          </p:nvSpPr>
          <p:spPr bwMode="auto">
            <a:xfrm>
              <a:off x="742" y="1308"/>
              <a:ext cx="2875" cy="2046"/>
            </a:xfrm>
            <a:custGeom>
              <a:avLst/>
              <a:gdLst>
                <a:gd name="T0" fmla="*/ 0 w 2875"/>
                <a:gd name="T1" fmla="*/ 2046 h 2046"/>
                <a:gd name="T2" fmla="*/ 2875 w 2875"/>
                <a:gd name="T3" fmla="*/ 2046 h 2046"/>
                <a:gd name="T4" fmla="*/ 0 w 2875"/>
                <a:gd name="T5" fmla="*/ 1819 h 2046"/>
                <a:gd name="T6" fmla="*/ 2875 w 2875"/>
                <a:gd name="T7" fmla="*/ 1819 h 2046"/>
                <a:gd name="T8" fmla="*/ 0 w 2875"/>
                <a:gd name="T9" fmla="*/ 1591 h 2046"/>
                <a:gd name="T10" fmla="*/ 2875 w 2875"/>
                <a:gd name="T11" fmla="*/ 1591 h 2046"/>
                <a:gd name="T12" fmla="*/ 0 w 2875"/>
                <a:gd name="T13" fmla="*/ 1364 h 2046"/>
                <a:gd name="T14" fmla="*/ 2875 w 2875"/>
                <a:gd name="T15" fmla="*/ 1364 h 2046"/>
                <a:gd name="T16" fmla="*/ 0 w 2875"/>
                <a:gd name="T17" fmla="*/ 1137 h 2046"/>
                <a:gd name="T18" fmla="*/ 2875 w 2875"/>
                <a:gd name="T19" fmla="*/ 1137 h 2046"/>
                <a:gd name="T20" fmla="*/ 0 w 2875"/>
                <a:gd name="T21" fmla="*/ 909 h 2046"/>
                <a:gd name="T22" fmla="*/ 2875 w 2875"/>
                <a:gd name="T23" fmla="*/ 909 h 2046"/>
                <a:gd name="T24" fmla="*/ 0 w 2875"/>
                <a:gd name="T25" fmla="*/ 682 h 2046"/>
                <a:gd name="T26" fmla="*/ 2875 w 2875"/>
                <a:gd name="T27" fmla="*/ 682 h 2046"/>
                <a:gd name="T28" fmla="*/ 0 w 2875"/>
                <a:gd name="T29" fmla="*/ 455 h 2046"/>
                <a:gd name="T30" fmla="*/ 2875 w 2875"/>
                <a:gd name="T31" fmla="*/ 455 h 2046"/>
                <a:gd name="T32" fmla="*/ 0 w 2875"/>
                <a:gd name="T33" fmla="*/ 228 h 2046"/>
                <a:gd name="T34" fmla="*/ 2875 w 2875"/>
                <a:gd name="T35" fmla="*/ 228 h 2046"/>
                <a:gd name="T36" fmla="*/ 0 w 2875"/>
                <a:gd name="T37" fmla="*/ 0 h 2046"/>
                <a:gd name="T38" fmla="*/ 2875 w 2875"/>
                <a:gd name="T39" fmla="*/ 0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75" h="2046">
                  <a:moveTo>
                    <a:pt x="0" y="2046"/>
                  </a:moveTo>
                  <a:lnTo>
                    <a:pt x="2875" y="2046"/>
                  </a:lnTo>
                  <a:moveTo>
                    <a:pt x="0" y="1819"/>
                  </a:moveTo>
                  <a:lnTo>
                    <a:pt x="2875" y="1819"/>
                  </a:lnTo>
                  <a:moveTo>
                    <a:pt x="0" y="1591"/>
                  </a:moveTo>
                  <a:lnTo>
                    <a:pt x="2875" y="1591"/>
                  </a:lnTo>
                  <a:moveTo>
                    <a:pt x="0" y="1364"/>
                  </a:moveTo>
                  <a:lnTo>
                    <a:pt x="2875" y="1364"/>
                  </a:lnTo>
                  <a:moveTo>
                    <a:pt x="0" y="1137"/>
                  </a:moveTo>
                  <a:lnTo>
                    <a:pt x="2875" y="1137"/>
                  </a:lnTo>
                  <a:moveTo>
                    <a:pt x="0" y="909"/>
                  </a:moveTo>
                  <a:lnTo>
                    <a:pt x="2875" y="909"/>
                  </a:lnTo>
                  <a:moveTo>
                    <a:pt x="0" y="682"/>
                  </a:moveTo>
                  <a:lnTo>
                    <a:pt x="2875" y="682"/>
                  </a:lnTo>
                  <a:moveTo>
                    <a:pt x="0" y="455"/>
                  </a:moveTo>
                  <a:lnTo>
                    <a:pt x="2875" y="455"/>
                  </a:lnTo>
                  <a:moveTo>
                    <a:pt x="0" y="228"/>
                  </a:moveTo>
                  <a:lnTo>
                    <a:pt x="2875" y="228"/>
                  </a:lnTo>
                  <a:moveTo>
                    <a:pt x="0" y="0"/>
                  </a:moveTo>
                  <a:lnTo>
                    <a:pt x="2875" y="0"/>
                  </a:lnTo>
                </a:path>
              </a:pathLst>
            </a:custGeom>
            <a:noFill/>
            <a:ln w="7938"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7">
              <a:extLst>
                <a:ext uri="{FF2B5EF4-FFF2-40B4-BE49-F238E27FC236}">
                  <a16:creationId xmlns:a16="http://schemas.microsoft.com/office/drawing/2014/main" id="{AD842845-E30A-9386-0A07-1CDE8A664DA6}"/>
                </a:ext>
              </a:extLst>
            </p:cNvPr>
            <p:cNvSpPr>
              <a:spLocks noEditPoints="1"/>
            </p:cNvSpPr>
            <p:nvPr/>
          </p:nvSpPr>
          <p:spPr bwMode="auto">
            <a:xfrm>
              <a:off x="849" y="3242"/>
              <a:ext cx="2660" cy="340"/>
            </a:xfrm>
            <a:custGeom>
              <a:avLst/>
              <a:gdLst>
                <a:gd name="T0" fmla="*/ 0 w 2660"/>
                <a:gd name="T1" fmla="*/ 15 h 340"/>
                <a:gd name="T2" fmla="*/ 144 w 2660"/>
                <a:gd name="T3" fmla="*/ 15 h 340"/>
                <a:gd name="T4" fmla="*/ 144 w 2660"/>
                <a:gd name="T5" fmla="*/ 340 h 340"/>
                <a:gd name="T6" fmla="*/ 0 w 2660"/>
                <a:gd name="T7" fmla="*/ 340 h 340"/>
                <a:gd name="T8" fmla="*/ 0 w 2660"/>
                <a:gd name="T9" fmla="*/ 15 h 340"/>
                <a:gd name="T10" fmla="*/ 360 w 2660"/>
                <a:gd name="T11" fmla="*/ 294 h 340"/>
                <a:gd name="T12" fmla="*/ 503 w 2660"/>
                <a:gd name="T13" fmla="*/ 294 h 340"/>
                <a:gd name="T14" fmla="*/ 503 w 2660"/>
                <a:gd name="T15" fmla="*/ 340 h 340"/>
                <a:gd name="T16" fmla="*/ 360 w 2660"/>
                <a:gd name="T17" fmla="*/ 340 h 340"/>
                <a:gd name="T18" fmla="*/ 360 w 2660"/>
                <a:gd name="T19" fmla="*/ 294 h 340"/>
                <a:gd name="T20" fmla="*/ 720 w 2660"/>
                <a:gd name="T21" fmla="*/ 71 h 340"/>
                <a:gd name="T22" fmla="*/ 863 w 2660"/>
                <a:gd name="T23" fmla="*/ 71 h 340"/>
                <a:gd name="T24" fmla="*/ 863 w 2660"/>
                <a:gd name="T25" fmla="*/ 340 h 340"/>
                <a:gd name="T26" fmla="*/ 720 w 2660"/>
                <a:gd name="T27" fmla="*/ 340 h 340"/>
                <a:gd name="T28" fmla="*/ 720 w 2660"/>
                <a:gd name="T29" fmla="*/ 71 h 340"/>
                <a:gd name="T30" fmla="*/ 1079 w 2660"/>
                <a:gd name="T31" fmla="*/ 26 h 340"/>
                <a:gd name="T32" fmla="*/ 1223 w 2660"/>
                <a:gd name="T33" fmla="*/ 26 h 340"/>
                <a:gd name="T34" fmla="*/ 1223 w 2660"/>
                <a:gd name="T35" fmla="*/ 340 h 340"/>
                <a:gd name="T36" fmla="*/ 1079 w 2660"/>
                <a:gd name="T37" fmla="*/ 340 h 340"/>
                <a:gd name="T38" fmla="*/ 1079 w 2660"/>
                <a:gd name="T39" fmla="*/ 26 h 340"/>
                <a:gd name="T40" fmla="*/ 1438 w 2660"/>
                <a:gd name="T41" fmla="*/ 0 h 340"/>
                <a:gd name="T42" fmla="*/ 1582 w 2660"/>
                <a:gd name="T43" fmla="*/ 0 h 340"/>
                <a:gd name="T44" fmla="*/ 1582 w 2660"/>
                <a:gd name="T45" fmla="*/ 340 h 340"/>
                <a:gd name="T46" fmla="*/ 1438 w 2660"/>
                <a:gd name="T47" fmla="*/ 340 h 340"/>
                <a:gd name="T48" fmla="*/ 1438 w 2660"/>
                <a:gd name="T49" fmla="*/ 0 h 340"/>
                <a:gd name="T50" fmla="*/ 1797 w 2660"/>
                <a:gd name="T51" fmla="*/ 42 h 340"/>
                <a:gd name="T52" fmla="*/ 1942 w 2660"/>
                <a:gd name="T53" fmla="*/ 42 h 340"/>
                <a:gd name="T54" fmla="*/ 1942 w 2660"/>
                <a:gd name="T55" fmla="*/ 340 h 340"/>
                <a:gd name="T56" fmla="*/ 1797 w 2660"/>
                <a:gd name="T57" fmla="*/ 340 h 340"/>
                <a:gd name="T58" fmla="*/ 1797 w 2660"/>
                <a:gd name="T59" fmla="*/ 42 h 340"/>
                <a:gd name="T60" fmla="*/ 2157 w 2660"/>
                <a:gd name="T61" fmla="*/ 54 h 340"/>
                <a:gd name="T62" fmla="*/ 2301 w 2660"/>
                <a:gd name="T63" fmla="*/ 54 h 340"/>
                <a:gd name="T64" fmla="*/ 2301 w 2660"/>
                <a:gd name="T65" fmla="*/ 340 h 340"/>
                <a:gd name="T66" fmla="*/ 2157 w 2660"/>
                <a:gd name="T67" fmla="*/ 340 h 340"/>
                <a:gd name="T68" fmla="*/ 2157 w 2660"/>
                <a:gd name="T69" fmla="*/ 54 h 340"/>
                <a:gd name="T70" fmla="*/ 2517 w 2660"/>
                <a:gd name="T71" fmla="*/ 69 h 340"/>
                <a:gd name="T72" fmla="*/ 2660 w 2660"/>
                <a:gd name="T73" fmla="*/ 69 h 340"/>
                <a:gd name="T74" fmla="*/ 2660 w 2660"/>
                <a:gd name="T75" fmla="*/ 340 h 340"/>
                <a:gd name="T76" fmla="*/ 2517 w 2660"/>
                <a:gd name="T77" fmla="*/ 340 h 340"/>
                <a:gd name="T78" fmla="*/ 2517 w 2660"/>
                <a:gd name="T79" fmla="*/ 6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60" h="340">
                  <a:moveTo>
                    <a:pt x="0" y="15"/>
                  </a:moveTo>
                  <a:lnTo>
                    <a:pt x="144" y="15"/>
                  </a:lnTo>
                  <a:lnTo>
                    <a:pt x="144" y="340"/>
                  </a:lnTo>
                  <a:lnTo>
                    <a:pt x="0" y="340"/>
                  </a:lnTo>
                  <a:lnTo>
                    <a:pt x="0" y="15"/>
                  </a:lnTo>
                  <a:close/>
                  <a:moveTo>
                    <a:pt x="360" y="294"/>
                  </a:moveTo>
                  <a:lnTo>
                    <a:pt x="503" y="294"/>
                  </a:lnTo>
                  <a:lnTo>
                    <a:pt x="503" y="340"/>
                  </a:lnTo>
                  <a:lnTo>
                    <a:pt x="360" y="340"/>
                  </a:lnTo>
                  <a:lnTo>
                    <a:pt x="360" y="294"/>
                  </a:lnTo>
                  <a:close/>
                  <a:moveTo>
                    <a:pt x="720" y="71"/>
                  </a:moveTo>
                  <a:lnTo>
                    <a:pt x="863" y="71"/>
                  </a:lnTo>
                  <a:lnTo>
                    <a:pt x="863" y="340"/>
                  </a:lnTo>
                  <a:lnTo>
                    <a:pt x="720" y="340"/>
                  </a:lnTo>
                  <a:lnTo>
                    <a:pt x="720" y="71"/>
                  </a:lnTo>
                  <a:close/>
                  <a:moveTo>
                    <a:pt x="1079" y="26"/>
                  </a:moveTo>
                  <a:lnTo>
                    <a:pt x="1223" y="26"/>
                  </a:lnTo>
                  <a:lnTo>
                    <a:pt x="1223" y="340"/>
                  </a:lnTo>
                  <a:lnTo>
                    <a:pt x="1079" y="340"/>
                  </a:lnTo>
                  <a:lnTo>
                    <a:pt x="1079" y="26"/>
                  </a:lnTo>
                  <a:close/>
                  <a:moveTo>
                    <a:pt x="1438" y="0"/>
                  </a:moveTo>
                  <a:lnTo>
                    <a:pt x="1582" y="0"/>
                  </a:lnTo>
                  <a:lnTo>
                    <a:pt x="1582" y="340"/>
                  </a:lnTo>
                  <a:lnTo>
                    <a:pt x="1438" y="340"/>
                  </a:lnTo>
                  <a:lnTo>
                    <a:pt x="1438" y="0"/>
                  </a:lnTo>
                  <a:close/>
                  <a:moveTo>
                    <a:pt x="1797" y="42"/>
                  </a:moveTo>
                  <a:lnTo>
                    <a:pt x="1942" y="42"/>
                  </a:lnTo>
                  <a:lnTo>
                    <a:pt x="1942" y="340"/>
                  </a:lnTo>
                  <a:lnTo>
                    <a:pt x="1797" y="340"/>
                  </a:lnTo>
                  <a:lnTo>
                    <a:pt x="1797" y="42"/>
                  </a:lnTo>
                  <a:close/>
                  <a:moveTo>
                    <a:pt x="2157" y="54"/>
                  </a:moveTo>
                  <a:lnTo>
                    <a:pt x="2301" y="54"/>
                  </a:lnTo>
                  <a:lnTo>
                    <a:pt x="2301" y="340"/>
                  </a:lnTo>
                  <a:lnTo>
                    <a:pt x="2157" y="340"/>
                  </a:lnTo>
                  <a:lnTo>
                    <a:pt x="2157" y="54"/>
                  </a:lnTo>
                  <a:close/>
                  <a:moveTo>
                    <a:pt x="2517" y="69"/>
                  </a:moveTo>
                  <a:lnTo>
                    <a:pt x="2660" y="69"/>
                  </a:lnTo>
                  <a:lnTo>
                    <a:pt x="2660" y="340"/>
                  </a:lnTo>
                  <a:lnTo>
                    <a:pt x="2517" y="340"/>
                  </a:lnTo>
                  <a:lnTo>
                    <a:pt x="2517" y="69"/>
                  </a:lnTo>
                  <a:close/>
                </a:path>
              </a:pathLst>
            </a:custGeom>
            <a:solidFill>
              <a:srgbClr val="417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8">
              <a:extLst>
                <a:ext uri="{FF2B5EF4-FFF2-40B4-BE49-F238E27FC236}">
                  <a16:creationId xmlns:a16="http://schemas.microsoft.com/office/drawing/2014/main" id="{789BBC5F-B66D-898C-041C-1570C18D23DB}"/>
                </a:ext>
              </a:extLst>
            </p:cNvPr>
            <p:cNvSpPr>
              <a:spLocks noEditPoints="1"/>
            </p:cNvSpPr>
            <p:nvPr/>
          </p:nvSpPr>
          <p:spPr bwMode="auto">
            <a:xfrm>
              <a:off x="849" y="2544"/>
              <a:ext cx="2660" cy="992"/>
            </a:xfrm>
            <a:custGeom>
              <a:avLst/>
              <a:gdLst>
                <a:gd name="T0" fmla="*/ 0 w 2660"/>
                <a:gd name="T1" fmla="*/ 85 h 992"/>
                <a:gd name="T2" fmla="*/ 144 w 2660"/>
                <a:gd name="T3" fmla="*/ 85 h 992"/>
                <a:gd name="T4" fmla="*/ 144 w 2660"/>
                <a:gd name="T5" fmla="*/ 713 h 992"/>
                <a:gd name="T6" fmla="*/ 0 w 2660"/>
                <a:gd name="T7" fmla="*/ 713 h 992"/>
                <a:gd name="T8" fmla="*/ 0 w 2660"/>
                <a:gd name="T9" fmla="*/ 85 h 992"/>
                <a:gd name="T10" fmla="*/ 360 w 2660"/>
                <a:gd name="T11" fmla="*/ 960 h 992"/>
                <a:gd name="T12" fmla="*/ 503 w 2660"/>
                <a:gd name="T13" fmla="*/ 960 h 992"/>
                <a:gd name="T14" fmla="*/ 503 w 2660"/>
                <a:gd name="T15" fmla="*/ 992 h 992"/>
                <a:gd name="T16" fmla="*/ 360 w 2660"/>
                <a:gd name="T17" fmla="*/ 992 h 992"/>
                <a:gd name="T18" fmla="*/ 360 w 2660"/>
                <a:gd name="T19" fmla="*/ 960 h 992"/>
                <a:gd name="T20" fmla="*/ 720 w 2660"/>
                <a:gd name="T21" fmla="*/ 398 h 992"/>
                <a:gd name="T22" fmla="*/ 863 w 2660"/>
                <a:gd name="T23" fmla="*/ 398 h 992"/>
                <a:gd name="T24" fmla="*/ 863 w 2660"/>
                <a:gd name="T25" fmla="*/ 769 h 992"/>
                <a:gd name="T26" fmla="*/ 720 w 2660"/>
                <a:gd name="T27" fmla="*/ 769 h 992"/>
                <a:gd name="T28" fmla="*/ 720 w 2660"/>
                <a:gd name="T29" fmla="*/ 398 h 992"/>
                <a:gd name="T30" fmla="*/ 1079 w 2660"/>
                <a:gd name="T31" fmla="*/ 188 h 992"/>
                <a:gd name="T32" fmla="*/ 1223 w 2660"/>
                <a:gd name="T33" fmla="*/ 188 h 992"/>
                <a:gd name="T34" fmla="*/ 1223 w 2660"/>
                <a:gd name="T35" fmla="*/ 724 h 992"/>
                <a:gd name="T36" fmla="*/ 1079 w 2660"/>
                <a:gd name="T37" fmla="*/ 724 h 992"/>
                <a:gd name="T38" fmla="*/ 1079 w 2660"/>
                <a:gd name="T39" fmla="*/ 188 h 992"/>
                <a:gd name="T40" fmla="*/ 1438 w 2660"/>
                <a:gd name="T41" fmla="*/ 186 h 992"/>
                <a:gd name="T42" fmla="*/ 1582 w 2660"/>
                <a:gd name="T43" fmla="*/ 186 h 992"/>
                <a:gd name="T44" fmla="*/ 1582 w 2660"/>
                <a:gd name="T45" fmla="*/ 698 h 992"/>
                <a:gd name="T46" fmla="*/ 1438 w 2660"/>
                <a:gd name="T47" fmla="*/ 698 h 992"/>
                <a:gd name="T48" fmla="*/ 1438 w 2660"/>
                <a:gd name="T49" fmla="*/ 186 h 992"/>
                <a:gd name="T50" fmla="*/ 1797 w 2660"/>
                <a:gd name="T51" fmla="*/ 0 h 992"/>
                <a:gd name="T52" fmla="*/ 1942 w 2660"/>
                <a:gd name="T53" fmla="*/ 0 h 992"/>
                <a:gd name="T54" fmla="*/ 1942 w 2660"/>
                <a:gd name="T55" fmla="*/ 740 h 992"/>
                <a:gd name="T56" fmla="*/ 1797 w 2660"/>
                <a:gd name="T57" fmla="*/ 740 h 992"/>
                <a:gd name="T58" fmla="*/ 1797 w 2660"/>
                <a:gd name="T59" fmla="*/ 0 h 992"/>
                <a:gd name="T60" fmla="*/ 2157 w 2660"/>
                <a:gd name="T61" fmla="*/ 42 h 992"/>
                <a:gd name="T62" fmla="*/ 2301 w 2660"/>
                <a:gd name="T63" fmla="*/ 42 h 992"/>
                <a:gd name="T64" fmla="*/ 2301 w 2660"/>
                <a:gd name="T65" fmla="*/ 752 h 992"/>
                <a:gd name="T66" fmla="*/ 2157 w 2660"/>
                <a:gd name="T67" fmla="*/ 752 h 992"/>
                <a:gd name="T68" fmla="*/ 2157 w 2660"/>
                <a:gd name="T69" fmla="*/ 42 h 992"/>
                <a:gd name="T70" fmla="*/ 2517 w 2660"/>
                <a:gd name="T71" fmla="*/ 180 h 992"/>
                <a:gd name="T72" fmla="*/ 2660 w 2660"/>
                <a:gd name="T73" fmla="*/ 180 h 992"/>
                <a:gd name="T74" fmla="*/ 2660 w 2660"/>
                <a:gd name="T75" fmla="*/ 767 h 992"/>
                <a:gd name="T76" fmla="*/ 2517 w 2660"/>
                <a:gd name="T77" fmla="*/ 767 h 992"/>
                <a:gd name="T78" fmla="*/ 2517 w 2660"/>
                <a:gd name="T79" fmla="*/ 18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60" h="992">
                  <a:moveTo>
                    <a:pt x="0" y="85"/>
                  </a:moveTo>
                  <a:lnTo>
                    <a:pt x="144" y="85"/>
                  </a:lnTo>
                  <a:lnTo>
                    <a:pt x="144" y="713"/>
                  </a:lnTo>
                  <a:lnTo>
                    <a:pt x="0" y="713"/>
                  </a:lnTo>
                  <a:lnTo>
                    <a:pt x="0" y="85"/>
                  </a:lnTo>
                  <a:close/>
                  <a:moveTo>
                    <a:pt x="360" y="960"/>
                  </a:moveTo>
                  <a:lnTo>
                    <a:pt x="503" y="960"/>
                  </a:lnTo>
                  <a:lnTo>
                    <a:pt x="503" y="992"/>
                  </a:lnTo>
                  <a:lnTo>
                    <a:pt x="360" y="992"/>
                  </a:lnTo>
                  <a:lnTo>
                    <a:pt x="360" y="960"/>
                  </a:lnTo>
                  <a:close/>
                  <a:moveTo>
                    <a:pt x="720" y="398"/>
                  </a:moveTo>
                  <a:lnTo>
                    <a:pt x="863" y="398"/>
                  </a:lnTo>
                  <a:lnTo>
                    <a:pt x="863" y="769"/>
                  </a:lnTo>
                  <a:lnTo>
                    <a:pt x="720" y="769"/>
                  </a:lnTo>
                  <a:lnTo>
                    <a:pt x="720" y="398"/>
                  </a:lnTo>
                  <a:close/>
                  <a:moveTo>
                    <a:pt x="1079" y="188"/>
                  </a:moveTo>
                  <a:lnTo>
                    <a:pt x="1223" y="188"/>
                  </a:lnTo>
                  <a:lnTo>
                    <a:pt x="1223" y="724"/>
                  </a:lnTo>
                  <a:lnTo>
                    <a:pt x="1079" y="724"/>
                  </a:lnTo>
                  <a:lnTo>
                    <a:pt x="1079" y="188"/>
                  </a:lnTo>
                  <a:close/>
                  <a:moveTo>
                    <a:pt x="1438" y="186"/>
                  </a:moveTo>
                  <a:lnTo>
                    <a:pt x="1582" y="186"/>
                  </a:lnTo>
                  <a:lnTo>
                    <a:pt x="1582" y="698"/>
                  </a:lnTo>
                  <a:lnTo>
                    <a:pt x="1438" y="698"/>
                  </a:lnTo>
                  <a:lnTo>
                    <a:pt x="1438" y="186"/>
                  </a:lnTo>
                  <a:close/>
                  <a:moveTo>
                    <a:pt x="1797" y="0"/>
                  </a:moveTo>
                  <a:lnTo>
                    <a:pt x="1942" y="0"/>
                  </a:lnTo>
                  <a:lnTo>
                    <a:pt x="1942" y="740"/>
                  </a:lnTo>
                  <a:lnTo>
                    <a:pt x="1797" y="740"/>
                  </a:lnTo>
                  <a:lnTo>
                    <a:pt x="1797" y="0"/>
                  </a:lnTo>
                  <a:close/>
                  <a:moveTo>
                    <a:pt x="2157" y="42"/>
                  </a:moveTo>
                  <a:lnTo>
                    <a:pt x="2301" y="42"/>
                  </a:lnTo>
                  <a:lnTo>
                    <a:pt x="2301" y="752"/>
                  </a:lnTo>
                  <a:lnTo>
                    <a:pt x="2157" y="752"/>
                  </a:lnTo>
                  <a:lnTo>
                    <a:pt x="2157" y="42"/>
                  </a:lnTo>
                  <a:close/>
                  <a:moveTo>
                    <a:pt x="2517" y="180"/>
                  </a:moveTo>
                  <a:lnTo>
                    <a:pt x="2660" y="180"/>
                  </a:lnTo>
                  <a:lnTo>
                    <a:pt x="2660" y="767"/>
                  </a:lnTo>
                  <a:lnTo>
                    <a:pt x="2517" y="767"/>
                  </a:lnTo>
                  <a:lnTo>
                    <a:pt x="2517" y="180"/>
                  </a:lnTo>
                  <a:close/>
                </a:path>
              </a:pathLst>
            </a:custGeom>
            <a:solidFill>
              <a:srgbClr val="4C84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9">
              <a:extLst>
                <a:ext uri="{FF2B5EF4-FFF2-40B4-BE49-F238E27FC236}">
                  <a16:creationId xmlns:a16="http://schemas.microsoft.com/office/drawing/2014/main" id="{51BD7463-0528-0530-CF5C-9D1BA2588534}"/>
                </a:ext>
              </a:extLst>
            </p:cNvPr>
            <p:cNvSpPr>
              <a:spLocks noEditPoints="1"/>
            </p:cNvSpPr>
            <p:nvPr/>
          </p:nvSpPr>
          <p:spPr bwMode="auto">
            <a:xfrm>
              <a:off x="849" y="2266"/>
              <a:ext cx="2660" cy="1238"/>
            </a:xfrm>
            <a:custGeom>
              <a:avLst/>
              <a:gdLst>
                <a:gd name="T0" fmla="*/ 0 w 2660"/>
                <a:gd name="T1" fmla="*/ 98 h 1238"/>
                <a:gd name="T2" fmla="*/ 144 w 2660"/>
                <a:gd name="T3" fmla="*/ 98 h 1238"/>
                <a:gd name="T4" fmla="*/ 144 w 2660"/>
                <a:gd name="T5" fmla="*/ 363 h 1238"/>
                <a:gd name="T6" fmla="*/ 0 w 2660"/>
                <a:gd name="T7" fmla="*/ 363 h 1238"/>
                <a:gd name="T8" fmla="*/ 0 w 2660"/>
                <a:gd name="T9" fmla="*/ 98 h 1238"/>
                <a:gd name="T10" fmla="*/ 360 w 2660"/>
                <a:gd name="T11" fmla="*/ 1051 h 1238"/>
                <a:gd name="T12" fmla="*/ 503 w 2660"/>
                <a:gd name="T13" fmla="*/ 1051 h 1238"/>
                <a:gd name="T14" fmla="*/ 503 w 2660"/>
                <a:gd name="T15" fmla="*/ 1238 h 1238"/>
                <a:gd name="T16" fmla="*/ 360 w 2660"/>
                <a:gd name="T17" fmla="*/ 1238 h 1238"/>
                <a:gd name="T18" fmla="*/ 360 w 2660"/>
                <a:gd name="T19" fmla="*/ 1051 h 1238"/>
                <a:gd name="T20" fmla="*/ 720 w 2660"/>
                <a:gd name="T21" fmla="*/ 509 h 1238"/>
                <a:gd name="T22" fmla="*/ 863 w 2660"/>
                <a:gd name="T23" fmla="*/ 509 h 1238"/>
                <a:gd name="T24" fmla="*/ 863 w 2660"/>
                <a:gd name="T25" fmla="*/ 676 h 1238"/>
                <a:gd name="T26" fmla="*/ 720 w 2660"/>
                <a:gd name="T27" fmla="*/ 676 h 1238"/>
                <a:gd name="T28" fmla="*/ 720 w 2660"/>
                <a:gd name="T29" fmla="*/ 509 h 1238"/>
                <a:gd name="T30" fmla="*/ 1079 w 2660"/>
                <a:gd name="T31" fmla="*/ 235 h 1238"/>
                <a:gd name="T32" fmla="*/ 1223 w 2660"/>
                <a:gd name="T33" fmla="*/ 235 h 1238"/>
                <a:gd name="T34" fmla="*/ 1223 w 2660"/>
                <a:gd name="T35" fmla="*/ 466 h 1238"/>
                <a:gd name="T36" fmla="*/ 1079 w 2660"/>
                <a:gd name="T37" fmla="*/ 466 h 1238"/>
                <a:gd name="T38" fmla="*/ 1079 w 2660"/>
                <a:gd name="T39" fmla="*/ 235 h 1238"/>
                <a:gd name="T40" fmla="*/ 1438 w 2660"/>
                <a:gd name="T41" fmla="*/ 212 h 1238"/>
                <a:gd name="T42" fmla="*/ 1582 w 2660"/>
                <a:gd name="T43" fmla="*/ 212 h 1238"/>
                <a:gd name="T44" fmla="*/ 1582 w 2660"/>
                <a:gd name="T45" fmla="*/ 464 h 1238"/>
                <a:gd name="T46" fmla="*/ 1438 w 2660"/>
                <a:gd name="T47" fmla="*/ 464 h 1238"/>
                <a:gd name="T48" fmla="*/ 1438 w 2660"/>
                <a:gd name="T49" fmla="*/ 212 h 1238"/>
                <a:gd name="T50" fmla="*/ 1797 w 2660"/>
                <a:gd name="T51" fmla="*/ 0 h 1238"/>
                <a:gd name="T52" fmla="*/ 1942 w 2660"/>
                <a:gd name="T53" fmla="*/ 0 h 1238"/>
                <a:gd name="T54" fmla="*/ 1942 w 2660"/>
                <a:gd name="T55" fmla="*/ 278 h 1238"/>
                <a:gd name="T56" fmla="*/ 1797 w 2660"/>
                <a:gd name="T57" fmla="*/ 278 h 1238"/>
                <a:gd name="T58" fmla="*/ 1797 w 2660"/>
                <a:gd name="T59" fmla="*/ 0 h 1238"/>
                <a:gd name="T60" fmla="*/ 2157 w 2660"/>
                <a:gd name="T61" fmla="*/ 124 h 1238"/>
                <a:gd name="T62" fmla="*/ 2301 w 2660"/>
                <a:gd name="T63" fmla="*/ 124 h 1238"/>
                <a:gd name="T64" fmla="*/ 2301 w 2660"/>
                <a:gd name="T65" fmla="*/ 320 h 1238"/>
                <a:gd name="T66" fmla="*/ 2157 w 2660"/>
                <a:gd name="T67" fmla="*/ 320 h 1238"/>
                <a:gd name="T68" fmla="*/ 2157 w 2660"/>
                <a:gd name="T69" fmla="*/ 124 h 1238"/>
                <a:gd name="T70" fmla="*/ 2517 w 2660"/>
                <a:gd name="T71" fmla="*/ 276 h 1238"/>
                <a:gd name="T72" fmla="*/ 2660 w 2660"/>
                <a:gd name="T73" fmla="*/ 276 h 1238"/>
                <a:gd name="T74" fmla="*/ 2660 w 2660"/>
                <a:gd name="T75" fmla="*/ 458 h 1238"/>
                <a:gd name="T76" fmla="*/ 2517 w 2660"/>
                <a:gd name="T77" fmla="*/ 458 h 1238"/>
                <a:gd name="T78" fmla="*/ 2517 w 2660"/>
                <a:gd name="T79" fmla="*/ 276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60" h="1238">
                  <a:moveTo>
                    <a:pt x="0" y="98"/>
                  </a:moveTo>
                  <a:lnTo>
                    <a:pt x="144" y="98"/>
                  </a:lnTo>
                  <a:lnTo>
                    <a:pt x="144" y="363"/>
                  </a:lnTo>
                  <a:lnTo>
                    <a:pt x="0" y="363"/>
                  </a:lnTo>
                  <a:lnTo>
                    <a:pt x="0" y="98"/>
                  </a:lnTo>
                  <a:close/>
                  <a:moveTo>
                    <a:pt x="360" y="1051"/>
                  </a:moveTo>
                  <a:lnTo>
                    <a:pt x="503" y="1051"/>
                  </a:lnTo>
                  <a:lnTo>
                    <a:pt x="503" y="1238"/>
                  </a:lnTo>
                  <a:lnTo>
                    <a:pt x="360" y="1238"/>
                  </a:lnTo>
                  <a:lnTo>
                    <a:pt x="360" y="1051"/>
                  </a:lnTo>
                  <a:close/>
                  <a:moveTo>
                    <a:pt x="720" y="509"/>
                  </a:moveTo>
                  <a:lnTo>
                    <a:pt x="863" y="509"/>
                  </a:lnTo>
                  <a:lnTo>
                    <a:pt x="863" y="676"/>
                  </a:lnTo>
                  <a:lnTo>
                    <a:pt x="720" y="676"/>
                  </a:lnTo>
                  <a:lnTo>
                    <a:pt x="720" y="509"/>
                  </a:lnTo>
                  <a:close/>
                  <a:moveTo>
                    <a:pt x="1079" y="235"/>
                  </a:moveTo>
                  <a:lnTo>
                    <a:pt x="1223" y="235"/>
                  </a:lnTo>
                  <a:lnTo>
                    <a:pt x="1223" y="466"/>
                  </a:lnTo>
                  <a:lnTo>
                    <a:pt x="1079" y="466"/>
                  </a:lnTo>
                  <a:lnTo>
                    <a:pt x="1079" y="235"/>
                  </a:lnTo>
                  <a:close/>
                  <a:moveTo>
                    <a:pt x="1438" y="212"/>
                  </a:moveTo>
                  <a:lnTo>
                    <a:pt x="1582" y="212"/>
                  </a:lnTo>
                  <a:lnTo>
                    <a:pt x="1582" y="464"/>
                  </a:lnTo>
                  <a:lnTo>
                    <a:pt x="1438" y="464"/>
                  </a:lnTo>
                  <a:lnTo>
                    <a:pt x="1438" y="212"/>
                  </a:lnTo>
                  <a:close/>
                  <a:moveTo>
                    <a:pt x="1797" y="0"/>
                  </a:moveTo>
                  <a:lnTo>
                    <a:pt x="1942" y="0"/>
                  </a:lnTo>
                  <a:lnTo>
                    <a:pt x="1942" y="278"/>
                  </a:lnTo>
                  <a:lnTo>
                    <a:pt x="1797" y="278"/>
                  </a:lnTo>
                  <a:lnTo>
                    <a:pt x="1797" y="0"/>
                  </a:lnTo>
                  <a:close/>
                  <a:moveTo>
                    <a:pt x="2157" y="124"/>
                  </a:moveTo>
                  <a:lnTo>
                    <a:pt x="2301" y="124"/>
                  </a:lnTo>
                  <a:lnTo>
                    <a:pt x="2301" y="320"/>
                  </a:lnTo>
                  <a:lnTo>
                    <a:pt x="2157" y="320"/>
                  </a:lnTo>
                  <a:lnTo>
                    <a:pt x="2157" y="124"/>
                  </a:lnTo>
                  <a:close/>
                  <a:moveTo>
                    <a:pt x="2517" y="276"/>
                  </a:moveTo>
                  <a:lnTo>
                    <a:pt x="2660" y="276"/>
                  </a:lnTo>
                  <a:lnTo>
                    <a:pt x="2660" y="458"/>
                  </a:lnTo>
                  <a:lnTo>
                    <a:pt x="2517" y="458"/>
                  </a:lnTo>
                  <a:lnTo>
                    <a:pt x="2517" y="276"/>
                  </a:lnTo>
                  <a:close/>
                </a:path>
              </a:pathLst>
            </a:custGeom>
            <a:solidFill>
              <a:srgbClr val="7AA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0">
              <a:extLst>
                <a:ext uri="{FF2B5EF4-FFF2-40B4-BE49-F238E27FC236}">
                  <a16:creationId xmlns:a16="http://schemas.microsoft.com/office/drawing/2014/main" id="{8DACBD6A-DE2B-6FB5-EDBC-4A5CDF7055F1}"/>
                </a:ext>
              </a:extLst>
            </p:cNvPr>
            <p:cNvSpPr>
              <a:spLocks noEditPoints="1"/>
            </p:cNvSpPr>
            <p:nvPr/>
          </p:nvSpPr>
          <p:spPr bwMode="auto">
            <a:xfrm>
              <a:off x="849" y="1746"/>
              <a:ext cx="2660" cy="1571"/>
            </a:xfrm>
            <a:custGeom>
              <a:avLst/>
              <a:gdLst>
                <a:gd name="T0" fmla="*/ 0 w 2660"/>
                <a:gd name="T1" fmla="*/ 256 h 1571"/>
                <a:gd name="T2" fmla="*/ 144 w 2660"/>
                <a:gd name="T3" fmla="*/ 256 h 1571"/>
                <a:gd name="T4" fmla="*/ 144 w 2660"/>
                <a:gd name="T5" fmla="*/ 618 h 1571"/>
                <a:gd name="T6" fmla="*/ 0 w 2660"/>
                <a:gd name="T7" fmla="*/ 618 h 1571"/>
                <a:gd name="T8" fmla="*/ 0 w 2660"/>
                <a:gd name="T9" fmla="*/ 256 h 1571"/>
                <a:gd name="T10" fmla="*/ 360 w 2660"/>
                <a:gd name="T11" fmla="*/ 1374 h 1571"/>
                <a:gd name="T12" fmla="*/ 503 w 2660"/>
                <a:gd name="T13" fmla="*/ 1374 h 1571"/>
                <a:gd name="T14" fmla="*/ 503 w 2660"/>
                <a:gd name="T15" fmla="*/ 1571 h 1571"/>
                <a:gd name="T16" fmla="*/ 360 w 2660"/>
                <a:gd name="T17" fmla="*/ 1571 h 1571"/>
                <a:gd name="T18" fmla="*/ 360 w 2660"/>
                <a:gd name="T19" fmla="*/ 1374 h 1571"/>
                <a:gd name="T20" fmla="*/ 720 w 2660"/>
                <a:gd name="T21" fmla="*/ 754 h 1571"/>
                <a:gd name="T22" fmla="*/ 863 w 2660"/>
                <a:gd name="T23" fmla="*/ 754 h 1571"/>
                <a:gd name="T24" fmla="*/ 863 w 2660"/>
                <a:gd name="T25" fmla="*/ 1029 h 1571"/>
                <a:gd name="T26" fmla="*/ 720 w 2660"/>
                <a:gd name="T27" fmla="*/ 1029 h 1571"/>
                <a:gd name="T28" fmla="*/ 720 w 2660"/>
                <a:gd name="T29" fmla="*/ 754 h 1571"/>
                <a:gd name="T30" fmla="*/ 1079 w 2660"/>
                <a:gd name="T31" fmla="*/ 360 h 1571"/>
                <a:gd name="T32" fmla="*/ 1223 w 2660"/>
                <a:gd name="T33" fmla="*/ 360 h 1571"/>
                <a:gd name="T34" fmla="*/ 1223 w 2660"/>
                <a:gd name="T35" fmla="*/ 755 h 1571"/>
                <a:gd name="T36" fmla="*/ 1079 w 2660"/>
                <a:gd name="T37" fmla="*/ 755 h 1571"/>
                <a:gd name="T38" fmla="*/ 1079 w 2660"/>
                <a:gd name="T39" fmla="*/ 360 h 1571"/>
                <a:gd name="T40" fmla="*/ 1438 w 2660"/>
                <a:gd name="T41" fmla="*/ 228 h 1571"/>
                <a:gd name="T42" fmla="*/ 1582 w 2660"/>
                <a:gd name="T43" fmla="*/ 228 h 1571"/>
                <a:gd name="T44" fmla="*/ 1582 w 2660"/>
                <a:gd name="T45" fmla="*/ 732 h 1571"/>
                <a:gd name="T46" fmla="*/ 1438 w 2660"/>
                <a:gd name="T47" fmla="*/ 732 h 1571"/>
                <a:gd name="T48" fmla="*/ 1438 w 2660"/>
                <a:gd name="T49" fmla="*/ 228 h 1571"/>
                <a:gd name="T50" fmla="*/ 1797 w 2660"/>
                <a:gd name="T51" fmla="*/ 0 h 1571"/>
                <a:gd name="T52" fmla="*/ 1942 w 2660"/>
                <a:gd name="T53" fmla="*/ 0 h 1571"/>
                <a:gd name="T54" fmla="*/ 1942 w 2660"/>
                <a:gd name="T55" fmla="*/ 520 h 1571"/>
                <a:gd name="T56" fmla="*/ 1797 w 2660"/>
                <a:gd name="T57" fmla="*/ 520 h 1571"/>
                <a:gd name="T58" fmla="*/ 1797 w 2660"/>
                <a:gd name="T59" fmla="*/ 0 h 1571"/>
                <a:gd name="T60" fmla="*/ 2157 w 2660"/>
                <a:gd name="T61" fmla="*/ 164 h 1571"/>
                <a:gd name="T62" fmla="*/ 2301 w 2660"/>
                <a:gd name="T63" fmla="*/ 164 h 1571"/>
                <a:gd name="T64" fmla="*/ 2301 w 2660"/>
                <a:gd name="T65" fmla="*/ 644 h 1571"/>
                <a:gd name="T66" fmla="*/ 2157 w 2660"/>
                <a:gd name="T67" fmla="*/ 644 h 1571"/>
                <a:gd name="T68" fmla="*/ 2157 w 2660"/>
                <a:gd name="T69" fmla="*/ 164 h 1571"/>
                <a:gd name="T70" fmla="*/ 2517 w 2660"/>
                <a:gd name="T71" fmla="*/ 336 h 1571"/>
                <a:gd name="T72" fmla="*/ 2660 w 2660"/>
                <a:gd name="T73" fmla="*/ 336 h 1571"/>
                <a:gd name="T74" fmla="*/ 2660 w 2660"/>
                <a:gd name="T75" fmla="*/ 796 h 1571"/>
                <a:gd name="T76" fmla="*/ 2517 w 2660"/>
                <a:gd name="T77" fmla="*/ 796 h 1571"/>
                <a:gd name="T78" fmla="*/ 2517 w 2660"/>
                <a:gd name="T79" fmla="*/ 336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60" h="1571">
                  <a:moveTo>
                    <a:pt x="0" y="256"/>
                  </a:moveTo>
                  <a:lnTo>
                    <a:pt x="144" y="256"/>
                  </a:lnTo>
                  <a:lnTo>
                    <a:pt x="144" y="618"/>
                  </a:lnTo>
                  <a:lnTo>
                    <a:pt x="0" y="618"/>
                  </a:lnTo>
                  <a:lnTo>
                    <a:pt x="0" y="256"/>
                  </a:lnTo>
                  <a:close/>
                  <a:moveTo>
                    <a:pt x="360" y="1374"/>
                  </a:moveTo>
                  <a:lnTo>
                    <a:pt x="503" y="1374"/>
                  </a:lnTo>
                  <a:lnTo>
                    <a:pt x="503" y="1571"/>
                  </a:lnTo>
                  <a:lnTo>
                    <a:pt x="360" y="1571"/>
                  </a:lnTo>
                  <a:lnTo>
                    <a:pt x="360" y="1374"/>
                  </a:lnTo>
                  <a:close/>
                  <a:moveTo>
                    <a:pt x="720" y="754"/>
                  </a:moveTo>
                  <a:lnTo>
                    <a:pt x="863" y="754"/>
                  </a:lnTo>
                  <a:lnTo>
                    <a:pt x="863" y="1029"/>
                  </a:lnTo>
                  <a:lnTo>
                    <a:pt x="720" y="1029"/>
                  </a:lnTo>
                  <a:lnTo>
                    <a:pt x="720" y="754"/>
                  </a:lnTo>
                  <a:close/>
                  <a:moveTo>
                    <a:pt x="1079" y="360"/>
                  </a:moveTo>
                  <a:lnTo>
                    <a:pt x="1223" y="360"/>
                  </a:lnTo>
                  <a:lnTo>
                    <a:pt x="1223" y="755"/>
                  </a:lnTo>
                  <a:lnTo>
                    <a:pt x="1079" y="755"/>
                  </a:lnTo>
                  <a:lnTo>
                    <a:pt x="1079" y="360"/>
                  </a:lnTo>
                  <a:close/>
                  <a:moveTo>
                    <a:pt x="1438" y="228"/>
                  </a:moveTo>
                  <a:lnTo>
                    <a:pt x="1582" y="228"/>
                  </a:lnTo>
                  <a:lnTo>
                    <a:pt x="1582" y="732"/>
                  </a:lnTo>
                  <a:lnTo>
                    <a:pt x="1438" y="732"/>
                  </a:lnTo>
                  <a:lnTo>
                    <a:pt x="1438" y="228"/>
                  </a:lnTo>
                  <a:close/>
                  <a:moveTo>
                    <a:pt x="1797" y="0"/>
                  </a:moveTo>
                  <a:lnTo>
                    <a:pt x="1942" y="0"/>
                  </a:lnTo>
                  <a:lnTo>
                    <a:pt x="1942" y="520"/>
                  </a:lnTo>
                  <a:lnTo>
                    <a:pt x="1797" y="520"/>
                  </a:lnTo>
                  <a:lnTo>
                    <a:pt x="1797" y="0"/>
                  </a:lnTo>
                  <a:close/>
                  <a:moveTo>
                    <a:pt x="2157" y="164"/>
                  </a:moveTo>
                  <a:lnTo>
                    <a:pt x="2301" y="164"/>
                  </a:lnTo>
                  <a:lnTo>
                    <a:pt x="2301" y="644"/>
                  </a:lnTo>
                  <a:lnTo>
                    <a:pt x="2157" y="644"/>
                  </a:lnTo>
                  <a:lnTo>
                    <a:pt x="2157" y="164"/>
                  </a:lnTo>
                  <a:close/>
                  <a:moveTo>
                    <a:pt x="2517" y="336"/>
                  </a:moveTo>
                  <a:lnTo>
                    <a:pt x="2660" y="336"/>
                  </a:lnTo>
                  <a:lnTo>
                    <a:pt x="2660" y="796"/>
                  </a:lnTo>
                  <a:lnTo>
                    <a:pt x="2517" y="796"/>
                  </a:lnTo>
                  <a:lnTo>
                    <a:pt x="2517" y="336"/>
                  </a:lnTo>
                  <a:close/>
                </a:path>
              </a:pathLst>
            </a:custGeom>
            <a:solidFill>
              <a:srgbClr val="A4C0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1">
              <a:extLst>
                <a:ext uri="{FF2B5EF4-FFF2-40B4-BE49-F238E27FC236}">
                  <a16:creationId xmlns:a16="http://schemas.microsoft.com/office/drawing/2014/main" id="{60101CEB-AD0E-61B7-48C1-C73A9E735DD2}"/>
                </a:ext>
              </a:extLst>
            </p:cNvPr>
            <p:cNvSpPr>
              <a:spLocks noEditPoints="1"/>
            </p:cNvSpPr>
            <p:nvPr/>
          </p:nvSpPr>
          <p:spPr bwMode="auto">
            <a:xfrm>
              <a:off x="849" y="1508"/>
              <a:ext cx="2660" cy="1612"/>
            </a:xfrm>
            <a:custGeom>
              <a:avLst/>
              <a:gdLst>
                <a:gd name="T0" fmla="*/ 0 w 2660"/>
                <a:gd name="T1" fmla="*/ 255 h 1612"/>
                <a:gd name="T2" fmla="*/ 144 w 2660"/>
                <a:gd name="T3" fmla="*/ 255 h 1612"/>
                <a:gd name="T4" fmla="*/ 144 w 2660"/>
                <a:gd name="T5" fmla="*/ 494 h 1612"/>
                <a:gd name="T6" fmla="*/ 0 w 2660"/>
                <a:gd name="T7" fmla="*/ 494 h 1612"/>
                <a:gd name="T8" fmla="*/ 0 w 2660"/>
                <a:gd name="T9" fmla="*/ 255 h 1612"/>
                <a:gd name="T10" fmla="*/ 360 w 2660"/>
                <a:gd name="T11" fmla="*/ 1514 h 1612"/>
                <a:gd name="T12" fmla="*/ 503 w 2660"/>
                <a:gd name="T13" fmla="*/ 1514 h 1612"/>
                <a:gd name="T14" fmla="*/ 503 w 2660"/>
                <a:gd name="T15" fmla="*/ 1612 h 1612"/>
                <a:gd name="T16" fmla="*/ 360 w 2660"/>
                <a:gd name="T17" fmla="*/ 1612 h 1612"/>
                <a:gd name="T18" fmla="*/ 360 w 2660"/>
                <a:gd name="T19" fmla="*/ 1514 h 1612"/>
                <a:gd name="T20" fmla="*/ 720 w 2660"/>
                <a:gd name="T21" fmla="*/ 841 h 1612"/>
                <a:gd name="T22" fmla="*/ 863 w 2660"/>
                <a:gd name="T23" fmla="*/ 841 h 1612"/>
                <a:gd name="T24" fmla="*/ 863 w 2660"/>
                <a:gd name="T25" fmla="*/ 992 h 1612"/>
                <a:gd name="T26" fmla="*/ 720 w 2660"/>
                <a:gd name="T27" fmla="*/ 992 h 1612"/>
                <a:gd name="T28" fmla="*/ 720 w 2660"/>
                <a:gd name="T29" fmla="*/ 841 h 1612"/>
                <a:gd name="T30" fmla="*/ 1079 w 2660"/>
                <a:gd name="T31" fmla="*/ 396 h 1612"/>
                <a:gd name="T32" fmla="*/ 1223 w 2660"/>
                <a:gd name="T33" fmla="*/ 396 h 1612"/>
                <a:gd name="T34" fmla="*/ 1223 w 2660"/>
                <a:gd name="T35" fmla="*/ 598 h 1612"/>
                <a:gd name="T36" fmla="*/ 1079 w 2660"/>
                <a:gd name="T37" fmla="*/ 598 h 1612"/>
                <a:gd name="T38" fmla="*/ 1079 w 2660"/>
                <a:gd name="T39" fmla="*/ 396 h 1612"/>
                <a:gd name="T40" fmla="*/ 1438 w 2660"/>
                <a:gd name="T41" fmla="*/ 279 h 1612"/>
                <a:gd name="T42" fmla="*/ 1582 w 2660"/>
                <a:gd name="T43" fmla="*/ 279 h 1612"/>
                <a:gd name="T44" fmla="*/ 1582 w 2660"/>
                <a:gd name="T45" fmla="*/ 466 h 1612"/>
                <a:gd name="T46" fmla="*/ 1438 w 2660"/>
                <a:gd name="T47" fmla="*/ 466 h 1612"/>
                <a:gd name="T48" fmla="*/ 1438 w 2660"/>
                <a:gd name="T49" fmla="*/ 279 h 1612"/>
                <a:gd name="T50" fmla="*/ 1797 w 2660"/>
                <a:gd name="T51" fmla="*/ 0 h 1612"/>
                <a:gd name="T52" fmla="*/ 1942 w 2660"/>
                <a:gd name="T53" fmla="*/ 0 h 1612"/>
                <a:gd name="T54" fmla="*/ 1942 w 2660"/>
                <a:gd name="T55" fmla="*/ 238 h 1612"/>
                <a:gd name="T56" fmla="*/ 1797 w 2660"/>
                <a:gd name="T57" fmla="*/ 238 h 1612"/>
                <a:gd name="T58" fmla="*/ 1797 w 2660"/>
                <a:gd name="T59" fmla="*/ 0 h 1612"/>
                <a:gd name="T60" fmla="*/ 2157 w 2660"/>
                <a:gd name="T61" fmla="*/ 187 h 1612"/>
                <a:gd name="T62" fmla="*/ 2301 w 2660"/>
                <a:gd name="T63" fmla="*/ 187 h 1612"/>
                <a:gd name="T64" fmla="*/ 2301 w 2660"/>
                <a:gd name="T65" fmla="*/ 402 h 1612"/>
                <a:gd name="T66" fmla="*/ 2157 w 2660"/>
                <a:gd name="T67" fmla="*/ 402 h 1612"/>
                <a:gd name="T68" fmla="*/ 2157 w 2660"/>
                <a:gd name="T69" fmla="*/ 187 h 1612"/>
                <a:gd name="T70" fmla="*/ 2517 w 2660"/>
                <a:gd name="T71" fmla="*/ 344 h 1612"/>
                <a:gd name="T72" fmla="*/ 2660 w 2660"/>
                <a:gd name="T73" fmla="*/ 344 h 1612"/>
                <a:gd name="T74" fmla="*/ 2660 w 2660"/>
                <a:gd name="T75" fmla="*/ 574 h 1612"/>
                <a:gd name="T76" fmla="*/ 2517 w 2660"/>
                <a:gd name="T77" fmla="*/ 574 h 1612"/>
                <a:gd name="T78" fmla="*/ 2517 w 2660"/>
                <a:gd name="T79" fmla="*/ 344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60" h="1612">
                  <a:moveTo>
                    <a:pt x="0" y="255"/>
                  </a:moveTo>
                  <a:lnTo>
                    <a:pt x="144" y="255"/>
                  </a:lnTo>
                  <a:lnTo>
                    <a:pt x="144" y="494"/>
                  </a:lnTo>
                  <a:lnTo>
                    <a:pt x="0" y="494"/>
                  </a:lnTo>
                  <a:lnTo>
                    <a:pt x="0" y="255"/>
                  </a:lnTo>
                  <a:close/>
                  <a:moveTo>
                    <a:pt x="360" y="1514"/>
                  </a:moveTo>
                  <a:lnTo>
                    <a:pt x="503" y="1514"/>
                  </a:lnTo>
                  <a:lnTo>
                    <a:pt x="503" y="1612"/>
                  </a:lnTo>
                  <a:lnTo>
                    <a:pt x="360" y="1612"/>
                  </a:lnTo>
                  <a:lnTo>
                    <a:pt x="360" y="1514"/>
                  </a:lnTo>
                  <a:close/>
                  <a:moveTo>
                    <a:pt x="720" y="841"/>
                  </a:moveTo>
                  <a:lnTo>
                    <a:pt x="863" y="841"/>
                  </a:lnTo>
                  <a:lnTo>
                    <a:pt x="863" y="992"/>
                  </a:lnTo>
                  <a:lnTo>
                    <a:pt x="720" y="992"/>
                  </a:lnTo>
                  <a:lnTo>
                    <a:pt x="720" y="841"/>
                  </a:lnTo>
                  <a:close/>
                  <a:moveTo>
                    <a:pt x="1079" y="396"/>
                  </a:moveTo>
                  <a:lnTo>
                    <a:pt x="1223" y="396"/>
                  </a:lnTo>
                  <a:lnTo>
                    <a:pt x="1223" y="598"/>
                  </a:lnTo>
                  <a:lnTo>
                    <a:pt x="1079" y="598"/>
                  </a:lnTo>
                  <a:lnTo>
                    <a:pt x="1079" y="396"/>
                  </a:lnTo>
                  <a:close/>
                  <a:moveTo>
                    <a:pt x="1438" y="279"/>
                  </a:moveTo>
                  <a:lnTo>
                    <a:pt x="1582" y="279"/>
                  </a:lnTo>
                  <a:lnTo>
                    <a:pt x="1582" y="466"/>
                  </a:lnTo>
                  <a:lnTo>
                    <a:pt x="1438" y="466"/>
                  </a:lnTo>
                  <a:lnTo>
                    <a:pt x="1438" y="279"/>
                  </a:lnTo>
                  <a:close/>
                  <a:moveTo>
                    <a:pt x="1797" y="0"/>
                  </a:moveTo>
                  <a:lnTo>
                    <a:pt x="1942" y="0"/>
                  </a:lnTo>
                  <a:lnTo>
                    <a:pt x="1942" y="238"/>
                  </a:lnTo>
                  <a:lnTo>
                    <a:pt x="1797" y="238"/>
                  </a:lnTo>
                  <a:lnTo>
                    <a:pt x="1797" y="0"/>
                  </a:lnTo>
                  <a:close/>
                  <a:moveTo>
                    <a:pt x="2157" y="187"/>
                  </a:moveTo>
                  <a:lnTo>
                    <a:pt x="2301" y="187"/>
                  </a:lnTo>
                  <a:lnTo>
                    <a:pt x="2301" y="402"/>
                  </a:lnTo>
                  <a:lnTo>
                    <a:pt x="2157" y="402"/>
                  </a:lnTo>
                  <a:lnTo>
                    <a:pt x="2157" y="187"/>
                  </a:lnTo>
                  <a:close/>
                  <a:moveTo>
                    <a:pt x="2517" y="344"/>
                  </a:moveTo>
                  <a:lnTo>
                    <a:pt x="2660" y="344"/>
                  </a:lnTo>
                  <a:lnTo>
                    <a:pt x="2660" y="574"/>
                  </a:lnTo>
                  <a:lnTo>
                    <a:pt x="2517" y="574"/>
                  </a:lnTo>
                  <a:lnTo>
                    <a:pt x="2517" y="344"/>
                  </a:lnTo>
                  <a:close/>
                </a:path>
              </a:pathLst>
            </a:custGeom>
            <a:solidFill>
              <a:srgbClr val="C4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Line 12">
              <a:extLst>
                <a:ext uri="{FF2B5EF4-FFF2-40B4-BE49-F238E27FC236}">
                  <a16:creationId xmlns:a16="http://schemas.microsoft.com/office/drawing/2014/main" id="{DF8D2DCB-16E9-1055-00D4-BCC99E263B74}"/>
                </a:ext>
              </a:extLst>
            </p:cNvPr>
            <p:cNvSpPr>
              <a:spLocks noChangeShapeType="1"/>
            </p:cNvSpPr>
            <p:nvPr/>
          </p:nvSpPr>
          <p:spPr bwMode="auto">
            <a:xfrm>
              <a:off x="742" y="3582"/>
              <a:ext cx="2875" cy="0"/>
            </a:xfrm>
            <a:prstGeom prst="line">
              <a:avLst/>
            </a:prstGeom>
            <a:noFill/>
            <a:ln w="7938"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13">
              <a:extLst>
                <a:ext uri="{FF2B5EF4-FFF2-40B4-BE49-F238E27FC236}">
                  <a16:creationId xmlns:a16="http://schemas.microsoft.com/office/drawing/2014/main" id="{40CF315A-8E4C-8888-1959-1779493F79E4}"/>
                </a:ext>
              </a:extLst>
            </p:cNvPr>
            <p:cNvSpPr>
              <a:spLocks noChangeArrowheads="1"/>
            </p:cNvSpPr>
            <p:nvPr/>
          </p:nvSpPr>
          <p:spPr bwMode="auto">
            <a:xfrm>
              <a:off x="594" y="3537"/>
              <a:ext cx="7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4">
              <a:extLst>
                <a:ext uri="{FF2B5EF4-FFF2-40B4-BE49-F238E27FC236}">
                  <a16:creationId xmlns:a16="http://schemas.microsoft.com/office/drawing/2014/main" id="{C20D1D77-CE30-50F4-04D9-C2510D3F720A}"/>
                </a:ext>
              </a:extLst>
            </p:cNvPr>
            <p:cNvSpPr>
              <a:spLocks noChangeArrowheads="1"/>
            </p:cNvSpPr>
            <p:nvPr/>
          </p:nvSpPr>
          <p:spPr bwMode="auto">
            <a:xfrm>
              <a:off x="419" y="3308"/>
              <a:ext cx="2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 250,000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5">
              <a:extLst>
                <a:ext uri="{FF2B5EF4-FFF2-40B4-BE49-F238E27FC236}">
                  <a16:creationId xmlns:a16="http://schemas.microsoft.com/office/drawing/2014/main" id="{55821965-38E0-2EA4-5C25-0B6AEE29B2EA}"/>
                </a:ext>
              </a:extLst>
            </p:cNvPr>
            <p:cNvSpPr>
              <a:spLocks noChangeArrowheads="1"/>
            </p:cNvSpPr>
            <p:nvPr/>
          </p:nvSpPr>
          <p:spPr bwMode="auto">
            <a:xfrm>
              <a:off x="419" y="3082"/>
              <a:ext cx="2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 500,000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16">
              <a:extLst>
                <a:ext uri="{FF2B5EF4-FFF2-40B4-BE49-F238E27FC236}">
                  <a16:creationId xmlns:a16="http://schemas.microsoft.com/office/drawing/2014/main" id="{1DF50AC4-EAE0-2DCA-55D8-ADDD7054AE20}"/>
                </a:ext>
              </a:extLst>
            </p:cNvPr>
            <p:cNvSpPr>
              <a:spLocks noChangeArrowheads="1"/>
            </p:cNvSpPr>
            <p:nvPr/>
          </p:nvSpPr>
          <p:spPr bwMode="auto">
            <a:xfrm>
              <a:off x="419" y="2853"/>
              <a:ext cx="29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 750,000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17">
              <a:extLst>
                <a:ext uri="{FF2B5EF4-FFF2-40B4-BE49-F238E27FC236}">
                  <a16:creationId xmlns:a16="http://schemas.microsoft.com/office/drawing/2014/main" id="{B67B1326-38C6-866F-5AC8-FD6942E25721}"/>
                </a:ext>
              </a:extLst>
            </p:cNvPr>
            <p:cNvSpPr>
              <a:spLocks noChangeArrowheads="1"/>
            </p:cNvSpPr>
            <p:nvPr/>
          </p:nvSpPr>
          <p:spPr bwMode="auto">
            <a:xfrm>
              <a:off x="366" y="2626"/>
              <a:ext cx="3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 1,000,000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18">
              <a:extLst>
                <a:ext uri="{FF2B5EF4-FFF2-40B4-BE49-F238E27FC236}">
                  <a16:creationId xmlns:a16="http://schemas.microsoft.com/office/drawing/2014/main" id="{6EFE5117-5C27-215E-1B38-415345D6F304}"/>
                </a:ext>
              </a:extLst>
            </p:cNvPr>
            <p:cNvSpPr>
              <a:spLocks noChangeArrowheads="1"/>
            </p:cNvSpPr>
            <p:nvPr/>
          </p:nvSpPr>
          <p:spPr bwMode="auto">
            <a:xfrm>
              <a:off x="366" y="2400"/>
              <a:ext cx="3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 1,250,000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19">
              <a:extLst>
                <a:ext uri="{FF2B5EF4-FFF2-40B4-BE49-F238E27FC236}">
                  <a16:creationId xmlns:a16="http://schemas.microsoft.com/office/drawing/2014/main" id="{3B0A5337-24D9-6C77-55EC-F0BD2FDADEFE}"/>
                </a:ext>
              </a:extLst>
            </p:cNvPr>
            <p:cNvSpPr>
              <a:spLocks noChangeArrowheads="1"/>
            </p:cNvSpPr>
            <p:nvPr/>
          </p:nvSpPr>
          <p:spPr bwMode="auto">
            <a:xfrm>
              <a:off x="366" y="2171"/>
              <a:ext cx="3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 1,500,000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0">
              <a:extLst>
                <a:ext uri="{FF2B5EF4-FFF2-40B4-BE49-F238E27FC236}">
                  <a16:creationId xmlns:a16="http://schemas.microsoft.com/office/drawing/2014/main" id="{4E4E7E6C-D263-5FCD-6B0B-FD64B7A16C3C}"/>
                </a:ext>
              </a:extLst>
            </p:cNvPr>
            <p:cNvSpPr>
              <a:spLocks noChangeArrowheads="1"/>
            </p:cNvSpPr>
            <p:nvPr/>
          </p:nvSpPr>
          <p:spPr bwMode="auto">
            <a:xfrm>
              <a:off x="366" y="1944"/>
              <a:ext cx="3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 1,750,000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1">
              <a:extLst>
                <a:ext uri="{FF2B5EF4-FFF2-40B4-BE49-F238E27FC236}">
                  <a16:creationId xmlns:a16="http://schemas.microsoft.com/office/drawing/2014/main" id="{79B167CE-F127-9FE2-57B9-26C88FF5E064}"/>
                </a:ext>
              </a:extLst>
            </p:cNvPr>
            <p:cNvSpPr>
              <a:spLocks noChangeArrowheads="1"/>
            </p:cNvSpPr>
            <p:nvPr/>
          </p:nvSpPr>
          <p:spPr bwMode="auto">
            <a:xfrm>
              <a:off x="366" y="1718"/>
              <a:ext cx="3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 2,000,000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2">
              <a:extLst>
                <a:ext uri="{FF2B5EF4-FFF2-40B4-BE49-F238E27FC236}">
                  <a16:creationId xmlns:a16="http://schemas.microsoft.com/office/drawing/2014/main" id="{0A48772C-A7B9-1867-3432-5C41A0FD7128}"/>
                </a:ext>
              </a:extLst>
            </p:cNvPr>
            <p:cNvSpPr>
              <a:spLocks noChangeArrowheads="1"/>
            </p:cNvSpPr>
            <p:nvPr/>
          </p:nvSpPr>
          <p:spPr bwMode="auto">
            <a:xfrm>
              <a:off x="366" y="1489"/>
              <a:ext cx="3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 2,250,000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3">
              <a:extLst>
                <a:ext uri="{FF2B5EF4-FFF2-40B4-BE49-F238E27FC236}">
                  <a16:creationId xmlns:a16="http://schemas.microsoft.com/office/drawing/2014/main" id="{D78E4810-3EA0-C2AF-57B7-739DAA557117}"/>
                </a:ext>
              </a:extLst>
            </p:cNvPr>
            <p:cNvSpPr>
              <a:spLocks noChangeArrowheads="1"/>
            </p:cNvSpPr>
            <p:nvPr/>
          </p:nvSpPr>
          <p:spPr bwMode="auto">
            <a:xfrm>
              <a:off x="366" y="1263"/>
              <a:ext cx="3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 2,500,000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4">
              <a:extLst>
                <a:ext uri="{FF2B5EF4-FFF2-40B4-BE49-F238E27FC236}">
                  <a16:creationId xmlns:a16="http://schemas.microsoft.com/office/drawing/2014/main" id="{57895762-D6D5-8811-A78C-B6A14A0E9968}"/>
                </a:ext>
              </a:extLst>
            </p:cNvPr>
            <p:cNvSpPr>
              <a:spLocks noChangeArrowheads="1"/>
            </p:cNvSpPr>
            <p:nvPr/>
          </p:nvSpPr>
          <p:spPr bwMode="auto">
            <a:xfrm>
              <a:off x="838" y="3627"/>
              <a:ext cx="2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21/22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25">
              <a:extLst>
                <a:ext uri="{FF2B5EF4-FFF2-40B4-BE49-F238E27FC236}">
                  <a16:creationId xmlns:a16="http://schemas.microsoft.com/office/drawing/2014/main" id="{A3C6FE8E-174D-64B3-4FCB-CC9607D0CE1E}"/>
                </a:ext>
              </a:extLst>
            </p:cNvPr>
            <p:cNvSpPr>
              <a:spLocks noChangeArrowheads="1"/>
            </p:cNvSpPr>
            <p:nvPr/>
          </p:nvSpPr>
          <p:spPr bwMode="auto">
            <a:xfrm>
              <a:off x="1198" y="3627"/>
              <a:ext cx="2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26">
              <a:extLst>
                <a:ext uri="{FF2B5EF4-FFF2-40B4-BE49-F238E27FC236}">
                  <a16:creationId xmlns:a16="http://schemas.microsoft.com/office/drawing/2014/main" id="{9B232124-F0C5-5F0B-62A5-3375886BEA48}"/>
                </a:ext>
              </a:extLst>
            </p:cNvPr>
            <p:cNvSpPr>
              <a:spLocks noChangeArrowheads="1"/>
            </p:cNvSpPr>
            <p:nvPr/>
          </p:nvSpPr>
          <p:spPr bwMode="auto">
            <a:xfrm>
              <a:off x="1557" y="3627"/>
              <a:ext cx="2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19/20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27">
              <a:extLst>
                <a:ext uri="{FF2B5EF4-FFF2-40B4-BE49-F238E27FC236}">
                  <a16:creationId xmlns:a16="http://schemas.microsoft.com/office/drawing/2014/main" id="{0AC4F6B5-CB37-C9B2-B1BD-B9BDDC3D7131}"/>
                </a:ext>
              </a:extLst>
            </p:cNvPr>
            <p:cNvSpPr>
              <a:spLocks noChangeArrowheads="1"/>
            </p:cNvSpPr>
            <p:nvPr/>
          </p:nvSpPr>
          <p:spPr bwMode="auto">
            <a:xfrm>
              <a:off x="1917" y="3627"/>
              <a:ext cx="2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18/19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28">
              <a:extLst>
                <a:ext uri="{FF2B5EF4-FFF2-40B4-BE49-F238E27FC236}">
                  <a16:creationId xmlns:a16="http://schemas.microsoft.com/office/drawing/2014/main" id="{C19BFBCE-6523-FB43-956F-AAF6432EE90B}"/>
                </a:ext>
              </a:extLst>
            </p:cNvPr>
            <p:cNvSpPr>
              <a:spLocks noChangeArrowheads="1"/>
            </p:cNvSpPr>
            <p:nvPr/>
          </p:nvSpPr>
          <p:spPr bwMode="auto">
            <a:xfrm>
              <a:off x="2276" y="3627"/>
              <a:ext cx="2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17/18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29">
              <a:extLst>
                <a:ext uri="{FF2B5EF4-FFF2-40B4-BE49-F238E27FC236}">
                  <a16:creationId xmlns:a16="http://schemas.microsoft.com/office/drawing/2014/main" id="{8E91F7E5-904B-403C-920F-70890521FAE4}"/>
                </a:ext>
              </a:extLst>
            </p:cNvPr>
            <p:cNvSpPr>
              <a:spLocks noChangeArrowheads="1"/>
            </p:cNvSpPr>
            <p:nvPr/>
          </p:nvSpPr>
          <p:spPr bwMode="auto">
            <a:xfrm>
              <a:off x="2636" y="3627"/>
              <a:ext cx="2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16/17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0">
              <a:extLst>
                <a:ext uri="{FF2B5EF4-FFF2-40B4-BE49-F238E27FC236}">
                  <a16:creationId xmlns:a16="http://schemas.microsoft.com/office/drawing/2014/main" id="{7C64AB23-B5B2-1B49-9906-379B9147D1A3}"/>
                </a:ext>
              </a:extLst>
            </p:cNvPr>
            <p:cNvSpPr>
              <a:spLocks noChangeArrowheads="1"/>
            </p:cNvSpPr>
            <p:nvPr/>
          </p:nvSpPr>
          <p:spPr bwMode="auto">
            <a:xfrm>
              <a:off x="2995" y="3627"/>
              <a:ext cx="2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15/16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1">
              <a:extLst>
                <a:ext uri="{FF2B5EF4-FFF2-40B4-BE49-F238E27FC236}">
                  <a16:creationId xmlns:a16="http://schemas.microsoft.com/office/drawing/2014/main" id="{2BEF9EEF-203C-D3B3-CBD5-CBD5AE6B8B36}"/>
                </a:ext>
              </a:extLst>
            </p:cNvPr>
            <p:cNvSpPr>
              <a:spLocks noChangeArrowheads="1"/>
            </p:cNvSpPr>
            <p:nvPr/>
          </p:nvSpPr>
          <p:spPr bwMode="auto">
            <a:xfrm>
              <a:off x="3355" y="3627"/>
              <a:ext cx="2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14/15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2">
              <a:extLst>
                <a:ext uri="{FF2B5EF4-FFF2-40B4-BE49-F238E27FC236}">
                  <a16:creationId xmlns:a16="http://schemas.microsoft.com/office/drawing/2014/main" id="{4B66FF59-3FAD-5D97-1E24-93A36506CDF1}"/>
                </a:ext>
              </a:extLst>
            </p:cNvPr>
            <p:cNvSpPr>
              <a:spLocks noChangeArrowheads="1"/>
            </p:cNvSpPr>
            <p:nvPr/>
          </p:nvSpPr>
          <p:spPr bwMode="auto">
            <a:xfrm>
              <a:off x="1215" y="1079"/>
              <a:ext cx="130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Calibri" panose="020F0502020204030204" pitchFamily="34" charset="0"/>
                </a:rPr>
                <a:t>Business Turnover 2014/15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3">
              <a:extLst>
                <a:ext uri="{FF2B5EF4-FFF2-40B4-BE49-F238E27FC236}">
                  <a16:creationId xmlns:a16="http://schemas.microsoft.com/office/drawing/2014/main" id="{2228BEE5-D652-FA43-11F1-0A6D702144C7}"/>
                </a:ext>
              </a:extLst>
            </p:cNvPr>
            <p:cNvSpPr>
              <a:spLocks noChangeArrowheads="1"/>
            </p:cNvSpPr>
            <p:nvPr/>
          </p:nvSpPr>
          <p:spPr bwMode="auto">
            <a:xfrm>
              <a:off x="2401" y="1079"/>
              <a:ext cx="9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4">
              <a:extLst>
                <a:ext uri="{FF2B5EF4-FFF2-40B4-BE49-F238E27FC236}">
                  <a16:creationId xmlns:a16="http://schemas.microsoft.com/office/drawing/2014/main" id="{C8592E28-5037-9844-D748-9A6F9E0B6AAA}"/>
                </a:ext>
              </a:extLst>
            </p:cNvPr>
            <p:cNvSpPr>
              <a:spLocks noChangeArrowheads="1"/>
            </p:cNvSpPr>
            <p:nvPr/>
          </p:nvSpPr>
          <p:spPr bwMode="auto">
            <a:xfrm>
              <a:off x="2518" y="1079"/>
              <a:ext cx="47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Calibri" panose="020F0502020204030204" pitchFamily="34" charset="0"/>
                </a:rPr>
                <a:t>-  2021/22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35">
              <a:extLst>
                <a:ext uri="{FF2B5EF4-FFF2-40B4-BE49-F238E27FC236}">
                  <a16:creationId xmlns:a16="http://schemas.microsoft.com/office/drawing/2014/main" id="{CFCABA92-114A-8CD6-C44A-2C73CB7BF7CE}"/>
                </a:ext>
              </a:extLst>
            </p:cNvPr>
            <p:cNvSpPr>
              <a:spLocks noChangeArrowheads="1"/>
            </p:cNvSpPr>
            <p:nvPr/>
          </p:nvSpPr>
          <p:spPr bwMode="auto">
            <a:xfrm>
              <a:off x="593" y="3806"/>
              <a:ext cx="38" cy="38"/>
            </a:xfrm>
            <a:prstGeom prst="rect">
              <a:avLst/>
            </a:prstGeom>
            <a:solidFill>
              <a:srgbClr val="417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Rectangle 36">
              <a:extLst>
                <a:ext uri="{FF2B5EF4-FFF2-40B4-BE49-F238E27FC236}">
                  <a16:creationId xmlns:a16="http://schemas.microsoft.com/office/drawing/2014/main" id="{59D3EA92-A3CC-47C9-E8BC-3A58D8BA4772}"/>
                </a:ext>
              </a:extLst>
            </p:cNvPr>
            <p:cNvSpPr>
              <a:spLocks noChangeArrowheads="1"/>
            </p:cNvSpPr>
            <p:nvPr/>
          </p:nvSpPr>
          <p:spPr bwMode="auto">
            <a:xfrm>
              <a:off x="648" y="3779"/>
              <a:ext cx="4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Season tickets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37">
              <a:extLst>
                <a:ext uri="{FF2B5EF4-FFF2-40B4-BE49-F238E27FC236}">
                  <a16:creationId xmlns:a16="http://schemas.microsoft.com/office/drawing/2014/main" id="{BEFF0D0D-168C-EAF5-F746-A0380FED61E2}"/>
                </a:ext>
              </a:extLst>
            </p:cNvPr>
            <p:cNvSpPr>
              <a:spLocks noChangeArrowheads="1"/>
            </p:cNvSpPr>
            <p:nvPr/>
          </p:nvSpPr>
          <p:spPr bwMode="auto">
            <a:xfrm>
              <a:off x="1152" y="3806"/>
              <a:ext cx="39" cy="38"/>
            </a:xfrm>
            <a:prstGeom prst="rect">
              <a:avLst/>
            </a:prstGeom>
            <a:solidFill>
              <a:srgbClr val="4C84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Rectangle 38">
              <a:extLst>
                <a:ext uri="{FF2B5EF4-FFF2-40B4-BE49-F238E27FC236}">
                  <a16:creationId xmlns:a16="http://schemas.microsoft.com/office/drawing/2014/main" id="{ACAC8A31-E42A-507F-3271-1C86FD9C7D27}"/>
                </a:ext>
              </a:extLst>
            </p:cNvPr>
            <p:cNvSpPr>
              <a:spLocks noChangeArrowheads="1"/>
            </p:cNvSpPr>
            <p:nvPr/>
          </p:nvSpPr>
          <p:spPr bwMode="auto">
            <a:xfrm>
              <a:off x="1207" y="3779"/>
              <a:ext cx="5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Matchday tickets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39">
              <a:extLst>
                <a:ext uri="{FF2B5EF4-FFF2-40B4-BE49-F238E27FC236}">
                  <a16:creationId xmlns:a16="http://schemas.microsoft.com/office/drawing/2014/main" id="{1448E6A5-1B26-3DE5-E1B6-9D04DAD3275E}"/>
                </a:ext>
              </a:extLst>
            </p:cNvPr>
            <p:cNvSpPr>
              <a:spLocks noChangeArrowheads="1"/>
            </p:cNvSpPr>
            <p:nvPr/>
          </p:nvSpPr>
          <p:spPr bwMode="auto">
            <a:xfrm>
              <a:off x="1795" y="3806"/>
              <a:ext cx="38" cy="38"/>
            </a:xfrm>
            <a:prstGeom prst="rect">
              <a:avLst/>
            </a:prstGeom>
            <a:solidFill>
              <a:srgbClr val="7AA9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Rectangle 40">
              <a:extLst>
                <a:ext uri="{FF2B5EF4-FFF2-40B4-BE49-F238E27FC236}">
                  <a16:creationId xmlns:a16="http://schemas.microsoft.com/office/drawing/2014/main" id="{1745D1FA-F7AE-BE50-9B41-3CD6E566D083}"/>
                </a:ext>
              </a:extLst>
            </p:cNvPr>
            <p:cNvSpPr>
              <a:spLocks noChangeArrowheads="1"/>
            </p:cNvSpPr>
            <p:nvPr/>
          </p:nvSpPr>
          <p:spPr bwMode="auto">
            <a:xfrm>
              <a:off x="1849" y="3779"/>
              <a:ext cx="20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Retail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1">
              <a:extLst>
                <a:ext uri="{FF2B5EF4-FFF2-40B4-BE49-F238E27FC236}">
                  <a16:creationId xmlns:a16="http://schemas.microsoft.com/office/drawing/2014/main" id="{59DAF6FC-B233-93C4-89F3-405EDC5E9F29}"/>
                </a:ext>
              </a:extLst>
            </p:cNvPr>
            <p:cNvSpPr>
              <a:spLocks noChangeArrowheads="1"/>
            </p:cNvSpPr>
            <p:nvPr/>
          </p:nvSpPr>
          <p:spPr bwMode="auto">
            <a:xfrm>
              <a:off x="2114" y="3806"/>
              <a:ext cx="38" cy="38"/>
            </a:xfrm>
            <a:prstGeom prst="rect">
              <a:avLst/>
            </a:prstGeom>
            <a:solidFill>
              <a:srgbClr val="A4C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Rectangle 42">
              <a:extLst>
                <a:ext uri="{FF2B5EF4-FFF2-40B4-BE49-F238E27FC236}">
                  <a16:creationId xmlns:a16="http://schemas.microsoft.com/office/drawing/2014/main" id="{44BCA0CD-A6FB-2FEE-0403-8EE66CA599AD}"/>
                </a:ext>
              </a:extLst>
            </p:cNvPr>
            <p:cNvSpPr>
              <a:spLocks noChangeArrowheads="1"/>
            </p:cNvSpPr>
            <p:nvPr/>
          </p:nvSpPr>
          <p:spPr bwMode="auto">
            <a:xfrm>
              <a:off x="2169" y="3779"/>
              <a:ext cx="38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Commercial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3">
              <a:extLst>
                <a:ext uri="{FF2B5EF4-FFF2-40B4-BE49-F238E27FC236}">
                  <a16:creationId xmlns:a16="http://schemas.microsoft.com/office/drawing/2014/main" id="{9415C7F9-7418-C131-B4EF-DFD231F50880}"/>
                </a:ext>
              </a:extLst>
            </p:cNvPr>
            <p:cNvSpPr>
              <a:spLocks noChangeArrowheads="1"/>
            </p:cNvSpPr>
            <p:nvPr/>
          </p:nvSpPr>
          <p:spPr bwMode="auto">
            <a:xfrm>
              <a:off x="2610" y="3806"/>
              <a:ext cx="38" cy="38"/>
            </a:xfrm>
            <a:prstGeom prst="rect">
              <a:avLst/>
            </a:prstGeom>
            <a:solidFill>
              <a:srgbClr val="C4D5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Rectangle 44">
              <a:extLst>
                <a:ext uri="{FF2B5EF4-FFF2-40B4-BE49-F238E27FC236}">
                  <a16:creationId xmlns:a16="http://schemas.microsoft.com/office/drawing/2014/main" id="{DD0AE68B-0C4C-D6F6-6EF3-D18298353D60}"/>
                </a:ext>
              </a:extLst>
            </p:cNvPr>
            <p:cNvSpPr>
              <a:spLocks noChangeArrowheads="1"/>
            </p:cNvSpPr>
            <p:nvPr/>
          </p:nvSpPr>
          <p:spPr bwMode="auto">
            <a:xfrm>
              <a:off x="2665" y="3779"/>
              <a:ext cx="8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Other matchday and sundry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5">
              <a:extLst>
                <a:ext uri="{FF2B5EF4-FFF2-40B4-BE49-F238E27FC236}">
                  <a16:creationId xmlns:a16="http://schemas.microsoft.com/office/drawing/2014/main" id="{DF205CF4-27EC-BBBD-70CD-5E8A6DEEB903}"/>
                </a:ext>
              </a:extLst>
            </p:cNvPr>
            <p:cNvSpPr>
              <a:spLocks noChangeArrowheads="1"/>
            </p:cNvSpPr>
            <p:nvPr/>
          </p:nvSpPr>
          <p:spPr bwMode="auto">
            <a:xfrm>
              <a:off x="316" y="1022"/>
              <a:ext cx="3386" cy="2914"/>
            </a:xfrm>
            <a:prstGeom prst="rect">
              <a:avLst/>
            </a:prstGeom>
            <a:noFill/>
            <a:ln w="7938"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2668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402A6-7FF2-DE8F-A299-2EEFB63E33A0}"/>
              </a:ext>
            </a:extLst>
          </p:cNvPr>
          <p:cNvPicPr>
            <a:picLocks noChangeAspect="1"/>
          </p:cNvPicPr>
          <p:nvPr/>
        </p:nvPicPr>
        <p:blipFill>
          <a:blip r:embed="rId2"/>
          <a:stretch>
            <a:fillRect/>
          </a:stretch>
        </p:blipFill>
        <p:spPr>
          <a:xfrm>
            <a:off x="337457" y="1551664"/>
            <a:ext cx="5615940" cy="4018788"/>
          </a:xfrm>
          <a:prstGeom prst="rect">
            <a:avLst/>
          </a:prstGeom>
        </p:spPr>
      </p:pic>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  – income trend</a:t>
            </a:r>
            <a:br>
              <a:rPr lang="en-GB" sz="2400" dirty="0">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Ticket income </a:t>
            </a:r>
            <a:br>
              <a:rPr lang="en-GB" sz="2400" b="1" dirty="0">
                <a:solidFill>
                  <a:srgbClr val="0070C0"/>
                </a:solidFill>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£1m in 21/22</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15508" y="552450"/>
            <a:ext cx="5039035" cy="5803899"/>
          </a:xfrm>
          <a:ln>
            <a:solidFill>
              <a:srgbClr val="0070C0"/>
            </a:solidFill>
          </a:ln>
        </p:spPr>
        <p:txBody>
          <a:bodyPr>
            <a:normAutofit lnSpcReduction="10000"/>
          </a:bodyPr>
          <a:lstStyle/>
          <a:p>
            <a:pPr marL="0" lvl="1" indent="0">
              <a:lnSpc>
                <a:spcPct val="110000"/>
              </a:lnSpc>
              <a:spcBef>
                <a:spcPts val="1000"/>
              </a:spcBef>
              <a:buNone/>
            </a:pPr>
            <a:r>
              <a:rPr lang="en-GB" sz="1500" dirty="0">
                <a:latin typeface="Times New Roman" panose="02020603050405020304" pitchFamily="18" charset="0"/>
              </a:rPr>
              <a:t>The income is determined by the mix of numbers of tickets sold and the different prices for each ticket category.</a:t>
            </a:r>
          </a:p>
          <a:p>
            <a:pPr marL="0" lvl="1" indent="0">
              <a:lnSpc>
                <a:spcPct val="110000"/>
              </a:lnSpc>
              <a:spcBef>
                <a:spcPts val="1000"/>
              </a:spcBef>
              <a:buNone/>
            </a:pPr>
            <a:r>
              <a:rPr lang="en-GB" sz="1500" dirty="0">
                <a:latin typeface="Times New Roman" panose="02020603050405020304" pitchFamily="18" charset="0"/>
              </a:rPr>
              <a:t>The average price per ticket is termed “Ticket Yield”.</a:t>
            </a:r>
          </a:p>
          <a:p>
            <a:pPr marL="0" lvl="1" indent="0">
              <a:lnSpc>
                <a:spcPct val="110000"/>
              </a:lnSpc>
              <a:spcBef>
                <a:spcPts val="1000"/>
              </a:spcBef>
              <a:buNone/>
            </a:pPr>
            <a:r>
              <a:rPr lang="en-GB" sz="1500" dirty="0">
                <a:latin typeface="Times New Roman" panose="02020603050405020304" pitchFamily="18" charset="0"/>
              </a:rPr>
              <a:t>Ticket income is typically circa £1m per year at present from:</a:t>
            </a:r>
          </a:p>
          <a:p>
            <a:pPr marL="285750" lvl="1" indent="-285750">
              <a:lnSpc>
                <a:spcPct val="110000"/>
              </a:lnSpc>
              <a:spcBef>
                <a:spcPts val="1000"/>
              </a:spcBef>
            </a:pPr>
            <a:r>
              <a:rPr lang="en-GB" sz="1500" dirty="0">
                <a:latin typeface="Times New Roman" panose="02020603050405020304" pitchFamily="18" charset="0"/>
              </a:rPr>
              <a:t>Walk up tickets £700k and </a:t>
            </a:r>
          </a:p>
          <a:p>
            <a:pPr marL="285750" lvl="1" indent="-285750">
              <a:lnSpc>
                <a:spcPct val="110000"/>
              </a:lnSpc>
              <a:spcBef>
                <a:spcPts val="1000"/>
              </a:spcBef>
            </a:pPr>
            <a:r>
              <a:rPr lang="en-GB" sz="1500" dirty="0">
                <a:latin typeface="Times New Roman" panose="02020603050405020304" pitchFamily="18" charset="0"/>
              </a:rPr>
              <a:t>Season Ticket £350k </a:t>
            </a:r>
          </a:p>
          <a:p>
            <a:pPr marL="0" lvl="1" indent="0">
              <a:lnSpc>
                <a:spcPct val="110000"/>
              </a:lnSpc>
              <a:spcBef>
                <a:spcPts val="1000"/>
              </a:spcBef>
              <a:buNone/>
            </a:pPr>
            <a:r>
              <a:rPr lang="en-GB" sz="1500" dirty="0">
                <a:latin typeface="Times New Roman" panose="02020603050405020304" pitchFamily="18" charset="0"/>
              </a:rPr>
              <a:t>2016/17 income was high due to an on-field improvement in 15/16 plus a play-off season - resulting in higher walk-up match ticket sales during the year (+£200k extra)</a:t>
            </a:r>
          </a:p>
          <a:p>
            <a:pPr marL="0" lvl="1" indent="0">
              <a:lnSpc>
                <a:spcPct val="110000"/>
              </a:lnSpc>
              <a:spcBef>
                <a:spcPts val="1000"/>
              </a:spcBef>
              <a:buNone/>
            </a:pPr>
            <a:r>
              <a:rPr lang="en-GB" sz="1500" dirty="0">
                <a:latin typeface="Times New Roman" panose="02020603050405020304" pitchFamily="18" charset="0"/>
              </a:rPr>
              <a:t>2019/20 was lower due to the disappointing season on the pitch before Covid combined with 37 league games player not 46</a:t>
            </a:r>
          </a:p>
          <a:p>
            <a:pPr marL="0" lvl="1" indent="0">
              <a:lnSpc>
                <a:spcPct val="110000"/>
              </a:lnSpc>
              <a:spcBef>
                <a:spcPts val="1000"/>
              </a:spcBef>
              <a:buNone/>
            </a:pPr>
            <a:r>
              <a:rPr lang="en-GB" sz="1500" dirty="0">
                <a:latin typeface="Times New Roman" panose="02020603050405020304" pitchFamily="18" charset="0"/>
              </a:rPr>
              <a:t>20/21 season was behind closed does due to Covid</a:t>
            </a:r>
          </a:p>
          <a:p>
            <a:pPr marL="0" lvl="1" indent="0">
              <a:lnSpc>
                <a:spcPct val="110000"/>
              </a:lnSpc>
              <a:spcBef>
                <a:spcPts val="1000"/>
              </a:spcBef>
              <a:buNone/>
            </a:pPr>
            <a:r>
              <a:rPr lang="en-GB" sz="1500" dirty="0">
                <a:latin typeface="Times New Roman" panose="02020603050405020304" pitchFamily="18" charset="0"/>
              </a:rPr>
              <a:t>21/22 income was the best since 16/17 and the was significantly improved on recent years despite poor on-field performance.</a:t>
            </a:r>
          </a:p>
          <a:p>
            <a:pPr marL="0" lvl="1" indent="0">
              <a:lnSpc>
                <a:spcPct val="110000"/>
              </a:lnSpc>
              <a:spcBef>
                <a:spcPts val="1000"/>
              </a:spcBef>
              <a:buNone/>
            </a:pPr>
            <a:r>
              <a:rPr lang="en-GB" sz="1500" dirty="0">
                <a:latin typeface="Times New Roman" panose="02020603050405020304" pitchFamily="18" charset="0"/>
              </a:rPr>
              <a:t>Walk-up match ticket prices increased for 22/23 for the first time since before 2015.  This should see a further ticket income increase in 22/23.</a:t>
            </a:r>
          </a:p>
          <a:p>
            <a:pPr marL="0" lvl="1" indent="0">
              <a:lnSpc>
                <a:spcPct val="110000"/>
              </a:lnSpc>
              <a:spcBef>
                <a:spcPts val="1000"/>
              </a:spcBef>
              <a:buNone/>
            </a:pPr>
            <a:r>
              <a:rPr lang="en-GB" sz="1500" dirty="0">
                <a:latin typeface="Times New Roman" panose="02020603050405020304" pitchFamily="18" charset="0"/>
              </a:rPr>
              <a:t>Also see Attendance data</a:t>
            </a:r>
          </a:p>
          <a:p>
            <a:pPr marL="0" lvl="1" indent="0">
              <a:lnSpc>
                <a:spcPct val="110000"/>
              </a:lnSpc>
              <a:spcBef>
                <a:spcPts val="1000"/>
              </a:spcBef>
              <a:buNone/>
            </a:pPr>
            <a:endParaRPr lang="en-GB" sz="1500" dirty="0">
              <a:latin typeface="Times New Roman" panose="02020603050405020304" pitchFamily="18" charset="0"/>
            </a:endParaRPr>
          </a:p>
          <a:p>
            <a:pPr marL="0" lvl="1" indent="0">
              <a:lnSpc>
                <a:spcPct val="110000"/>
              </a:lnSpc>
              <a:spcBef>
                <a:spcPts val="1000"/>
              </a:spcBef>
              <a:buNone/>
            </a:pPr>
            <a:endParaRPr lang="en-GB" sz="1500" dirty="0">
              <a:latin typeface="Times New Roman" panose="02020603050405020304" pitchFamily="18" charset="0"/>
            </a:endParaRPr>
          </a:p>
          <a:p>
            <a:pPr marL="0" lvl="1" indent="0">
              <a:lnSpc>
                <a:spcPct val="110000"/>
              </a:lnSpc>
              <a:spcBef>
                <a:spcPts val="1000"/>
              </a:spcBef>
              <a:buNone/>
            </a:pPr>
            <a:endParaRPr lang="en-GB" sz="1500" dirty="0">
              <a:latin typeface="Times New Roman" panose="02020603050405020304" pitchFamily="18" charset="0"/>
            </a:endParaRPr>
          </a:p>
          <a:p>
            <a:pPr marL="0" lvl="1" indent="0">
              <a:spcBef>
                <a:spcPts val="1000"/>
              </a:spcBef>
              <a:buNone/>
            </a:pPr>
            <a:endParaRPr lang="en-GB" sz="1800" b="1" dirty="0">
              <a:solidFill>
                <a:srgbClr val="0070C0"/>
              </a:solidFill>
              <a:latin typeface="Times New Roman" panose="02020603050405020304" pitchFamily="18" charset="0"/>
            </a:endParaRPr>
          </a:p>
          <a:p>
            <a:pPr marL="0" lvl="1" indent="0">
              <a:spcBef>
                <a:spcPts val="1000"/>
              </a:spcBef>
              <a:buNone/>
            </a:pPr>
            <a:endParaRPr lang="en-GB" sz="1800" b="1" dirty="0">
              <a:solidFill>
                <a:srgbClr val="0070C0"/>
              </a:solidFill>
              <a:latin typeface="Times New Roman" panose="02020603050405020304" pitchFamily="18" charset="0"/>
            </a:endParaRPr>
          </a:p>
          <a:p>
            <a:pPr marL="0" lvl="1" indent="0">
              <a:spcBef>
                <a:spcPts val="1000"/>
              </a:spcBef>
              <a:buNone/>
            </a:pPr>
            <a:endParaRPr lang="en-GB" sz="1800" b="1" dirty="0">
              <a:solidFill>
                <a:srgbClr val="0070C0"/>
              </a:solidFill>
              <a:latin typeface="Times New Roman" panose="02020603050405020304" pitchFamily="18" charset="0"/>
            </a:endParaRPr>
          </a:p>
          <a:p>
            <a:pPr marL="0" lvl="1" indent="0">
              <a:spcBef>
                <a:spcPts val="1000"/>
              </a:spcBef>
              <a:buNone/>
            </a:pPr>
            <a:endParaRPr lang="en-GB" sz="2200" dirty="0">
              <a:latin typeface="Times New Roman" panose="02020603050405020304" pitchFamily="18" charset="0"/>
            </a:endParaRPr>
          </a:p>
          <a:p>
            <a:pPr marL="457200" lvl="2" indent="0">
              <a:spcBef>
                <a:spcPts val="1000"/>
              </a:spcBef>
              <a:buNone/>
            </a:pPr>
            <a:endParaRPr lang="en-GB" sz="1200" dirty="0"/>
          </a:p>
          <a:p>
            <a:pPr marL="685800" lvl="2">
              <a:spcBef>
                <a:spcPts val="1000"/>
              </a:spcBef>
            </a:pPr>
            <a:endParaRPr lang="en-GB" sz="1200" dirty="0"/>
          </a:p>
        </p:txBody>
      </p:sp>
      <p:sp>
        <p:nvSpPr>
          <p:cNvPr id="4" name="Slide Number Placeholder 3">
            <a:extLst>
              <a:ext uri="{FF2B5EF4-FFF2-40B4-BE49-F238E27FC236}">
                <a16:creationId xmlns:a16="http://schemas.microsoft.com/office/drawing/2014/main" id="{5412AF68-E56B-409B-AC3D-9276B77F89CA}"/>
              </a:ext>
            </a:extLst>
          </p:cNvPr>
          <p:cNvSpPr>
            <a:spLocks noGrp="1"/>
          </p:cNvSpPr>
          <p:nvPr>
            <p:ph type="sldNum" sz="quarter" idx="12"/>
          </p:nvPr>
        </p:nvSpPr>
        <p:spPr/>
        <p:txBody>
          <a:bodyPr/>
          <a:lstStyle/>
          <a:p>
            <a:fld id="{A2DEED9E-2F85-423F-9A24-7738B8864EC9}" type="slidenum">
              <a:rPr lang="en-GB" smtClean="0"/>
              <a:t>17</a:t>
            </a:fld>
            <a:endParaRPr lang="en-GB"/>
          </a:p>
        </p:txBody>
      </p:sp>
      <p:sp>
        <p:nvSpPr>
          <p:cNvPr id="9" name="Content Placeholder 5">
            <a:extLst>
              <a:ext uri="{FF2B5EF4-FFF2-40B4-BE49-F238E27FC236}">
                <a16:creationId xmlns:a16="http://schemas.microsoft.com/office/drawing/2014/main" id="{339A5A03-A4C7-40E8-8FC5-E66E58F96ADC}"/>
              </a:ext>
            </a:extLst>
          </p:cNvPr>
          <p:cNvSpPr txBox="1">
            <a:spLocks/>
          </p:cNvSpPr>
          <p:nvPr/>
        </p:nvSpPr>
        <p:spPr>
          <a:xfrm>
            <a:off x="988216" y="6055228"/>
            <a:ext cx="5717383" cy="30112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Font typeface="Arial" panose="020B0604020202020204" pitchFamily="34" charset="0"/>
              <a:buNone/>
            </a:pPr>
            <a:r>
              <a:rPr lang="en-GB" sz="1600" i="1" dirty="0">
                <a:latin typeface="Times New Roman" panose="02020603050405020304" pitchFamily="18" charset="0"/>
              </a:rPr>
              <a:t>19/20 Business turnover is distorted by CV19 and curtailment of the season after 37 games</a:t>
            </a:r>
            <a:endParaRPr lang="en-GB" sz="2200" i="1" dirty="0">
              <a:latin typeface="Times New Roman" panose="02020603050405020304" pitchFamily="18" charset="0"/>
            </a:endParaRPr>
          </a:p>
        </p:txBody>
      </p:sp>
      <p:sp>
        <p:nvSpPr>
          <p:cNvPr id="10" name="Arrow: Down 9">
            <a:extLst>
              <a:ext uri="{FF2B5EF4-FFF2-40B4-BE49-F238E27FC236}">
                <a16:creationId xmlns:a16="http://schemas.microsoft.com/office/drawing/2014/main" id="{E5904320-7E9A-47DB-BA74-70D2DB704C89}"/>
              </a:ext>
            </a:extLst>
          </p:cNvPr>
          <p:cNvSpPr/>
          <p:nvPr/>
        </p:nvSpPr>
        <p:spPr>
          <a:xfrm>
            <a:off x="609600" y="6008283"/>
            <a:ext cx="378617" cy="348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100" dirty="0"/>
          </a:p>
        </p:txBody>
      </p:sp>
      <p:cxnSp>
        <p:nvCxnSpPr>
          <p:cNvPr id="11" name="Straight Connector 10">
            <a:extLst>
              <a:ext uri="{FF2B5EF4-FFF2-40B4-BE49-F238E27FC236}">
                <a16:creationId xmlns:a16="http://schemas.microsoft.com/office/drawing/2014/main" id="{238F8D35-8157-C2DF-72FB-5397A209E3D7}"/>
              </a:ext>
            </a:extLst>
          </p:cNvPr>
          <p:cNvCxnSpPr/>
          <p:nvPr/>
        </p:nvCxnSpPr>
        <p:spPr>
          <a:xfrm flipH="1">
            <a:off x="1289782" y="2676569"/>
            <a:ext cx="4408371"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27DE5B6-367E-6D43-A125-DADB1136AB1F}"/>
              </a:ext>
            </a:extLst>
          </p:cNvPr>
          <p:cNvSpPr txBox="1"/>
          <p:nvPr/>
        </p:nvSpPr>
        <p:spPr>
          <a:xfrm>
            <a:off x="533847" y="2480036"/>
            <a:ext cx="1126089" cy="369326"/>
          </a:xfrm>
          <a:prstGeom prst="rect">
            <a:avLst/>
          </a:prstGeom>
          <a:noFill/>
        </p:spPr>
        <p:txBody>
          <a:bodyPr wrap="square" rtlCol="0">
            <a:spAutoFit/>
          </a:bodyPr>
          <a:lstStyle/>
          <a:p>
            <a:r>
              <a:rPr lang="en-GB" b="1" dirty="0">
                <a:solidFill>
                  <a:schemeClr val="accent1"/>
                </a:solidFill>
              </a:rPr>
              <a:t>Normal</a:t>
            </a:r>
          </a:p>
        </p:txBody>
      </p:sp>
      <p:sp>
        <p:nvSpPr>
          <p:cNvPr id="5" name="Arrow: Down 4">
            <a:extLst>
              <a:ext uri="{FF2B5EF4-FFF2-40B4-BE49-F238E27FC236}">
                <a16:creationId xmlns:a16="http://schemas.microsoft.com/office/drawing/2014/main" id="{B4C230AD-E0E2-6EFC-C7F7-49931CF9F8A9}"/>
              </a:ext>
            </a:extLst>
          </p:cNvPr>
          <p:cNvSpPr/>
          <p:nvPr/>
        </p:nvSpPr>
        <p:spPr>
          <a:xfrm rot="3953841">
            <a:off x="3738387" y="1736135"/>
            <a:ext cx="205988" cy="1005204"/>
          </a:xfrm>
          <a:prstGeom prst="downArrow">
            <a:avLst>
              <a:gd name="adj1" fmla="val 39964"/>
              <a:gd name="adj2" fmla="val 44515"/>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100" dirty="0"/>
          </a:p>
        </p:txBody>
      </p:sp>
      <p:sp>
        <p:nvSpPr>
          <p:cNvPr id="7" name="Arrow: Down 6">
            <a:extLst>
              <a:ext uri="{FF2B5EF4-FFF2-40B4-BE49-F238E27FC236}">
                <a16:creationId xmlns:a16="http://schemas.microsoft.com/office/drawing/2014/main" id="{1CE4C65E-A3F3-8A8A-070A-3E71C9E3967B}"/>
              </a:ext>
            </a:extLst>
          </p:cNvPr>
          <p:cNvSpPr/>
          <p:nvPr/>
        </p:nvSpPr>
        <p:spPr>
          <a:xfrm rot="6899739">
            <a:off x="5171300" y="1705990"/>
            <a:ext cx="179907" cy="1065494"/>
          </a:xfrm>
          <a:prstGeom prst="downArrow">
            <a:avLst>
              <a:gd name="adj1" fmla="val 50000"/>
              <a:gd name="adj2" fmla="val 44515"/>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100" dirty="0"/>
          </a:p>
        </p:txBody>
      </p:sp>
      <p:sp>
        <p:nvSpPr>
          <p:cNvPr id="13" name="Arrow: Down 12">
            <a:extLst>
              <a:ext uri="{FF2B5EF4-FFF2-40B4-BE49-F238E27FC236}">
                <a16:creationId xmlns:a16="http://schemas.microsoft.com/office/drawing/2014/main" id="{2F2723BC-ADAE-29AF-44E9-27A02D78A18E}"/>
              </a:ext>
            </a:extLst>
          </p:cNvPr>
          <p:cNvSpPr/>
          <p:nvPr/>
        </p:nvSpPr>
        <p:spPr>
          <a:xfrm>
            <a:off x="1980227" y="3264172"/>
            <a:ext cx="445815" cy="2354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100" dirty="0"/>
          </a:p>
        </p:txBody>
      </p:sp>
      <p:sp>
        <p:nvSpPr>
          <p:cNvPr id="14" name="TextBox 13">
            <a:extLst>
              <a:ext uri="{FF2B5EF4-FFF2-40B4-BE49-F238E27FC236}">
                <a16:creationId xmlns:a16="http://schemas.microsoft.com/office/drawing/2014/main" id="{AE730A42-CBC1-40D7-8A89-A12EED5F55A5}"/>
              </a:ext>
            </a:extLst>
          </p:cNvPr>
          <p:cNvSpPr txBox="1"/>
          <p:nvPr/>
        </p:nvSpPr>
        <p:spPr>
          <a:xfrm>
            <a:off x="1562100" y="2930968"/>
            <a:ext cx="1375363" cy="369332"/>
          </a:xfrm>
          <a:prstGeom prst="rect">
            <a:avLst/>
          </a:prstGeom>
          <a:noFill/>
        </p:spPr>
        <p:txBody>
          <a:bodyPr wrap="square" rtlCol="0">
            <a:spAutoFit/>
          </a:bodyPr>
          <a:lstStyle/>
          <a:p>
            <a:pPr algn="ctr"/>
            <a:r>
              <a:rPr lang="en-GB" b="1" u="sng" dirty="0">
                <a:solidFill>
                  <a:srgbClr val="FF0000"/>
                </a:solidFill>
              </a:rPr>
              <a:t>COVID  </a:t>
            </a:r>
          </a:p>
        </p:txBody>
      </p:sp>
      <p:sp>
        <p:nvSpPr>
          <p:cNvPr id="15" name="Arrow: Down 14">
            <a:extLst>
              <a:ext uri="{FF2B5EF4-FFF2-40B4-BE49-F238E27FC236}">
                <a16:creationId xmlns:a16="http://schemas.microsoft.com/office/drawing/2014/main" id="{22D252C6-EA73-A338-30B6-1AAE952B3B5D}"/>
              </a:ext>
            </a:extLst>
          </p:cNvPr>
          <p:cNvSpPr/>
          <p:nvPr/>
        </p:nvSpPr>
        <p:spPr>
          <a:xfrm rot="5918925">
            <a:off x="2335720" y="1531805"/>
            <a:ext cx="154649" cy="1587815"/>
          </a:xfrm>
          <a:prstGeom prst="downArrow">
            <a:avLst>
              <a:gd name="adj1" fmla="val 50000"/>
              <a:gd name="adj2" fmla="val 44515"/>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100" dirty="0"/>
          </a:p>
        </p:txBody>
      </p:sp>
    </p:spTree>
    <p:extLst>
      <p:ext uri="{BB962C8B-B14F-4D97-AF65-F5344CB8AC3E}">
        <p14:creationId xmlns:p14="http://schemas.microsoft.com/office/powerpoint/2010/main" val="220603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4FA4CB-C384-D587-7AB2-F4662C15D0DD}"/>
              </a:ext>
            </a:extLst>
          </p:cNvPr>
          <p:cNvPicPr>
            <a:picLocks noChangeAspect="1"/>
          </p:cNvPicPr>
          <p:nvPr/>
        </p:nvPicPr>
        <p:blipFill>
          <a:blip r:embed="rId2"/>
          <a:stretch>
            <a:fillRect/>
          </a:stretch>
        </p:blipFill>
        <p:spPr>
          <a:xfrm>
            <a:off x="364401" y="1690688"/>
            <a:ext cx="5602224" cy="3994404"/>
          </a:xfrm>
          <a:prstGeom prst="rect">
            <a:avLst/>
          </a:prstGeom>
        </p:spPr>
      </p:pic>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 – income trend</a:t>
            </a:r>
            <a:br>
              <a:rPr lang="en-GB" sz="2400" dirty="0">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Professional Game income </a:t>
            </a:r>
            <a:br>
              <a:rPr lang="en-GB" sz="2400" b="1" dirty="0">
                <a:solidFill>
                  <a:srgbClr val="0070C0"/>
                </a:solidFill>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£1.6m in 21/22</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330218" y="136525"/>
            <a:ext cx="5742040" cy="6584950"/>
          </a:xfrm>
          <a:ln>
            <a:solidFill>
              <a:srgbClr val="0070C0"/>
            </a:solidFill>
          </a:ln>
        </p:spPr>
        <p:txBody>
          <a:bodyPr>
            <a:normAutofit fontScale="92500" lnSpcReduction="20000"/>
          </a:bodyPr>
          <a:lstStyle/>
          <a:p>
            <a:pPr marL="228600" lvl="1">
              <a:lnSpc>
                <a:spcPct val="120000"/>
              </a:lnSpc>
              <a:spcBef>
                <a:spcPts val="1000"/>
              </a:spcBef>
            </a:pPr>
            <a:r>
              <a:rPr lang="en-GB" sz="1600" b="1" dirty="0">
                <a:latin typeface="Times New Roman" panose="02020603050405020304" pitchFamily="18" charset="0"/>
              </a:rPr>
              <a:t>EFL basic award income circa £600k </a:t>
            </a:r>
            <a:r>
              <a:rPr lang="en-GB" sz="1600" dirty="0">
                <a:latin typeface="Times New Roman" panose="02020603050405020304" pitchFamily="18" charset="0"/>
              </a:rPr>
              <a:t>- dependent on divisional status mostly changes based on EFL TV.  Flat in recent years. Received monthly.</a:t>
            </a:r>
          </a:p>
          <a:p>
            <a:pPr marL="228600" lvl="1">
              <a:lnSpc>
                <a:spcPct val="120000"/>
              </a:lnSpc>
              <a:spcBef>
                <a:spcPts val="1000"/>
              </a:spcBef>
            </a:pPr>
            <a:r>
              <a:rPr lang="en-GB" sz="1600" b="1" dirty="0">
                <a:latin typeface="Times New Roman" panose="02020603050405020304" pitchFamily="18" charset="0"/>
              </a:rPr>
              <a:t>PL solidarity £480k - </a:t>
            </a:r>
            <a:r>
              <a:rPr lang="en-GB" sz="1600" dirty="0">
                <a:latin typeface="Times New Roman" panose="02020603050405020304" pitchFamily="18" charset="0"/>
              </a:rPr>
              <a:t>dependent on division status</a:t>
            </a:r>
          </a:p>
          <a:p>
            <a:pPr marL="685800" lvl="2">
              <a:lnSpc>
                <a:spcPct val="120000"/>
              </a:lnSpc>
              <a:spcBef>
                <a:spcPts val="1000"/>
              </a:spcBef>
            </a:pPr>
            <a:r>
              <a:rPr lang="en-GB" sz="1600" dirty="0">
                <a:latin typeface="Times New Roman" panose="02020603050405020304" pitchFamily="18" charset="0"/>
              </a:rPr>
              <a:t>L2 clubs get 1.5 x L1 and 10% of Championship income (the pot is shared 80/12/8 between the three EFL decisions)</a:t>
            </a:r>
          </a:p>
          <a:p>
            <a:pPr marL="685800" lvl="2">
              <a:lnSpc>
                <a:spcPct val="120000"/>
              </a:lnSpc>
              <a:spcBef>
                <a:spcPts val="1000"/>
              </a:spcBef>
            </a:pPr>
            <a:r>
              <a:rPr lang="en-GB" sz="1600" dirty="0">
                <a:latin typeface="Times New Roman" panose="02020603050405020304" pitchFamily="18" charset="0"/>
              </a:rPr>
              <a:t>Amount is directly tied to PL TV deal – flat since 16/17</a:t>
            </a:r>
          </a:p>
          <a:p>
            <a:pPr marL="685800" lvl="2">
              <a:lnSpc>
                <a:spcPct val="120000"/>
              </a:lnSpc>
              <a:spcBef>
                <a:spcPts val="1000"/>
              </a:spcBef>
            </a:pPr>
            <a:r>
              <a:rPr lang="en-GB" sz="1600" dirty="0">
                <a:latin typeface="Times New Roman" panose="02020603050405020304" pitchFamily="18" charset="0"/>
              </a:rPr>
              <a:t>It is received in two equal payment in August &amp; January each season</a:t>
            </a:r>
          </a:p>
          <a:p>
            <a:pPr marL="228600" lvl="1">
              <a:spcBef>
                <a:spcPts val="1000"/>
              </a:spcBef>
            </a:pPr>
            <a:r>
              <a:rPr lang="en-GB" sz="1600" b="1" dirty="0">
                <a:latin typeface="Times New Roman" panose="02020603050405020304" pitchFamily="18" charset="0"/>
              </a:rPr>
              <a:t>EPPP Academy £480k - </a:t>
            </a:r>
            <a:r>
              <a:rPr lang="en-GB" sz="1600" dirty="0">
                <a:latin typeface="Times New Roman" panose="02020603050405020304" pitchFamily="18" charset="0"/>
              </a:rPr>
              <a:t>grant income depends on Academy categorisation</a:t>
            </a:r>
          </a:p>
          <a:p>
            <a:pPr marL="685800" lvl="2">
              <a:lnSpc>
                <a:spcPct val="120000"/>
              </a:lnSpc>
              <a:spcBef>
                <a:spcPts val="1000"/>
              </a:spcBef>
            </a:pPr>
            <a:r>
              <a:rPr lang="en-GB" sz="1600" dirty="0">
                <a:latin typeface="Times New Roman" panose="02020603050405020304" pitchFamily="18" charset="0"/>
              </a:rPr>
              <a:t>PL grant of £450k is a Category 3 Academy + £30k for specific Head of Coaching role (in 22/23 additional funding is provided for a Player care position)</a:t>
            </a:r>
          </a:p>
          <a:p>
            <a:pPr marL="685800" lvl="2">
              <a:lnSpc>
                <a:spcPct val="120000"/>
              </a:lnSpc>
              <a:spcBef>
                <a:spcPts val="1000"/>
              </a:spcBef>
            </a:pPr>
            <a:r>
              <a:rPr lang="en-GB" sz="1600" dirty="0">
                <a:latin typeface="Times New Roman" panose="02020603050405020304" pitchFamily="18" charset="0"/>
              </a:rPr>
              <a:t>CUFC must match fund the EPPP grant £ for £</a:t>
            </a:r>
          </a:p>
          <a:p>
            <a:pPr marL="685800" lvl="2">
              <a:lnSpc>
                <a:spcPct val="120000"/>
              </a:lnSpc>
              <a:spcBef>
                <a:spcPts val="1000"/>
              </a:spcBef>
            </a:pPr>
            <a:r>
              <a:rPr lang="en-GB" sz="1600" dirty="0">
                <a:latin typeface="Times New Roman" panose="02020603050405020304" pitchFamily="18" charset="0"/>
              </a:rPr>
              <a:t>There is no transfer of EPPP money to the wider club (it must be spent on the Academy).  Our Academy spending is reviewed each year and our academy performance and compliance is audited independently on an ongoing basis</a:t>
            </a:r>
          </a:p>
          <a:p>
            <a:pPr marL="685800" lvl="2">
              <a:lnSpc>
                <a:spcPct val="120000"/>
              </a:lnSpc>
              <a:spcBef>
                <a:spcPts val="1000"/>
              </a:spcBef>
            </a:pPr>
            <a:r>
              <a:rPr lang="en-GB" sz="1600" dirty="0">
                <a:latin typeface="Times New Roman" panose="02020603050405020304" pitchFamily="18" charset="0"/>
              </a:rPr>
              <a:t>LFE educational grants and other claims of around £50k are received each year to fund scholar apprenticeships-</a:t>
            </a:r>
          </a:p>
          <a:p>
            <a:pPr marL="457200" lvl="2" indent="0">
              <a:spcBef>
                <a:spcPts val="1000"/>
              </a:spcBef>
              <a:buNone/>
            </a:pPr>
            <a:r>
              <a:rPr lang="en-GB" sz="1600" b="1" dirty="0">
                <a:solidFill>
                  <a:srgbClr val="0070C0"/>
                </a:solidFill>
                <a:latin typeface="Times New Roman" panose="02020603050405020304" pitchFamily="18" charset="0"/>
              </a:rPr>
              <a:t>PGI is predictable and relatively stable but highly dependent on TV broadcasting deals and divisional status</a:t>
            </a:r>
          </a:p>
        </p:txBody>
      </p:sp>
      <p:sp>
        <p:nvSpPr>
          <p:cNvPr id="4" name="Slide Number Placeholder 3">
            <a:extLst>
              <a:ext uri="{FF2B5EF4-FFF2-40B4-BE49-F238E27FC236}">
                <a16:creationId xmlns:a16="http://schemas.microsoft.com/office/drawing/2014/main" id="{8F99ED61-CB0F-4444-8C92-B4E0AF3A48BC}"/>
              </a:ext>
            </a:extLst>
          </p:cNvPr>
          <p:cNvSpPr>
            <a:spLocks noGrp="1"/>
          </p:cNvSpPr>
          <p:nvPr>
            <p:ph type="sldNum" sz="quarter" idx="12"/>
          </p:nvPr>
        </p:nvSpPr>
        <p:spPr/>
        <p:txBody>
          <a:bodyPr/>
          <a:lstStyle/>
          <a:p>
            <a:fld id="{A2DEED9E-2F85-423F-9A24-7738B8864EC9}" type="slidenum">
              <a:rPr lang="en-GB" smtClean="0"/>
              <a:t>18</a:t>
            </a:fld>
            <a:endParaRPr lang="en-GB"/>
          </a:p>
        </p:txBody>
      </p:sp>
      <p:cxnSp>
        <p:nvCxnSpPr>
          <p:cNvPr id="8" name="Straight Arrow Connector 7">
            <a:extLst>
              <a:ext uri="{FF2B5EF4-FFF2-40B4-BE49-F238E27FC236}">
                <a16:creationId xmlns:a16="http://schemas.microsoft.com/office/drawing/2014/main" id="{AE51A4F3-176F-46AC-99A1-7FA00634828D}"/>
              </a:ext>
            </a:extLst>
          </p:cNvPr>
          <p:cNvCxnSpPr>
            <a:cxnSpLocks/>
          </p:cNvCxnSpPr>
          <p:nvPr/>
        </p:nvCxnSpPr>
        <p:spPr>
          <a:xfrm flipH="1" flipV="1">
            <a:off x="2633031" y="2494764"/>
            <a:ext cx="2864386" cy="801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9EFDD4E-A9A1-F2D3-F9C7-62E60F175F41}"/>
              </a:ext>
            </a:extLst>
          </p:cNvPr>
          <p:cNvCxnSpPr>
            <a:cxnSpLocks/>
          </p:cNvCxnSpPr>
          <p:nvPr/>
        </p:nvCxnSpPr>
        <p:spPr>
          <a:xfrm flipH="1">
            <a:off x="1299991" y="2514963"/>
            <a:ext cx="12669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869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149024-08EC-79C3-6646-FA42E38B7E7D}"/>
              </a:ext>
            </a:extLst>
          </p:cNvPr>
          <p:cNvPicPr>
            <a:picLocks noChangeAspect="1"/>
          </p:cNvPicPr>
          <p:nvPr/>
        </p:nvPicPr>
        <p:blipFill>
          <a:blip r:embed="rId2"/>
          <a:stretch>
            <a:fillRect/>
          </a:stretch>
        </p:blipFill>
        <p:spPr>
          <a:xfrm>
            <a:off x="286446" y="1618403"/>
            <a:ext cx="4614672" cy="2727960"/>
          </a:xfrm>
          <a:prstGeom prst="rect">
            <a:avLst/>
          </a:prstGeom>
        </p:spPr>
      </p:pic>
      <p:pic>
        <p:nvPicPr>
          <p:cNvPr id="7" name="Picture 6">
            <a:extLst>
              <a:ext uri="{FF2B5EF4-FFF2-40B4-BE49-F238E27FC236}">
                <a16:creationId xmlns:a16="http://schemas.microsoft.com/office/drawing/2014/main" id="{933C7E7A-A7A5-E813-0FCD-B0CD487B3A56}"/>
              </a:ext>
            </a:extLst>
          </p:cNvPr>
          <p:cNvPicPr>
            <a:picLocks noChangeAspect="1"/>
          </p:cNvPicPr>
          <p:nvPr/>
        </p:nvPicPr>
        <p:blipFill>
          <a:blip r:embed="rId3"/>
          <a:stretch>
            <a:fillRect/>
          </a:stretch>
        </p:blipFill>
        <p:spPr>
          <a:xfrm>
            <a:off x="6781322" y="662767"/>
            <a:ext cx="5014474" cy="5012844"/>
          </a:xfrm>
          <a:prstGeom prst="rect">
            <a:avLst/>
          </a:prstGeom>
        </p:spPr>
      </p:pic>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 – income trend</a:t>
            </a:r>
            <a:br>
              <a:rPr lang="en-GB" sz="2400" dirty="0">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Recurring turnover mix</a:t>
            </a:r>
            <a:br>
              <a:rPr lang="en-GB" sz="2400" b="1" dirty="0">
                <a:solidFill>
                  <a:srgbClr val="0070C0"/>
                </a:solidFill>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£3.6m in 21/22</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286446" y="4157055"/>
            <a:ext cx="5750732" cy="2322187"/>
          </a:xfrm>
          <a:ln>
            <a:solidFill>
              <a:srgbClr val="0070C0"/>
            </a:solidFill>
          </a:ln>
        </p:spPr>
        <p:txBody>
          <a:bodyPr>
            <a:normAutofit fontScale="25000" lnSpcReduction="20000"/>
          </a:bodyPr>
          <a:lstStyle/>
          <a:p>
            <a:pPr marL="228600" lvl="1">
              <a:lnSpc>
                <a:spcPct val="120000"/>
              </a:lnSpc>
              <a:spcBef>
                <a:spcPts val="1000"/>
              </a:spcBef>
            </a:pPr>
            <a:endParaRPr lang="en-GB" sz="3500" b="1" dirty="0">
              <a:latin typeface="Times New Roman" panose="02020603050405020304" pitchFamily="18" charset="0"/>
            </a:endParaRPr>
          </a:p>
          <a:p>
            <a:pPr marL="0" lvl="1" indent="0">
              <a:lnSpc>
                <a:spcPct val="120000"/>
              </a:lnSpc>
              <a:spcBef>
                <a:spcPts val="1000"/>
              </a:spcBef>
              <a:buNone/>
            </a:pPr>
            <a:r>
              <a:rPr lang="en-GB" sz="3600" b="1" dirty="0">
                <a:solidFill>
                  <a:srgbClr val="0070C0"/>
                </a:solidFill>
                <a:latin typeface="Times New Roman" panose="02020603050405020304" pitchFamily="18" charset="0"/>
              </a:rPr>
              <a:t>Recurring income </a:t>
            </a:r>
            <a:r>
              <a:rPr lang="en-GB" sz="3600" dirty="0">
                <a:latin typeface="Times New Roman" panose="02020603050405020304" pitchFamily="18" charset="0"/>
              </a:rPr>
              <a:t>– comprises Business turnover + Professional Game Income, with </a:t>
            </a:r>
            <a:r>
              <a:rPr lang="en-GB" sz="3500" dirty="0">
                <a:latin typeface="Times New Roman" panose="02020603050405020304" pitchFamily="18" charset="0"/>
              </a:rPr>
              <a:t>Business Turnover comprising retail, commercial (including catering and </a:t>
            </a:r>
            <a:r>
              <a:rPr lang="en-GB" sz="3500" dirty="0" err="1">
                <a:latin typeface="Times New Roman" panose="02020603050405020304" pitchFamily="18" charset="0"/>
              </a:rPr>
              <a:t>ifollow</a:t>
            </a:r>
            <a:r>
              <a:rPr lang="en-GB" sz="3500" dirty="0">
                <a:latin typeface="Times New Roman" panose="02020603050405020304" pitchFamily="18" charset="0"/>
              </a:rPr>
              <a:t>) and ticket income</a:t>
            </a:r>
          </a:p>
          <a:p>
            <a:pPr marL="0" lvl="1" indent="0">
              <a:lnSpc>
                <a:spcPct val="120000"/>
              </a:lnSpc>
              <a:spcBef>
                <a:spcPts val="1000"/>
              </a:spcBef>
              <a:buNone/>
            </a:pPr>
            <a:r>
              <a:rPr lang="en-GB" sz="3500" dirty="0">
                <a:latin typeface="Times New Roman" panose="02020603050405020304" pitchFamily="18" charset="0"/>
              </a:rPr>
              <a:t>The trend has been:</a:t>
            </a:r>
          </a:p>
          <a:p>
            <a:pPr marL="228600" lvl="1">
              <a:lnSpc>
                <a:spcPct val="120000"/>
              </a:lnSpc>
              <a:spcBef>
                <a:spcPts val="1000"/>
              </a:spcBef>
            </a:pPr>
            <a:r>
              <a:rPr lang="en-GB" sz="3500" dirty="0">
                <a:latin typeface="Times New Roman" panose="02020603050405020304" pitchFamily="18" charset="0"/>
              </a:rPr>
              <a:t>16/17 - high due to reaching the play offs which increased match ticket income (</a:t>
            </a:r>
            <a:r>
              <a:rPr lang="en-GB" sz="3500" dirty="0" err="1">
                <a:latin typeface="Times New Roman" panose="02020603050405020304" pitchFamily="18" charset="0"/>
              </a:rPr>
              <a:t>walkup</a:t>
            </a:r>
            <a:r>
              <a:rPr lang="en-GB" sz="3500" dirty="0">
                <a:latin typeface="Times New Roman" panose="02020603050405020304" pitchFamily="18" charset="0"/>
              </a:rPr>
              <a:t>).  </a:t>
            </a:r>
          </a:p>
          <a:p>
            <a:pPr marL="228600" lvl="1">
              <a:lnSpc>
                <a:spcPct val="120000"/>
              </a:lnSpc>
              <a:spcBef>
                <a:spcPts val="1000"/>
              </a:spcBef>
            </a:pPr>
            <a:r>
              <a:rPr lang="en-GB" sz="3500" dirty="0">
                <a:latin typeface="Times New Roman" panose="02020603050405020304" pitchFamily="18" charset="0"/>
              </a:rPr>
              <a:t>17/18 was higher than trend due to increased season ticket income in after 16/17</a:t>
            </a:r>
          </a:p>
          <a:p>
            <a:pPr marL="228600" lvl="1">
              <a:lnSpc>
                <a:spcPct val="120000"/>
              </a:lnSpc>
              <a:spcBef>
                <a:spcPts val="1000"/>
              </a:spcBef>
            </a:pPr>
            <a:r>
              <a:rPr lang="en-GB" sz="3500" dirty="0">
                <a:latin typeface="Times New Roman" panose="02020603050405020304" pitchFamily="18" charset="0"/>
              </a:rPr>
              <a:t>18/19 (a normal year) saw Recurring Turnover of £3.35m </a:t>
            </a:r>
          </a:p>
          <a:p>
            <a:pPr marL="228600" lvl="1">
              <a:lnSpc>
                <a:spcPct val="120000"/>
              </a:lnSpc>
              <a:spcBef>
                <a:spcPts val="1000"/>
              </a:spcBef>
            </a:pPr>
            <a:r>
              <a:rPr lang="en-GB" sz="3500" dirty="0">
                <a:latin typeface="Times New Roman" panose="02020603050405020304" pitchFamily="18" charset="0"/>
              </a:rPr>
              <a:t>19/20 Recurring Turnover was £2.97m reduced due to Covid by circa £345k</a:t>
            </a:r>
          </a:p>
          <a:p>
            <a:pPr marL="228600" lvl="1">
              <a:lnSpc>
                <a:spcPct val="120000"/>
              </a:lnSpc>
              <a:spcBef>
                <a:spcPts val="1000"/>
              </a:spcBef>
            </a:pPr>
            <a:r>
              <a:rPr lang="en-GB" sz="3500" dirty="0">
                <a:latin typeface="Times New Roman" panose="02020603050405020304" pitchFamily="18" charset="0"/>
              </a:rPr>
              <a:t>21/22 was the best performance since before 14/15 only the play off year 16/17 coming close</a:t>
            </a:r>
          </a:p>
          <a:p>
            <a:pPr marL="228600" lvl="1">
              <a:lnSpc>
                <a:spcPct val="120000"/>
              </a:lnSpc>
              <a:spcBef>
                <a:spcPts val="1000"/>
              </a:spcBef>
            </a:pPr>
            <a:endParaRPr lang="en-GB" sz="3500" dirty="0">
              <a:latin typeface="Times New Roman" panose="02020603050405020304" pitchFamily="18" charset="0"/>
            </a:endParaRPr>
          </a:p>
          <a:p>
            <a:pPr marL="228600" lvl="1">
              <a:lnSpc>
                <a:spcPct val="120000"/>
              </a:lnSpc>
              <a:spcBef>
                <a:spcPts val="1000"/>
              </a:spcBef>
            </a:pPr>
            <a:endParaRPr lang="en-GB" sz="3500" dirty="0">
              <a:latin typeface="Times New Roman" panose="02020603050405020304" pitchFamily="18" charset="0"/>
            </a:endParaRPr>
          </a:p>
          <a:p>
            <a:pPr marL="685800" lvl="2">
              <a:spcBef>
                <a:spcPts val="1000"/>
              </a:spcBef>
            </a:pPr>
            <a:endParaRPr lang="en-GB" sz="1200" dirty="0"/>
          </a:p>
        </p:txBody>
      </p:sp>
      <p:sp>
        <p:nvSpPr>
          <p:cNvPr id="4" name="Slide Number Placeholder 3">
            <a:extLst>
              <a:ext uri="{FF2B5EF4-FFF2-40B4-BE49-F238E27FC236}">
                <a16:creationId xmlns:a16="http://schemas.microsoft.com/office/drawing/2014/main" id="{8F99ED61-CB0F-4444-8C92-B4E0AF3A48BC}"/>
              </a:ext>
            </a:extLst>
          </p:cNvPr>
          <p:cNvSpPr>
            <a:spLocks noGrp="1"/>
          </p:cNvSpPr>
          <p:nvPr>
            <p:ph type="sldNum" sz="quarter" idx="12"/>
          </p:nvPr>
        </p:nvSpPr>
        <p:spPr/>
        <p:txBody>
          <a:bodyPr/>
          <a:lstStyle/>
          <a:p>
            <a:fld id="{A2DEED9E-2F85-423F-9A24-7738B8864EC9}" type="slidenum">
              <a:rPr lang="en-GB" smtClean="0"/>
              <a:t>19</a:t>
            </a:fld>
            <a:endParaRPr lang="en-GB"/>
          </a:p>
        </p:txBody>
      </p:sp>
      <p:sp>
        <p:nvSpPr>
          <p:cNvPr id="11" name="Arrow: Down 10">
            <a:extLst>
              <a:ext uri="{FF2B5EF4-FFF2-40B4-BE49-F238E27FC236}">
                <a16:creationId xmlns:a16="http://schemas.microsoft.com/office/drawing/2014/main" id="{F1EDC5B1-7BCB-457F-B0A0-36986943276E}"/>
              </a:ext>
            </a:extLst>
          </p:cNvPr>
          <p:cNvSpPr/>
          <p:nvPr/>
        </p:nvSpPr>
        <p:spPr>
          <a:xfrm>
            <a:off x="8363993" y="2112946"/>
            <a:ext cx="350261" cy="24806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100" dirty="0"/>
          </a:p>
        </p:txBody>
      </p:sp>
      <p:sp>
        <p:nvSpPr>
          <p:cNvPr id="12" name="Content Placeholder 5">
            <a:extLst>
              <a:ext uri="{FF2B5EF4-FFF2-40B4-BE49-F238E27FC236}">
                <a16:creationId xmlns:a16="http://schemas.microsoft.com/office/drawing/2014/main" id="{7F31F354-9174-44E3-BD4E-0D471A32D894}"/>
              </a:ext>
            </a:extLst>
          </p:cNvPr>
          <p:cNvSpPr txBox="1">
            <a:spLocks/>
          </p:cNvSpPr>
          <p:nvPr/>
        </p:nvSpPr>
        <p:spPr>
          <a:xfrm>
            <a:off x="6511718" y="5871627"/>
            <a:ext cx="5284078" cy="59323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Font typeface="Arial" panose="020B0604020202020204" pitchFamily="34" charset="0"/>
              <a:buNone/>
            </a:pPr>
            <a:r>
              <a:rPr lang="en-GB" sz="1400" i="1" dirty="0">
                <a:latin typeface="Times New Roman" panose="02020603050405020304" pitchFamily="18" charset="0"/>
              </a:rPr>
              <a:t>19/20 and 20/21 Recurring turnover is distorted by CV19 and curtailment of the season after 37 games which reduced Business turnover</a:t>
            </a:r>
            <a:endParaRPr lang="en-GB" sz="1800" i="1" dirty="0">
              <a:latin typeface="Times New Roman" panose="02020603050405020304" pitchFamily="18" charset="0"/>
            </a:endParaRPr>
          </a:p>
        </p:txBody>
      </p:sp>
      <p:cxnSp>
        <p:nvCxnSpPr>
          <p:cNvPr id="10" name="Straight Connector 9">
            <a:extLst>
              <a:ext uri="{FF2B5EF4-FFF2-40B4-BE49-F238E27FC236}">
                <a16:creationId xmlns:a16="http://schemas.microsoft.com/office/drawing/2014/main" id="{5EDD5928-1923-B1D2-30A8-559C9C7A2A0C}"/>
              </a:ext>
            </a:extLst>
          </p:cNvPr>
          <p:cNvCxnSpPr>
            <a:cxnSpLocks/>
          </p:cNvCxnSpPr>
          <p:nvPr/>
        </p:nvCxnSpPr>
        <p:spPr>
          <a:xfrm flipV="1">
            <a:off x="7827418" y="1841873"/>
            <a:ext cx="3594115" cy="34417"/>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8BD432E-973D-BE0A-FE0A-5435A8F22F08}"/>
              </a:ext>
            </a:extLst>
          </p:cNvPr>
          <p:cNvCxnSpPr>
            <a:cxnSpLocks/>
          </p:cNvCxnSpPr>
          <p:nvPr/>
        </p:nvCxnSpPr>
        <p:spPr>
          <a:xfrm flipH="1" flipV="1">
            <a:off x="9862961" y="1607838"/>
            <a:ext cx="1623376" cy="454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B8FCC9E-21B4-8F88-42CB-7416731C267E}"/>
              </a:ext>
            </a:extLst>
          </p:cNvPr>
          <p:cNvCxnSpPr>
            <a:cxnSpLocks/>
          </p:cNvCxnSpPr>
          <p:nvPr/>
        </p:nvCxnSpPr>
        <p:spPr>
          <a:xfrm flipH="1">
            <a:off x="8799294" y="1638518"/>
            <a:ext cx="489265" cy="180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53AA519-ECF6-612D-BCA1-F7869A1F49AC}"/>
              </a:ext>
            </a:extLst>
          </p:cNvPr>
          <p:cNvCxnSpPr>
            <a:cxnSpLocks/>
          </p:cNvCxnSpPr>
          <p:nvPr/>
        </p:nvCxnSpPr>
        <p:spPr>
          <a:xfrm flipH="1" flipV="1">
            <a:off x="7983270" y="1555385"/>
            <a:ext cx="555854" cy="152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5932C7B-D669-B6B2-B8F8-0B4B1353AC1D}"/>
              </a:ext>
            </a:extLst>
          </p:cNvPr>
          <p:cNvCxnSpPr>
            <a:cxnSpLocks/>
          </p:cNvCxnSpPr>
          <p:nvPr/>
        </p:nvCxnSpPr>
        <p:spPr>
          <a:xfrm flipH="1">
            <a:off x="9325641" y="1610127"/>
            <a:ext cx="521299" cy="21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C8D385A-4C92-0EF5-B045-88DC840257AE}"/>
              </a:ext>
            </a:extLst>
          </p:cNvPr>
          <p:cNvSpPr txBox="1"/>
          <p:nvPr/>
        </p:nvSpPr>
        <p:spPr>
          <a:xfrm>
            <a:off x="8153400" y="1795707"/>
            <a:ext cx="914400" cy="369332"/>
          </a:xfrm>
          <a:prstGeom prst="rect">
            <a:avLst/>
          </a:prstGeom>
          <a:noFill/>
        </p:spPr>
        <p:txBody>
          <a:bodyPr wrap="square" rtlCol="0">
            <a:spAutoFit/>
          </a:bodyPr>
          <a:lstStyle/>
          <a:p>
            <a:r>
              <a:rPr lang="en-GB" b="1" u="sng" dirty="0">
                <a:solidFill>
                  <a:srgbClr val="FF0000"/>
                </a:solidFill>
              </a:rPr>
              <a:t>COVID</a:t>
            </a:r>
          </a:p>
        </p:txBody>
      </p:sp>
    </p:spTree>
    <p:extLst>
      <p:ext uri="{BB962C8B-B14F-4D97-AF65-F5344CB8AC3E}">
        <p14:creationId xmlns:p14="http://schemas.microsoft.com/office/powerpoint/2010/main" val="2194968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660040" y="2767106"/>
            <a:ext cx="3271879" cy="3071906"/>
          </a:xfrm>
        </p:spPr>
        <p:txBody>
          <a:bodyPr vert="horz" lIns="91440" tIns="45720" rIns="91440" bIns="45720" rtlCol="0" anchor="t">
            <a:normAutofit/>
          </a:bodyPr>
          <a:lstStyle/>
          <a:p>
            <a:r>
              <a:rPr lang="en-US" sz="2400" kern="1200" dirty="0">
                <a:solidFill>
                  <a:srgbClr val="FFFFFF"/>
                </a:solidFill>
                <a:latin typeface="Arial" panose="020B0604020202020204" pitchFamily="34" charset="0"/>
                <a:cs typeface="Arial" panose="020B0604020202020204" pitchFamily="34" charset="0"/>
              </a:rPr>
              <a:t>Carlisle United </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Understanding the </a:t>
            </a:r>
            <a:r>
              <a:rPr lang="en-US" sz="2400" dirty="0">
                <a:solidFill>
                  <a:srgbClr val="FFFFFF"/>
                </a:solidFill>
                <a:latin typeface="Arial" panose="020B0604020202020204" pitchFamily="34" charset="0"/>
                <a:cs typeface="Arial" panose="020B0604020202020204" pitchFamily="34" charset="0"/>
              </a:rPr>
              <a:t>Club’s</a:t>
            </a:r>
            <a:r>
              <a:rPr lang="en-US" sz="2400" kern="1200" dirty="0">
                <a:solidFill>
                  <a:srgbClr val="FFFFFF"/>
                </a:solidFill>
                <a:latin typeface="Arial" panose="020B0604020202020204" pitchFamily="34" charset="0"/>
                <a:cs typeface="Arial" panose="020B0604020202020204" pitchFamily="34" charset="0"/>
              </a:rPr>
              <a:t> finances</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Overview (1)</a:t>
            </a:r>
            <a:br>
              <a:rPr lang="en-US" sz="4000" kern="1200" dirty="0">
                <a:solidFill>
                  <a:srgbClr val="FFFFFF"/>
                </a:solidFill>
                <a:latin typeface="+mj-lt"/>
                <a:ea typeface="+mj-ea"/>
                <a:cs typeface="+mj-cs"/>
              </a:rPr>
            </a:br>
            <a:endParaRPr lang="en-US" sz="4000" b="1" kern="1200" dirty="0">
              <a:solidFill>
                <a:srgbClr val="FFFFFF"/>
              </a:solidFill>
              <a:latin typeface="+mj-lt"/>
              <a:ea typeface="+mj-ea"/>
              <a:cs typeface="+mj-cs"/>
            </a:endParaRPr>
          </a:p>
        </p:txBody>
      </p:sp>
      <p:sp>
        <p:nvSpPr>
          <p:cNvPr id="5" name="Content Placeholder 4">
            <a:extLst>
              <a:ext uri="{FF2B5EF4-FFF2-40B4-BE49-F238E27FC236}">
                <a16:creationId xmlns:a16="http://schemas.microsoft.com/office/drawing/2014/main" id="{9C46736C-2C90-4F98-9914-690B7759C7DD}"/>
              </a:ext>
            </a:extLst>
          </p:cNvPr>
          <p:cNvSpPr>
            <a:spLocks noGrp="1"/>
          </p:cNvSpPr>
          <p:nvPr>
            <p:ph idx="1"/>
          </p:nvPr>
        </p:nvSpPr>
        <p:spPr>
          <a:xfrm>
            <a:off x="4648198" y="556009"/>
            <a:ext cx="7335255" cy="5782522"/>
          </a:xfrm>
          <a:ln>
            <a:solidFill>
              <a:srgbClr val="0070C0"/>
            </a:solidFill>
          </a:ln>
        </p:spPr>
        <p:txBody>
          <a:bodyPr>
            <a:normAutofit/>
          </a:bodyPr>
          <a:lstStyle/>
          <a:p>
            <a:pPr marL="174625" lvl="1" indent="0">
              <a:buNone/>
            </a:pPr>
            <a:endParaRPr lang="en-GB" sz="1400" dirty="0">
              <a:latin typeface="Arial" panose="020B0604020202020204" pitchFamily="34" charset="0"/>
              <a:cs typeface="Arial" panose="020B0604020202020204" pitchFamily="34" charset="0"/>
            </a:endParaRPr>
          </a:p>
          <a:p>
            <a:pPr marL="174625" lvl="1" indent="-174625">
              <a:buNone/>
            </a:pPr>
            <a:r>
              <a:rPr lang="en-GB" sz="1400" b="1" dirty="0">
                <a:solidFill>
                  <a:srgbClr val="0070C0"/>
                </a:solidFill>
                <a:latin typeface="Arial" panose="020B0604020202020204" pitchFamily="34" charset="0"/>
                <a:cs typeface="Arial" panose="020B0604020202020204" pitchFamily="34" charset="0"/>
              </a:rPr>
              <a:t>This overview aims to help our fans understand the Club’s finances.</a:t>
            </a:r>
          </a:p>
          <a:p>
            <a:pPr marL="174625" lvl="1" indent="-174625">
              <a:buNone/>
            </a:pPr>
            <a:endParaRPr lang="en-GB" sz="1400" b="1" dirty="0">
              <a:solidFill>
                <a:srgbClr val="0070C0"/>
              </a:solidFill>
              <a:latin typeface="Arial" panose="020B0604020202020204" pitchFamily="34" charset="0"/>
              <a:cs typeface="Arial" panose="020B0604020202020204" pitchFamily="34" charset="0"/>
            </a:endParaRPr>
          </a:p>
          <a:p>
            <a:pPr marL="174625" lvl="1" indent="-174625">
              <a:buNone/>
            </a:pPr>
            <a:r>
              <a:rPr lang="en-GB" sz="1400" b="1" dirty="0">
                <a:solidFill>
                  <a:srgbClr val="0070C0"/>
                </a:solidFill>
                <a:latin typeface="Arial" panose="020B0604020202020204" pitchFamily="34" charset="0"/>
                <a:cs typeface="Arial" panose="020B0604020202020204" pitchFamily="34" charset="0"/>
              </a:rPr>
              <a:t>Why is understanding the Club’s finances important?</a:t>
            </a:r>
          </a:p>
          <a:p>
            <a:pPr marL="174625" lvl="1" indent="-174625">
              <a:buNone/>
            </a:pPr>
            <a:endParaRPr lang="en-GB" sz="1400" dirty="0">
              <a:latin typeface="Arial" panose="020B0604020202020204" pitchFamily="34" charset="0"/>
              <a:cs typeface="Arial" panose="020B0604020202020204" pitchFamily="34" charset="0"/>
            </a:endParaRPr>
          </a:p>
          <a:p>
            <a:pPr marL="174625" lvl="1" indent="-174625">
              <a:buNone/>
            </a:pPr>
            <a:r>
              <a:rPr lang="en-GB" sz="1400" dirty="0">
                <a:latin typeface="Arial" panose="020B0604020202020204" pitchFamily="34" charset="0"/>
                <a:cs typeface="Arial" panose="020B0604020202020204" pitchFamily="34" charset="0"/>
              </a:rPr>
              <a:t>We believe having greater understanding of the Club’s finances:</a:t>
            </a:r>
          </a:p>
          <a:p>
            <a:pPr marL="174625" lvl="1" indent="-174625">
              <a:buNone/>
            </a:pPr>
            <a:endParaRPr lang="en-GB" sz="1400" dirty="0">
              <a:latin typeface="Arial" panose="020B0604020202020204" pitchFamily="34" charset="0"/>
              <a:cs typeface="Arial" panose="020B0604020202020204" pitchFamily="34" charset="0"/>
            </a:endParaRPr>
          </a:p>
          <a:p>
            <a:pPr marL="174625" lvl="1" indent="-174625"/>
            <a:r>
              <a:rPr lang="en-GB" sz="1400" dirty="0">
                <a:latin typeface="Arial" panose="020B0604020202020204" pitchFamily="34" charset="0"/>
                <a:cs typeface="Arial" panose="020B0604020202020204" pitchFamily="34" charset="0"/>
              </a:rPr>
              <a:t>provides </a:t>
            </a:r>
            <a:r>
              <a:rPr lang="en-GB" sz="1400" b="1" dirty="0">
                <a:solidFill>
                  <a:srgbClr val="0070C0"/>
                </a:solidFill>
                <a:latin typeface="Arial" panose="020B0604020202020204" pitchFamily="34" charset="0"/>
                <a:cs typeface="Arial" panose="020B0604020202020204" pitchFamily="34" charset="0"/>
              </a:rPr>
              <a:t>context and background</a:t>
            </a:r>
            <a:r>
              <a:rPr lang="en-GB" sz="1400" dirty="0">
                <a:latin typeface="Arial" panose="020B0604020202020204" pitchFamily="34" charset="0"/>
                <a:cs typeface="Arial" panose="020B0604020202020204" pitchFamily="34" charset="0"/>
              </a:rPr>
              <a:t> to the financial and operational </a:t>
            </a:r>
            <a:r>
              <a:rPr lang="en-GB" sz="1400" b="1" dirty="0">
                <a:solidFill>
                  <a:srgbClr val="0070C0"/>
                </a:solidFill>
                <a:latin typeface="Arial" panose="020B0604020202020204" pitchFamily="34" charset="0"/>
                <a:cs typeface="Arial" panose="020B0604020202020204" pitchFamily="34" charset="0"/>
              </a:rPr>
              <a:t>decisions</a:t>
            </a:r>
            <a:r>
              <a:rPr lang="en-GB" sz="1400" dirty="0">
                <a:latin typeface="Arial" panose="020B0604020202020204" pitchFamily="34" charset="0"/>
                <a:cs typeface="Arial" panose="020B0604020202020204" pitchFamily="34" charset="0"/>
              </a:rPr>
              <a:t> we make</a:t>
            </a:r>
          </a:p>
          <a:p>
            <a:pPr marL="174625" lvl="1" indent="-174625"/>
            <a:r>
              <a:rPr lang="en-GB" sz="1400" dirty="0">
                <a:latin typeface="Arial" panose="020B0604020202020204" pitchFamily="34" charset="0"/>
                <a:cs typeface="Arial" panose="020B0604020202020204" pitchFamily="34" charset="0"/>
              </a:rPr>
              <a:t>reduces confusion, incorrect presumptions and the rebuts “fake news”</a:t>
            </a:r>
          </a:p>
          <a:p>
            <a:pPr marL="174625" lvl="1" indent="-174625"/>
            <a:r>
              <a:rPr lang="en-GB" sz="1400" dirty="0">
                <a:latin typeface="Arial" panose="020B0604020202020204" pitchFamily="34" charset="0"/>
                <a:cs typeface="Arial" panose="020B0604020202020204" pitchFamily="34" charset="0"/>
              </a:rPr>
              <a:t>creates a closer connection with supporters</a:t>
            </a:r>
          </a:p>
          <a:p>
            <a:pPr marL="174625" lvl="1" indent="-174625"/>
            <a:r>
              <a:rPr lang="en-GB" sz="1400" dirty="0">
                <a:latin typeface="Arial" panose="020B0604020202020204" pitchFamily="34" charset="0"/>
                <a:cs typeface="Arial" panose="020B0604020202020204" pitchFamily="34" charset="0"/>
              </a:rPr>
              <a:t>builds trust between fans and Club</a:t>
            </a:r>
          </a:p>
          <a:p>
            <a:pPr marL="174625" lvl="1" indent="-174625"/>
            <a:r>
              <a:rPr lang="en-GB" sz="1400" dirty="0">
                <a:latin typeface="Arial" panose="020B0604020202020204" pitchFamily="34" charset="0"/>
                <a:cs typeface="Arial" panose="020B0604020202020204" pitchFamily="34" charset="0"/>
              </a:rPr>
              <a:t>is a </a:t>
            </a:r>
            <a:r>
              <a:rPr lang="en-GB" sz="1400" b="1" dirty="0">
                <a:solidFill>
                  <a:srgbClr val="0070C0"/>
                </a:solidFill>
                <a:latin typeface="Arial" panose="020B0604020202020204" pitchFamily="34" charset="0"/>
                <a:cs typeface="Arial" panose="020B0604020202020204" pitchFamily="34" charset="0"/>
              </a:rPr>
              <a:t>key part of fan engagement </a:t>
            </a:r>
            <a:br>
              <a:rPr lang="en-GB" sz="1400" b="1" dirty="0">
                <a:solidFill>
                  <a:srgbClr val="0070C0"/>
                </a:solidFill>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https://www.carlisleunited.co.uk/siteassets/documents-2223/fan-engagement-2223.pdf</a:t>
            </a:r>
            <a:r>
              <a:rPr lang="en-GB" sz="1400" dirty="0">
                <a:latin typeface="Arial" panose="020B0604020202020204" pitchFamily="34" charset="0"/>
                <a:cs typeface="Arial" panose="020B0604020202020204" pitchFamily="34" charset="0"/>
              </a:rPr>
              <a:t> </a:t>
            </a:r>
          </a:p>
          <a:p>
            <a:pPr marL="174625" lvl="1" indent="-174625"/>
            <a:r>
              <a:rPr lang="en-GB" sz="1400" dirty="0">
                <a:latin typeface="Arial" panose="020B0604020202020204" pitchFamily="34" charset="0"/>
                <a:cs typeface="Arial" panose="020B0604020202020204" pitchFamily="34" charset="0"/>
              </a:rPr>
              <a:t>is a key part of understanding the overall strategy and approach of the Club</a:t>
            </a:r>
          </a:p>
          <a:p>
            <a:pPr marL="0" lvl="1" indent="0">
              <a:buNone/>
            </a:pPr>
            <a:endParaRPr lang="en-GB" sz="1400" dirty="0">
              <a:latin typeface="Arial" panose="020B0604020202020204" pitchFamily="34" charset="0"/>
              <a:cs typeface="Arial" panose="020B0604020202020204" pitchFamily="34" charset="0"/>
            </a:endParaRPr>
          </a:p>
          <a:p>
            <a:pPr marL="0" lvl="1" indent="0">
              <a:buNone/>
            </a:pPr>
            <a:r>
              <a:rPr lang="en-GB" sz="1400" dirty="0">
                <a:latin typeface="Arial" panose="020B0604020202020204" pitchFamily="34" charset="0"/>
                <a:cs typeface="Arial" panose="020B0604020202020204" pitchFamily="34" charset="0"/>
              </a:rPr>
              <a:t>The analysis and data in this briefing is up to 30 June 2022 and is compiled from the publicly available Audited Accounts over previous years. Where further clarity can be given by additional Club data we have provided that too</a:t>
            </a:r>
          </a:p>
          <a:p>
            <a:pPr marL="174625" lvl="1" indent="-174625"/>
            <a:endParaRPr lang="en-GB" sz="1400" dirty="0">
              <a:latin typeface="Arial" panose="020B0604020202020204" pitchFamily="34" charset="0"/>
              <a:cs typeface="Arial" panose="020B0604020202020204" pitchFamily="34" charset="0"/>
            </a:endParaRPr>
          </a:p>
          <a:p>
            <a:pPr marL="0" lvl="1" indent="0">
              <a:lnSpc>
                <a:spcPct val="100000"/>
              </a:lnSpc>
              <a:buNone/>
            </a:pPr>
            <a:r>
              <a:rPr lang="en-GB" sz="1400" b="1" dirty="0">
                <a:solidFill>
                  <a:srgbClr val="0070C0"/>
                </a:solidFill>
                <a:latin typeface="Arial" panose="020B0604020202020204" pitchFamily="34" charset="0"/>
                <a:cs typeface="Arial" panose="020B0604020202020204" pitchFamily="34" charset="0"/>
              </a:rPr>
              <a:t>By understanding the Club’s finances our fans can better see our financial position, performance and progress and the challenges we face in our aim to be financially sustainable.</a:t>
            </a:r>
            <a:endParaRPr lang="en-GB" sz="1400" b="1" dirty="0">
              <a:solidFill>
                <a:srgbClr val="0070C0"/>
              </a:solidFill>
            </a:endParaRPr>
          </a:p>
          <a:p>
            <a:pPr marL="174625" lvl="1" indent="-174625">
              <a:buNone/>
            </a:pPr>
            <a:endParaRPr lang="en-GB" sz="1400" dirty="0">
              <a:latin typeface="Arial" panose="020B0604020202020204" pitchFamily="34" charset="0"/>
              <a:cs typeface="Arial" panose="020B0604020202020204" pitchFamily="34" charset="0"/>
            </a:endParaRPr>
          </a:p>
          <a:p>
            <a:pPr marL="174625" lvl="1" indent="0">
              <a:buNone/>
            </a:pPr>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a:p>
            <a:pPr lvl="1"/>
            <a:endParaRPr lang="en-GB" dirty="0"/>
          </a:p>
        </p:txBody>
      </p:sp>
      <p:sp>
        <p:nvSpPr>
          <p:cNvPr id="4" name="Slide Number Placeholder 3">
            <a:extLst>
              <a:ext uri="{FF2B5EF4-FFF2-40B4-BE49-F238E27FC236}">
                <a16:creationId xmlns:a16="http://schemas.microsoft.com/office/drawing/2014/main" id="{F5AF4106-6AB8-4F1E-87A9-F676DD505CFD}"/>
              </a:ext>
            </a:extLst>
          </p:cNvPr>
          <p:cNvSpPr>
            <a:spLocks noGrp="1"/>
          </p:cNvSpPr>
          <p:nvPr>
            <p:ph type="sldNum" sz="quarter" idx="12"/>
          </p:nvPr>
        </p:nvSpPr>
        <p:spPr/>
        <p:txBody>
          <a:bodyPr/>
          <a:lstStyle/>
          <a:p>
            <a:fld id="{A2DEED9E-2F85-423F-9A24-7738B8864EC9}" type="slidenum">
              <a:rPr lang="en-GB" smtClean="0"/>
              <a:pPr/>
              <a:t>2</a:t>
            </a:fld>
            <a:endParaRPr lang="en-GB" dirty="0"/>
          </a:p>
        </p:txBody>
      </p:sp>
    </p:spTree>
    <p:extLst>
      <p:ext uri="{BB962C8B-B14F-4D97-AF65-F5344CB8AC3E}">
        <p14:creationId xmlns:p14="http://schemas.microsoft.com/office/powerpoint/2010/main" val="3154604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  – income trend</a:t>
            </a:r>
            <a:br>
              <a:rPr lang="en-GB" sz="2400" dirty="0">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Football Fortune</a:t>
            </a:r>
            <a:br>
              <a:rPr lang="en-GB" sz="2400" b="1" dirty="0">
                <a:solidFill>
                  <a:srgbClr val="0070C0"/>
                </a:solidFill>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£0.8m in 21/22</a:t>
            </a:r>
            <a:endParaRPr lang="en-GB" sz="2400" b="1" dirty="0">
              <a:solidFill>
                <a:srgbClr val="0000FF"/>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03571" y="585337"/>
            <a:ext cx="5072743" cy="6136138"/>
          </a:xfrm>
          <a:ln>
            <a:solidFill>
              <a:srgbClr val="0070C0"/>
            </a:solidFill>
          </a:ln>
        </p:spPr>
        <p:txBody>
          <a:bodyPr>
            <a:normAutofit lnSpcReduction="10000"/>
          </a:bodyPr>
          <a:lstStyle/>
          <a:p>
            <a:pPr marL="0" lvl="1" indent="0">
              <a:lnSpc>
                <a:spcPct val="120000"/>
              </a:lnSpc>
              <a:spcBef>
                <a:spcPts val="1000"/>
              </a:spcBef>
              <a:buNone/>
            </a:pPr>
            <a:r>
              <a:rPr lang="en-GB" sz="1400" b="1" dirty="0">
                <a:solidFill>
                  <a:srgbClr val="0070C0"/>
                </a:solidFill>
                <a:latin typeface="Times New Roman" panose="02020603050405020304" pitchFamily="18" charset="0"/>
              </a:rPr>
              <a:t>Football Fortune </a:t>
            </a:r>
            <a:r>
              <a:rPr lang="en-GB" sz="1400" dirty="0">
                <a:latin typeface="Times New Roman" panose="02020603050405020304" pitchFamily="18" charset="0"/>
              </a:rPr>
              <a:t>comprises non-recurring income from:</a:t>
            </a:r>
          </a:p>
          <a:p>
            <a:pPr marL="342900" lvl="1" indent="-342900">
              <a:lnSpc>
                <a:spcPct val="120000"/>
              </a:lnSpc>
              <a:spcBef>
                <a:spcPts val="1000"/>
              </a:spcBef>
            </a:pPr>
            <a:r>
              <a:rPr lang="en-GB" sz="1400" dirty="0">
                <a:latin typeface="Times New Roman" panose="02020603050405020304" pitchFamily="18" charset="0"/>
              </a:rPr>
              <a:t>Cup games (cup match income, TV,  prize money); In the six years 2015-2020, it has ranged from a high of £0.7m (15/16) to a low of £0.1m</a:t>
            </a:r>
          </a:p>
          <a:p>
            <a:pPr marL="342900" lvl="1" indent="-342900">
              <a:lnSpc>
                <a:spcPct val="120000"/>
              </a:lnSpc>
              <a:spcBef>
                <a:spcPts val="1000"/>
              </a:spcBef>
            </a:pPr>
            <a:r>
              <a:rPr lang="en-GB" sz="1400" dirty="0">
                <a:latin typeface="Times New Roman" panose="02020603050405020304" pitchFamily="18" charset="0"/>
              </a:rPr>
              <a:t>Recent typical cup income is circa £200k pa (low £0.1m – high £0.7m)</a:t>
            </a:r>
          </a:p>
          <a:p>
            <a:pPr marL="342900" lvl="1" indent="-342900">
              <a:lnSpc>
                <a:spcPct val="120000"/>
              </a:lnSpc>
              <a:spcBef>
                <a:spcPts val="1000"/>
              </a:spcBef>
            </a:pPr>
            <a:r>
              <a:rPr lang="en-GB" sz="1400" dirty="0">
                <a:latin typeface="Times New Roman" panose="02020603050405020304" pitchFamily="18" charset="0"/>
              </a:rPr>
              <a:t>Player sales income was £1.1m in 19/20, from</a:t>
            </a:r>
          </a:p>
          <a:p>
            <a:pPr marL="742950" lvl="2" indent="-285750">
              <a:lnSpc>
                <a:spcPct val="100000"/>
              </a:lnSpc>
              <a:spcBef>
                <a:spcPts val="1000"/>
              </a:spcBef>
            </a:pPr>
            <a:r>
              <a:rPr lang="en-GB" sz="1400" dirty="0">
                <a:latin typeface="Times New Roman" panose="02020603050405020304" pitchFamily="18" charset="0"/>
              </a:rPr>
              <a:t>Guaranteed amounts (heavily driven by </a:t>
            </a:r>
            <a:r>
              <a:rPr lang="en-GB" sz="1400" dirty="0" err="1">
                <a:latin typeface="Times New Roman" panose="02020603050405020304" pitchFamily="18" charset="0"/>
              </a:rPr>
              <a:t>Branthwaite</a:t>
            </a:r>
            <a:r>
              <a:rPr lang="en-GB" sz="1400" dirty="0">
                <a:latin typeface="Times New Roman" panose="02020603050405020304" pitchFamily="18" charset="0"/>
              </a:rPr>
              <a:t> sale)</a:t>
            </a:r>
          </a:p>
          <a:p>
            <a:pPr marL="742950" lvl="2" indent="-285750">
              <a:lnSpc>
                <a:spcPct val="100000"/>
              </a:lnSpc>
              <a:spcBef>
                <a:spcPts val="1000"/>
              </a:spcBef>
            </a:pPr>
            <a:r>
              <a:rPr lang="en-GB" sz="1400" dirty="0">
                <a:latin typeface="Times New Roman" panose="02020603050405020304" pitchFamily="18" charset="0"/>
              </a:rPr>
              <a:t>Add-ons earned after the transfer (</a:t>
            </a:r>
            <a:r>
              <a:rPr lang="en-GB" sz="1400" dirty="0" err="1">
                <a:latin typeface="Times New Roman" panose="02020603050405020304" pitchFamily="18" charset="0"/>
              </a:rPr>
              <a:t>eg</a:t>
            </a:r>
            <a:r>
              <a:rPr lang="en-GB" sz="1400" dirty="0">
                <a:latin typeface="Times New Roman" panose="02020603050405020304" pitchFamily="18" charset="0"/>
              </a:rPr>
              <a:t> appearances)</a:t>
            </a:r>
          </a:p>
          <a:p>
            <a:pPr marL="742950" lvl="2" indent="-285750">
              <a:lnSpc>
                <a:spcPct val="100000"/>
              </a:lnSpc>
              <a:spcBef>
                <a:spcPts val="1000"/>
              </a:spcBef>
            </a:pPr>
            <a:r>
              <a:rPr lang="en-GB" sz="1400" dirty="0">
                <a:latin typeface="Times New Roman" panose="02020603050405020304" pitchFamily="18" charset="0"/>
              </a:rPr>
              <a:t>Sell-</a:t>
            </a:r>
            <a:r>
              <a:rPr lang="en-GB" sz="1400" dirty="0" err="1">
                <a:latin typeface="Times New Roman" panose="02020603050405020304" pitchFamily="18" charset="0"/>
              </a:rPr>
              <a:t>ons</a:t>
            </a:r>
            <a:r>
              <a:rPr lang="en-GB" sz="1400" dirty="0">
                <a:latin typeface="Times New Roman" panose="02020603050405020304" pitchFamily="18" charset="0"/>
              </a:rPr>
              <a:t> from a subsequent transfer (% of profit)</a:t>
            </a:r>
          </a:p>
          <a:p>
            <a:pPr marL="457200" lvl="2" indent="0">
              <a:lnSpc>
                <a:spcPct val="100000"/>
              </a:lnSpc>
              <a:spcBef>
                <a:spcPts val="1000"/>
              </a:spcBef>
              <a:buNone/>
            </a:pPr>
            <a:r>
              <a:rPr lang="en-GB" sz="1400" dirty="0">
                <a:latin typeface="Times New Roman" panose="02020603050405020304" pitchFamily="18" charset="0"/>
              </a:rPr>
              <a:t>Note: Cash can be received over a number of years (see later)</a:t>
            </a:r>
          </a:p>
          <a:p>
            <a:pPr marL="285750" lvl="1" indent="-285750">
              <a:lnSpc>
                <a:spcPct val="120000"/>
              </a:lnSpc>
              <a:spcBef>
                <a:spcPts val="1000"/>
              </a:spcBef>
            </a:pPr>
            <a:r>
              <a:rPr lang="en-GB" sz="1400" b="1" dirty="0">
                <a:latin typeface="Times New Roman" panose="02020603050405020304" pitchFamily="18" charset="0"/>
              </a:rPr>
              <a:t>Football Fortune is highly volatile and unpredictable</a:t>
            </a:r>
          </a:p>
          <a:p>
            <a:pPr marL="0" lvl="1" indent="0">
              <a:lnSpc>
                <a:spcPct val="120000"/>
              </a:lnSpc>
              <a:spcBef>
                <a:spcPts val="1000"/>
              </a:spcBef>
              <a:buNone/>
            </a:pPr>
            <a:r>
              <a:rPr lang="en-GB" sz="1400" dirty="0">
                <a:latin typeface="Times New Roman" panose="02020603050405020304" pitchFamily="18" charset="0"/>
              </a:rPr>
              <a:t>For budget purposes we only plan to earn amounts which are certain.  These comprise:</a:t>
            </a:r>
          </a:p>
          <a:p>
            <a:pPr marL="285750" lvl="1" indent="-285750">
              <a:lnSpc>
                <a:spcPct val="120000"/>
              </a:lnSpc>
              <a:spcBef>
                <a:spcPts val="1000"/>
              </a:spcBef>
            </a:pPr>
            <a:r>
              <a:rPr lang="en-GB" sz="1400" dirty="0">
                <a:latin typeface="Times New Roman" panose="02020603050405020304" pitchFamily="18" charset="0"/>
              </a:rPr>
              <a:t>the £20k participation fee from the EFL Trophy and one game in the FA cup and EFL Cup</a:t>
            </a:r>
          </a:p>
          <a:p>
            <a:pPr marL="285750" lvl="1" indent="-285750">
              <a:lnSpc>
                <a:spcPct val="120000"/>
              </a:lnSpc>
              <a:spcBef>
                <a:spcPts val="1000"/>
              </a:spcBef>
            </a:pPr>
            <a:r>
              <a:rPr lang="en-GB" sz="1400" dirty="0">
                <a:latin typeface="Times New Roman" panose="02020603050405020304" pitchFamily="18" charset="0"/>
              </a:rPr>
              <a:t>guaranteed transfer income (not add-ons/sell-</a:t>
            </a:r>
            <a:r>
              <a:rPr lang="en-GB" sz="1400" dirty="0" err="1">
                <a:latin typeface="Times New Roman" panose="02020603050405020304" pitchFamily="18" charset="0"/>
              </a:rPr>
              <a:t>ons</a:t>
            </a:r>
            <a:r>
              <a:rPr lang="en-GB" sz="1400" dirty="0">
                <a:latin typeface="Times New Roman" panose="02020603050405020304" pitchFamily="18" charset="0"/>
              </a:rPr>
              <a:t>)</a:t>
            </a:r>
          </a:p>
          <a:p>
            <a:pPr marL="0" lvl="1" indent="0">
              <a:lnSpc>
                <a:spcPct val="120000"/>
              </a:lnSpc>
              <a:spcBef>
                <a:spcPts val="1000"/>
              </a:spcBef>
              <a:buNone/>
            </a:pPr>
            <a:r>
              <a:rPr lang="en-GB" sz="1400" b="1" dirty="0">
                <a:solidFill>
                  <a:srgbClr val="0070C0"/>
                </a:solidFill>
                <a:latin typeface="Times New Roman" panose="02020603050405020304" pitchFamily="18" charset="0"/>
              </a:rPr>
              <a:t>Football Fortune can make a huge difference to club finances, with long lasting positive effects.</a:t>
            </a:r>
          </a:p>
        </p:txBody>
      </p:sp>
      <p:sp>
        <p:nvSpPr>
          <p:cNvPr id="4" name="Slide Number Placeholder 3">
            <a:extLst>
              <a:ext uri="{FF2B5EF4-FFF2-40B4-BE49-F238E27FC236}">
                <a16:creationId xmlns:a16="http://schemas.microsoft.com/office/drawing/2014/main" id="{BDAFD927-2DDE-400E-B7C8-F4F744706AD3}"/>
              </a:ext>
            </a:extLst>
          </p:cNvPr>
          <p:cNvSpPr>
            <a:spLocks noGrp="1"/>
          </p:cNvSpPr>
          <p:nvPr>
            <p:ph type="sldNum" sz="quarter" idx="12"/>
          </p:nvPr>
        </p:nvSpPr>
        <p:spPr/>
        <p:txBody>
          <a:bodyPr/>
          <a:lstStyle/>
          <a:p>
            <a:fld id="{A2DEED9E-2F85-423F-9A24-7738B8864EC9}" type="slidenum">
              <a:rPr lang="en-GB" smtClean="0"/>
              <a:t>20</a:t>
            </a:fld>
            <a:endParaRPr lang="en-GB"/>
          </a:p>
        </p:txBody>
      </p:sp>
      <p:pic>
        <p:nvPicPr>
          <p:cNvPr id="3" name="Picture 2">
            <a:extLst>
              <a:ext uri="{FF2B5EF4-FFF2-40B4-BE49-F238E27FC236}">
                <a16:creationId xmlns:a16="http://schemas.microsoft.com/office/drawing/2014/main" id="{AE9D4469-99C9-FD3C-058E-45A48FC8600A}"/>
              </a:ext>
            </a:extLst>
          </p:cNvPr>
          <p:cNvPicPr>
            <a:picLocks noChangeAspect="1"/>
          </p:cNvPicPr>
          <p:nvPr/>
        </p:nvPicPr>
        <p:blipFill>
          <a:blip r:embed="rId2"/>
          <a:stretch>
            <a:fillRect/>
          </a:stretch>
        </p:blipFill>
        <p:spPr>
          <a:xfrm>
            <a:off x="315686" y="1660776"/>
            <a:ext cx="5602224" cy="3985260"/>
          </a:xfrm>
          <a:prstGeom prst="rect">
            <a:avLst/>
          </a:prstGeom>
        </p:spPr>
      </p:pic>
    </p:spTree>
    <p:extLst>
      <p:ext uri="{BB962C8B-B14F-4D97-AF65-F5344CB8AC3E}">
        <p14:creationId xmlns:p14="http://schemas.microsoft.com/office/powerpoint/2010/main" val="662386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 – income trend</a:t>
            </a:r>
            <a:br>
              <a:rPr lang="en-GB" sz="2400" dirty="0">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Other non-recurring Business Turnover</a:t>
            </a:r>
            <a:br>
              <a:rPr lang="en-GB" sz="2400" b="1" dirty="0">
                <a:solidFill>
                  <a:srgbClr val="0070C0"/>
                </a:solidFill>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£0.35m in 21/22</a:t>
            </a:r>
            <a:endParaRPr lang="en-GB" sz="2400" b="1" dirty="0">
              <a:solidFill>
                <a:srgbClr val="0000FF"/>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02311" y="555171"/>
            <a:ext cx="5094514" cy="5229612"/>
          </a:xfrm>
          <a:ln>
            <a:solidFill>
              <a:srgbClr val="0070C0"/>
            </a:solidFill>
          </a:ln>
        </p:spPr>
        <p:txBody>
          <a:bodyPr>
            <a:noAutofit/>
          </a:bodyPr>
          <a:lstStyle/>
          <a:p>
            <a:pPr marL="0" lvl="1" indent="0">
              <a:spcBef>
                <a:spcPts val="1000"/>
              </a:spcBef>
              <a:buNone/>
            </a:pPr>
            <a:r>
              <a:rPr lang="en-GB" sz="1400" dirty="0">
                <a:latin typeface="Times New Roman" panose="02020603050405020304" pitchFamily="18" charset="0"/>
              </a:rPr>
              <a:t>This comprises unusual one-off Business Turnover that happens from time to time:</a:t>
            </a:r>
          </a:p>
          <a:p>
            <a:pPr marL="342900" lvl="1" indent="-342900">
              <a:spcBef>
                <a:spcPts val="1000"/>
              </a:spcBef>
            </a:pPr>
            <a:r>
              <a:rPr lang="en-GB" sz="1400" dirty="0">
                <a:latin typeface="Times New Roman" panose="02020603050405020304" pitchFamily="18" charset="0"/>
              </a:rPr>
              <a:t>Concerts </a:t>
            </a:r>
          </a:p>
          <a:p>
            <a:pPr marL="342900" lvl="1" indent="-342900">
              <a:spcBef>
                <a:spcPts val="1000"/>
              </a:spcBef>
            </a:pPr>
            <a:r>
              <a:rPr lang="en-GB" sz="1400" dirty="0">
                <a:latin typeface="Times New Roman" panose="02020603050405020304" pitchFamily="18" charset="0"/>
              </a:rPr>
              <a:t>Friendlies</a:t>
            </a:r>
          </a:p>
          <a:p>
            <a:pPr marL="342900" lvl="1" indent="-342900">
              <a:spcBef>
                <a:spcPts val="1000"/>
              </a:spcBef>
            </a:pPr>
            <a:r>
              <a:rPr lang="en-GB" sz="1400" dirty="0">
                <a:latin typeface="Times New Roman" panose="02020603050405020304" pitchFamily="18" charset="0"/>
              </a:rPr>
              <a:t>Donations including CV19 (19/20: £145k)</a:t>
            </a:r>
          </a:p>
          <a:p>
            <a:pPr marL="342900" lvl="1" indent="-342900">
              <a:spcBef>
                <a:spcPts val="1000"/>
              </a:spcBef>
            </a:pPr>
            <a:r>
              <a:rPr lang="en-GB" sz="1400" dirty="0">
                <a:latin typeface="Times New Roman" panose="02020603050405020304" pitchFamily="18" charset="0"/>
              </a:rPr>
              <a:t>Insurance claims (15/16 and 16/17)</a:t>
            </a:r>
          </a:p>
          <a:p>
            <a:pPr marL="342900" lvl="1" indent="-342900">
              <a:spcBef>
                <a:spcPts val="1000"/>
              </a:spcBef>
            </a:pPr>
            <a:r>
              <a:rPr lang="en-GB" sz="1400" dirty="0">
                <a:latin typeface="Times New Roman" panose="02020603050405020304" pitchFamily="18" charset="0"/>
              </a:rPr>
              <a:t>PL Coronavirus grants (20/201: £359k and £333k in 21/22)</a:t>
            </a:r>
          </a:p>
          <a:p>
            <a:pPr marL="342900" lvl="1" indent="-342900">
              <a:spcBef>
                <a:spcPts val="1000"/>
              </a:spcBef>
            </a:pPr>
            <a:r>
              <a:rPr lang="en-GB" sz="1400" dirty="0">
                <a:latin typeface="Times New Roman" panose="02020603050405020304" pitchFamily="18" charset="0"/>
              </a:rPr>
              <a:t>Other sundry unexpected income </a:t>
            </a:r>
          </a:p>
          <a:p>
            <a:pPr marL="342900" lvl="1" indent="-342900">
              <a:spcBef>
                <a:spcPts val="1000"/>
              </a:spcBef>
            </a:pPr>
            <a:r>
              <a:rPr lang="en-GB" sz="1400" dirty="0">
                <a:latin typeface="Times New Roman" panose="02020603050405020304" pitchFamily="18" charset="0"/>
              </a:rPr>
              <a:t>Coronavirus Job Retentions Scheme claims (19/20: £361k and £242k in 20/21).These are reported in other income in the Audited accounts </a:t>
            </a:r>
          </a:p>
          <a:p>
            <a:pPr marL="0" lvl="1" indent="0">
              <a:spcBef>
                <a:spcPts val="1000"/>
              </a:spcBef>
              <a:buNone/>
            </a:pPr>
            <a:r>
              <a:rPr lang="en-GB" sz="1400" dirty="0">
                <a:latin typeface="Times New Roman" panose="02020603050405020304" pitchFamily="18" charset="0"/>
              </a:rPr>
              <a:t>This is highly volatile and unpredictable income and distorts trends (which is why Recurring Turnover is a better measure of </a:t>
            </a:r>
            <a:r>
              <a:rPr lang="en-GB" sz="1400" dirty="0" err="1">
                <a:latin typeface="Times New Roman" panose="02020603050405020304" pitchFamily="18" charset="0"/>
              </a:rPr>
              <a:t>underying</a:t>
            </a:r>
            <a:r>
              <a:rPr lang="en-GB" sz="1400" dirty="0">
                <a:latin typeface="Times New Roman" panose="02020603050405020304" pitchFamily="18" charset="0"/>
              </a:rPr>
              <a:t> club financial performance)</a:t>
            </a:r>
            <a:endParaRPr lang="en-GB" sz="1400" b="1" dirty="0">
              <a:solidFill>
                <a:srgbClr val="0070C0"/>
              </a:solidFill>
              <a:latin typeface="Times New Roman" panose="02020603050405020304" pitchFamily="18" charset="0"/>
            </a:endParaRPr>
          </a:p>
          <a:p>
            <a:pPr marL="0" lvl="1" indent="0">
              <a:spcBef>
                <a:spcPts val="1000"/>
              </a:spcBef>
              <a:buNone/>
            </a:pPr>
            <a:r>
              <a:rPr lang="en-GB" sz="1400" b="1" dirty="0">
                <a:solidFill>
                  <a:srgbClr val="0070C0"/>
                </a:solidFill>
                <a:latin typeface="Times New Roman" panose="02020603050405020304" pitchFamily="18" charset="0"/>
              </a:rPr>
              <a:t>For budget purposes we do not plan to earn income or rely on income from these sources</a:t>
            </a:r>
          </a:p>
          <a:p>
            <a:pPr marL="0" lvl="1" indent="0">
              <a:spcBef>
                <a:spcPts val="1000"/>
              </a:spcBef>
              <a:buNone/>
            </a:pPr>
            <a:r>
              <a:rPr lang="en-GB" sz="1400" b="1" dirty="0">
                <a:solidFill>
                  <a:srgbClr val="0070C0"/>
                </a:solidFill>
                <a:latin typeface="Times New Roman" panose="02020603050405020304" pitchFamily="18" charset="0"/>
              </a:rPr>
              <a:t>In 21/22 we earned £333,000 from these non-recurring sources, which were a direct result of Coronavirus and mitigated the lost Business Turnover and Business Costs we suffered in 21/22 and 20/21</a:t>
            </a:r>
          </a:p>
        </p:txBody>
      </p:sp>
      <p:sp>
        <p:nvSpPr>
          <p:cNvPr id="4" name="Slide Number Placeholder 3">
            <a:extLst>
              <a:ext uri="{FF2B5EF4-FFF2-40B4-BE49-F238E27FC236}">
                <a16:creationId xmlns:a16="http://schemas.microsoft.com/office/drawing/2014/main" id="{A286F9B1-A19F-431F-835D-11C8B47D4149}"/>
              </a:ext>
            </a:extLst>
          </p:cNvPr>
          <p:cNvSpPr>
            <a:spLocks noGrp="1"/>
          </p:cNvSpPr>
          <p:nvPr>
            <p:ph type="sldNum" sz="quarter" idx="12"/>
          </p:nvPr>
        </p:nvSpPr>
        <p:spPr/>
        <p:txBody>
          <a:bodyPr/>
          <a:lstStyle/>
          <a:p>
            <a:fld id="{A2DEED9E-2F85-423F-9A24-7738B8864EC9}" type="slidenum">
              <a:rPr lang="en-GB" smtClean="0"/>
              <a:t>21</a:t>
            </a:fld>
            <a:endParaRPr lang="en-GB"/>
          </a:p>
        </p:txBody>
      </p:sp>
      <p:grpSp>
        <p:nvGrpSpPr>
          <p:cNvPr id="5" name="Group 4">
            <a:extLst>
              <a:ext uri="{FF2B5EF4-FFF2-40B4-BE49-F238E27FC236}">
                <a16:creationId xmlns:a16="http://schemas.microsoft.com/office/drawing/2014/main" id="{6984D2ED-918C-1EB7-FBEE-C5BFC64F9C02}"/>
              </a:ext>
            </a:extLst>
          </p:cNvPr>
          <p:cNvGrpSpPr>
            <a:grpSpLocks noChangeAspect="1"/>
          </p:cNvGrpSpPr>
          <p:nvPr/>
        </p:nvGrpSpPr>
        <p:grpSpPr bwMode="auto">
          <a:xfrm>
            <a:off x="392113" y="1690688"/>
            <a:ext cx="5868987" cy="3833812"/>
            <a:chOff x="247" y="1065"/>
            <a:chExt cx="3697" cy="2415"/>
          </a:xfrm>
        </p:grpSpPr>
        <p:sp>
          <p:nvSpPr>
            <p:cNvPr id="7" name="AutoShape 3">
              <a:extLst>
                <a:ext uri="{FF2B5EF4-FFF2-40B4-BE49-F238E27FC236}">
                  <a16:creationId xmlns:a16="http://schemas.microsoft.com/office/drawing/2014/main" id="{A11B1DDB-02DE-3E89-E415-83D7FAC571A2}"/>
                </a:ext>
              </a:extLst>
            </p:cNvPr>
            <p:cNvSpPr>
              <a:spLocks noChangeAspect="1" noChangeArrowheads="1" noTextEdit="1"/>
            </p:cNvSpPr>
            <p:nvPr/>
          </p:nvSpPr>
          <p:spPr bwMode="auto">
            <a:xfrm>
              <a:off x="247" y="1065"/>
              <a:ext cx="3697" cy="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5">
              <a:extLst>
                <a:ext uri="{FF2B5EF4-FFF2-40B4-BE49-F238E27FC236}">
                  <a16:creationId xmlns:a16="http://schemas.microsoft.com/office/drawing/2014/main" id="{7A7A1B16-E9FB-E392-D33F-FBF94AEC49CB}"/>
                </a:ext>
              </a:extLst>
            </p:cNvPr>
            <p:cNvSpPr>
              <a:spLocks noChangeArrowheads="1"/>
            </p:cNvSpPr>
            <p:nvPr/>
          </p:nvSpPr>
          <p:spPr bwMode="auto">
            <a:xfrm>
              <a:off x="250" y="1068"/>
              <a:ext cx="3691" cy="24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FF740F89-B849-F9C8-356C-45C6161B05E7}"/>
                </a:ext>
              </a:extLst>
            </p:cNvPr>
            <p:cNvSpPr>
              <a:spLocks noEditPoints="1"/>
            </p:cNvSpPr>
            <p:nvPr/>
          </p:nvSpPr>
          <p:spPr bwMode="auto">
            <a:xfrm>
              <a:off x="714" y="1523"/>
              <a:ext cx="3134" cy="1081"/>
            </a:xfrm>
            <a:custGeom>
              <a:avLst/>
              <a:gdLst>
                <a:gd name="T0" fmla="*/ 0 w 3134"/>
                <a:gd name="T1" fmla="*/ 1081 h 1081"/>
                <a:gd name="T2" fmla="*/ 3134 w 3134"/>
                <a:gd name="T3" fmla="*/ 1081 h 1081"/>
                <a:gd name="T4" fmla="*/ 0 w 3134"/>
                <a:gd name="T5" fmla="*/ 864 h 1081"/>
                <a:gd name="T6" fmla="*/ 3134 w 3134"/>
                <a:gd name="T7" fmla="*/ 864 h 1081"/>
                <a:gd name="T8" fmla="*/ 0 w 3134"/>
                <a:gd name="T9" fmla="*/ 648 h 1081"/>
                <a:gd name="T10" fmla="*/ 3134 w 3134"/>
                <a:gd name="T11" fmla="*/ 648 h 1081"/>
                <a:gd name="T12" fmla="*/ 0 w 3134"/>
                <a:gd name="T13" fmla="*/ 432 h 1081"/>
                <a:gd name="T14" fmla="*/ 3134 w 3134"/>
                <a:gd name="T15" fmla="*/ 432 h 1081"/>
                <a:gd name="T16" fmla="*/ 0 w 3134"/>
                <a:gd name="T17" fmla="*/ 215 h 1081"/>
                <a:gd name="T18" fmla="*/ 3134 w 3134"/>
                <a:gd name="T19" fmla="*/ 215 h 1081"/>
                <a:gd name="T20" fmla="*/ 0 w 3134"/>
                <a:gd name="T21" fmla="*/ 0 h 1081"/>
                <a:gd name="T22" fmla="*/ 3134 w 3134"/>
                <a:gd name="T23" fmla="*/ 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4" h="1081">
                  <a:moveTo>
                    <a:pt x="0" y="1081"/>
                  </a:moveTo>
                  <a:lnTo>
                    <a:pt x="3134" y="1081"/>
                  </a:lnTo>
                  <a:moveTo>
                    <a:pt x="0" y="864"/>
                  </a:moveTo>
                  <a:lnTo>
                    <a:pt x="3134" y="864"/>
                  </a:lnTo>
                  <a:moveTo>
                    <a:pt x="0" y="648"/>
                  </a:moveTo>
                  <a:lnTo>
                    <a:pt x="3134" y="648"/>
                  </a:lnTo>
                  <a:moveTo>
                    <a:pt x="0" y="432"/>
                  </a:moveTo>
                  <a:lnTo>
                    <a:pt x="3134" y="432"/>
                  </a:lnTo>
                  <a:moveTo>
                    <a:pt x="0" y="215"/>
                  </a:moveTo>
                  <a:lnTo>
                    <a:pt x="3134" y="215"/>
                  </a:lnTo>
                  <a:moveTo>
                    <a:pt x="0" y="0"/>
                  </a:moveTo>
                  <a:lnTo>
                    <a:pt x="3134" y="0"/>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E79350FB-ED24-9D5C-8E3D-AD6EBC59999B}"/>
                </a:ext>
              </a:extLst>
            </p:cNvPr>
            <p:cNvSpPr>
              <a:spLocks noEditPoints="1"/>
            </p:cNvSpPr>
            <p:nvPr/>
          </p:nvSpPr>
          <p:spPr bwMode="auto">
            <a:xfrm>
              <a:off x="832" y="2629"/>
              <a:ext cx="2899" cy="191"/>
            </a:xfrm>
            <a:custGeom>
              <a:avLst/>
              <a:gdLst>
                <a:gd name="T0" fmla="*/ 0 w 2899"/>
                <a:gd name="T1" fmla="*/ 179 h 191"/>
                <a:gd name="T2" fmla="*/ 157 w 2899"/>
                <a:gd name="T3" fmla="*/ 179 h 191"/>
                <a:gd name="T4" fmla="*/ 157 w 2899"/>
                <a:gd name="T5" fmla="*/ 191 h 191"/>
                <a:gd name="T6" fmla="*/ 0 w 2899"/>
                <a:gd name="T7" fmla="*/ 191 h 191"/>
                <a:gd name="T8" fmla="*/ 0 w 2899"/>
                <a:gd name="T9" fmla="*/ 179 h 191"/>
                <a:gd name="T10" fmla="*/ 783 w 2899"/>
                <a:gd name="T11" fmla="*/ 142 h 191"/>
                <a:gd name="T12" fmla="*/ 940 w 2899"/>
                <a:gd name="T13" fmla="*/ 142 h 191"/>
                <a:gd name="T14" fmla="*/ 940 w 2899"/>
                <a:gd name="T15" fmla="*/ 191 h 191"/>
                <a:gd name="T16" fmla="*/ 783 w 2899"/>
                <a:gd name="T17" fmla="*/ 191 h 191"/>
                <a:gd name="T18" fmla="*/ 783 w 2899"/>
                <a:gd name="T19" fmla="*/ 142 h 191"/>
                <a:gd name="T20" fmla="*/ 1176 w 2899"/>
                <a:gd name="T21" fmla="*/ 168 h 191"/>
                <a:gd name="T22" fmla="*/ 1332 w 2899"/>
                <a:gd name="T23" fmla="*/ 168 h 191"/>
                <a:gd name="T24" fmla="*/ 1332 w 2899"/>
                <a:gd name="T25" fmla="*/ 191 h 191"/>
                <a:gd name="T26" fmla="*/ 1176 w 2899"/>
                <a:gd name="T27" fmla="*/ 191 h 191"/>
                <a:gd name="T28" fmla="*/ 1176 w 2899"/>
                <a:gd name="T29" fmla="*/ 168 h 191"/>
                <a:gd name="T30" fmla="*/ 1567 w 2899"/>
                <a:gd name="T31" fmla="*/ 105 h 191"/>
                <a:gd name="T32" fmla="*/ 1724 w 2899"/>
                <a:gd name="T33" fmla="*/ 105 h 191"/>
                <a:gd name="T34" fmla="*/ 1724 w 2899"/>
                <a:gd name="T35" fmla="*/ 191 h 191"/>
                <a:gd name="T36" fmla="*/ 1567 w 2899"/>
                <a:gd name="T37" fmla="*/ 191 h 191"/>
                <a:gd name="T38" fmla="*/ 1567 w 2899"/>
                <a:gd name="T39" fmla="*/ 105 h 191"/>
                <a:gd name="T40" fmla="*/ 1959 w 2899"/>
                <a:gd name="T41" fmla="*/ 0 h 191"/>
                <a:gd name="T42" fmla="*/ 2115 w 2899"/>
                <a:gd name="T43" fmla="*/ 0 h 191"/>
                <a:gd name="T44" fmla="*/ 2115 w 2899"/>
                <a:gd name="T45" fmla="*/ 191 h 191"/>
                <a:gd name="T46" fmla="*/ 1959 w 2899"/>
                <a:gd name="T47" fmla="*/ 191 h 191"/>
                <a:gd name="T48" fmla="*/ 1959 w 2899"/>
                <a:gd name="T49" fmla="*/ 0 h 191"/>
                <a:gd name="T50" fmla="*/ 2351 w 2899"/>
                <a:gd name="T51" fmla="*/ 52 h 191"/>
                <a:gd name="T52" fmla="*/ 2507 w 2899"/>
                <a:gd name="T53" fmla="*/ 52 h 191"/>
                <a:gd name="T54" fmla="*/ 2507 w 2899"/>
                <a:gd name="T55" fmla="*/ 191 h 191"/>
                <a:gd name="T56" fmla="*/ 2351 w 2899"/>
                <a:gd name="T57" fmla="*/ 191 h 191"/>
                <a:gd name="T58" fmla="*/ 2351 w 2899"/>
                <a:gd name="T59" fmla="*/ 52 h 191"/>
                <a:gd name="T60" fmla="*/ 2743 w 2899"/>
                <a:gd name="T61" fmla="*/ 143 h 191"/>
                <a:gd name="T62" fmla="*/ 2899 w 2899"/>
                <a:gd name="T63" fmla="*/ 143 h 191"/>
                <a:gd name="T64" fmla="*/ 2899 w 2899"/>
                <a:gd name="T65" fmla="*/ 191 h 191"/>
                <a:gd name="T66" fmla="*/ 2743 w 2899"/>
                <a:gd name="T67" fmla="*/ 191 h 191"/>
                <a:gd name="T68" fmla="*/ 2743 w 2899"/>
                <a:gd name="T69" fmla="*/ 14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9" h="191">
                  <a:moveTo>
                    <a:pt x="0" y="179"/>
                  </a:moveTo>
                  <a:lnTo>
                    <a:pt x="157" y="179"/>
                  </a:lnTo>
                  <a:lnTo>
                    <a:pt x="157" y="191"/>
                  </a:lnTo>
                  <a:lnTo>
                    <a:pt x="0" y="191"/>
                  </a:lnTo>
                  <a:lnTo>
                    <a:pt x="0" y="179"/>
                  </a:lnTo>
                  <a:close/>
                  <a:moveTo>
                    <a:pt x="783" y="142"/>
                  </a:moveTo>
                  <a:lnTo>
                    <a:pt x="940" y="142"/>
                  </a:lnTo>
                  <a:lnTo>
                    <a:pt x="940" y="191"/>
                  </a:lnTo>
                  <a:lnTo>
                    <a:pt x="783" y="191"/>
                  </a:lnTo>
                  <a:lnTo>
                    <a:pt x="783" y="142"/>
                  </a:lnTo>
                  <a:close/>
                  <a:moveTo>
                    <a:pt x="1176" y="168"/>
                  </a:moveTo>
                  <a:lnTo>
                    <a:pt x="1332" y="168"/>
                  </a:lnTo>
                  <a:lnTo>
                    <a:pt x="1332" y="191"/>
                  </a:lnTo>
                  <a:lnTo>
                    <a:pt x="1176" y="191"/>
                  </a:lnTo>
                  <a:lnTo>
                    <a:pt x="1176" y="168"/>
                  </a:lnTo>
                  <a:close/>
                  <a:moveTo>
                    <a:pt x="1567" y="105"/>
                  </a:moveTo>
                  <a:lnTo>
                    <a:pt x="1724" y="105"/>
                  </a:lnTo>
                  <a:lnTo>
                    <a:pt x="1724" y="191"/>
                  </a:lnTo>
                  <a:lnTo>
                    <a:pt x="1567" y="191"/>
                  </a:lnTo>
                  <a:lnTo>
                    <a:pt x="1567" y="105"/>
                  </a:lnTo>
                  <a:close/>
                  <a:moveTo>
                    <a:pt x="1959" y="0"/>
                  </a:moveTo>
                  <a:lnTo>
                    <a:pt x="2115" y="0"/>
                  </a:lnTo>
                  <a:lnTo>
                    <a:pt x="2115" y="191"/>
                  </a:lnTo>
                  <a:lnTo>
                    <a:pt x="1959" y="191"/>
                  </a:lnTo>
                  <a:lnTo>
                    <a:pt x="1959" y="0"/>
                  </a:lnTo>
                  <a:close/>
                  <a:moveTo>
                    <a:pt x="2351" y="52"/>
                  </a:moveTo>
                  <a:lnTo>
                    <a:pt x="2507" y="52"/>
                  </a:lnTo>
                  <a:lnTo>
                    <a:pt x="2507" y="191"/>
                  </a:lnTo>
                  <a:lnTo>
                    <a:pt x="2351" y="191"/>
                  </a:lnTo>
                  <a:lnTo>
                    <a:pt x="2351" y="52"/>
                  </a:lnTo>
                  <a:close/>
                  <a:moveTo>
                    <a:pt x="2743" y="143"/>
                  </a:moveTo>
                  <a:lnTo>
                    <a:pt x="2899" y="143"/>
                  </a:lnTo>
                  <a:lnTo>
                    <a:pt x="2899" y="191"/>
                  </a:lnTo>
                  <a:lnTo>
                    <a:pt x="2743" y="191"/>
                  </a:lnTo>
                  <a:lnTo>
                    <a:pt x="2743" y="143"/>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3C3D49D4-D53D-DF19-0A5D-B8B466E56B01}"/>
                </a:ext>
              </a:extLst>
            </p:cNvPr>
            <p:cNvSpPr>
              <a:spLocks noEditPoints="1"/>
            </p:cNvSpPr>
            <p:nvPr/>
          </p:nvSpPr>
          <p:spPr bwMode="auto">
            <a:xfrm>
              <a:off x="1224" y="2380"/>
              <a:ext cx="548" cy="440"/>
            </a:xfrm>
            <a:custGeom>
              <a:avLst/>
              <a:gdLst>
                <a:gd name="T0" fmla="*/ 0 w 548"/>
                <a:gd name="T1" fmla="*/ 178 h 440"/>
                <a:gd name="T2" fmla="*/ 156 w 548"/>
                <a:gd name="T3" fmla="*/ 178 h 440"/>
                <a:gd name="T4" fmla="*/ 156 w 548"/>
                <a:gd name="T5" fmla="*/ 440 h 440"/>
                <a:gd name="T6" fmla="*/ 0 w 548"/>
                <a:gd name="T7" fmla="*/ 440 h 440"/>
                <a:gd name="T8" fmla="*/ 0 w 548"/>
                <a:gd name="T9" fmla="*/ 178 h 440"/>
                <a:gd name="T10" fmla="*/ 391 w 548"/>
                <a:gd name="T11" fmla="*/ 0 h 440"/>
                <a:gd name="T12" fmla="*/ 548 w 548"/>
                <a:gd name="T13" fmla="*/ 0 h 440"/>
                <a:gd name="T14" fmla="*/ 548 w 548"/>
                <a:gd name="T15" fmla="*/ 391 h 440"/>
                <a:gd name="T16" fmla="*/ 391 w 548"/>
                <a:gd name="T17" fmla="*/ 391 h 440"/>
                <a:gd name="T18" fmla="*/ 391 w 548"/>
                <a:gd name="T19"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440">
                  <a:moveTo>
                    <a:pt x="0" y="178"/>
                  </a:moveTo>
                  <a:lnTo>
                    <a:pt x="156" y="178"/>
                  </a:lnTo>
                  <a:lnTo>
                    <a:pt x="156" y="440"/>
                  </a:lnTo>
                  <a:lnTo>
                    <a:pt x="0" y="440"/>
                  </a:lnTo>
                  <a:lnTo>
                    <a:pt x="0" y="178"/>
                  </a:lnTo>
                  <a:close/>
                  <a:moveTo>
                    <a:pt x="391" y="0"/>
                  </a:moveTo>
                  <a:lnTo>
                    <a:pt x="548" y="0"/>
                  </a:lnTo>
                  <a:lnTo>
                    <a:pt x="548" y="391"/>
                  </a:lnTo>
                  <a:lnTo>
                    <a:pt x="391" y="391"/>
                  </a:lnTo>
                  <a:lnTo>
                    <a:pt x="391" y="0"/>
                  </a:lnTo>
                  <a:close/>
                </a:path>
              </a:pathLst>
            </a:custGeom>
            <a:solidFill>
              <a:srgbClr val="2038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6E5D9039-E5D9-22E2-346B-BD17D43201E9}"/>
                </a:ext>
              </a:extLst>
            </p:cNvPr>
            <p:cNvSpPr>
              <a:spLocks noEditPoints="1"/>
            </p:cNvSpPr>
            <p:nvPr/>
          </p:nvSpPr>
          <p:spPr bwMode="auto">
            <a:xfrm>
              <a:off x="832" y="2170"/>
              <a:ext cx="548" cy="638"/>
            </a:xfrm>
            <a:custGeom>
              <a:avLst/>
              <a:gdLst>
                <a:gd name="T0" fmla="*/ 0 w 548"/>
                <a:gd name="T1" fmla="*/ 277 h 638"/>
                <a:gd name="T2" fmla="*/ 157 w 548"/>
                <a:gd name="T3" fmla="*/ 277 h 638"/>
                <a:gd name="T4" fmla="*/ 157 w 548"/>
                <a:gd name="T5" fmla="*/ 638 h 638"/>
                <a:gd name="T6" fmla="*/ 0 w 548"/>
                <a:gd name="T7" fmla="*/ 638 h 638"/>
                <a:gd name="T8" fmla="*/ 0 w 548"/>
                <a:gd name="T9" fmla="*/ 277 h 638"/>
                <a:gd name="T10" fmla="*/ 392 w 548"/>
                <a:gd name="T11" fmla="*/ 0 h 638"/>
                <a:gd name="T12" fmla="*/ 548 w 548"/>
                <a:gd name="T13" fmla="*/ 0 h 638"/>
                <a:gd name="T14" fmla="*/ 548 w 548"/>
                <a:gd name="T15" fmla="*/ 388 h 638"/>
                <a:gd name="T16" fmla="*/ 392 w 548"/>
                <a:gd name="T17" fmla="*/ 388 h 638"/>
                <a:gd name="T18" fmla="*/ 392 w 548"/>
                <a:gd name="T19"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638">
                  <a:moveTo>
                    <a:pt x="0" y="277"/>
                  </a:moveTo>
                  <a:lnTo>
                    <a:pt x="157" y="277"/>
                  </a:lnTo>
                  <a:lnTo>
                    <a:pt x="157" y="638"/>
                  </a:lnTo>
                  <a:lnTo>
                    <a:pt x="0" y="638"/>
                  </a:lnTo>
                  <a:lnTo>
                    <a:pt x="0" y="277"/>
                  </a:lnTo>
                  <a:close/>
                  <a:moveTo>
                    <a:pt x="392" y="0"/>
                  </a:moveTo>
                  <a:lnTo>
                    <a:pt x="548" y="0"/>
                  </a:lnTo>
                  <a:lnTo>
                    <a:pt x="548" y="388"/>
                  </a:lnTo>
                  <a:lnTo>
                    <a:pt x="392" y="388"/>
                  </a:lnTo>
                  <a:lnTo>
                    <a:pt x="392" y="0"/>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10">
              <a:extLst>
                <a:ext uri="{FF2B5EF4-FFF2-40B4-BE49-F238E27FC236}">
                  <a16:creationId xmlns:a16="http://schemas.microsoft.com/office/drawing/2014/main" id="{9E6E95AE-1951-318D-38E0-D0AC2454909C}"/>
                </a:ext>
              </a:extLst>
            </p:cNvPr>
            <p:cNvSpPr>
              <a:spLocks noChangeArrowheads="1"/>
            </p:cNvSpPr>
            <p:nvPr/>
          </p:nvSpPr>
          <p:spPr bwMode="auto">
            <a:xfrm>
              <a:off x="1224" y="1796"/>
              <a:ext cx="156" cy="374"/>
            </a:xfrm>
            <a:prstGeom prst="rect">
              <a:avLst/>
            </a:prstGeom>
            <a:solidFill>
              <a:srgbClr val="97B9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6FC432D7-E1FE-0778-7652-2E65157FD781}"/>
                </a:ext>
              </a:extLst>
            </p:cNvPr>
            <p:cNvSpPr>
              <a:spLocks noEditPoints="1"/>
            </p:cNvSpPr>
            <p:nvPr/>
          </p:nvSpPr>
          <p:spPr bwMode="auto">
            <a:xfrm>
              <a:off x="1224" y="1666"/>
              <a:ext cx="548" cy="714"/>
            </a:xfrm>
            <a:custGeom>
              <a:avLst/>
              <a:gdLst>
                <a:gd name="T0" fmla="*/ 0 w 548"/>
                <a:gd name="T1" fmla="*/ 0 h 714"/>
                <a:gd name="T2" fmla="*/ 156 w 548"/>
                <a:gd name="T3" fmla="*/ 0 h 714"/>
                <a:gd name="T4" fmla="*/ 156 w 548"/>
                <a:gd name="T5" fmla="*/ 130 h 714"/>
                <a:gd name="T6" fmla="*/ 0 w 548"/>
                <a:gd name="T7" fmla="*/ 130 h 714"/>
                <a:gd name="T8" fmla="*/ 0 w 548"/>
                <a:gd name="T9" fmla="*/ 0 h 714"/>
                <a:gd name="T10" fmla="*/ 391 w 548"/>
                <a:gd name="T11" fmla="*/ 547 h 714"/>
                <a:gd name="T12" fmla="*/ 548 w 548"/>
                <a:gd name="T13" fmla="*/ 547 h 714"/>
                <a:gd name="T14" fmla="*/ 548 w 548"/>
                <a:gd name="T15" fmla="*/ 714 h 714"/>
                <a:gd name="T16" fmla="*/ 391 w 548"/>
                <a:gd name="T17" fmla="*/ 714 h 714"/>
                <a:gd name="T18" fmla="*/ 391 w 548"/>
                <a:gd name="T19" fmla="*/ 547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714">
                  <a:moveTo>
                    <a:pt x="0" y="0"/>
                  </a:moveTo>
                  <a:lnTo>
                    <a:pt x="156" y="0"/>
                  </a:lnTo>
                  <a:lnTo>
                    <a:pt x="156" y="130"/>
                  </a:lnTo>
                  <a:lnTo>
                    <a:pt x="0" y="130"/>
                  </a:lnTo>
                  <a:lnTo>
                    <a:pt x="0" y="0"/>
                  </a:lnTo>
                  <a:close/>
                  <a:moveTo>
                    <a:pt x="391" y="547"/>
                  </a:moveTo>
                  <a:lnTo>
                    <a:pt x="548" y="547"/>
                  </a:lnTo>
                  <a:lnTo>
                    <a:pt x="548" y="714"/>
                  </a:lnTo>
                  <a:lnTo>
                    <a:pt x="391" y="714"/>
                  </a:lnTo>
                  <a:lnTo>
                    <a:pt x="391" y="547"/>
                  </a:lnTo>
                  <a:close/>
                </a:path>
              </a:pathLst>
            </a:custGeom>
            <a:solidFill>
              <a:srgbClr val="BED1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Line 12">
              <a:extLst>
                <a:ext uri="{FF2B5EF4-FFF2-40B4-BE49-F238E27FC236}">
                  <a16:creationId xmlns:a16="http://schemas.microsoft.com/office/drawing/2014/main" id="{2DD1CE05-2F84-2AD4-39AB-7EC1CFC3238C}"/>
                </a:ext>
              </a:extLst>
            </p:cNvPr>
            <p:cNvSpPr>
              <a:spLocks noChangeShapeType="1"/>
            </p:cNvSpPr>
            <p:nvPr/>
          </p:nvSpPr>
          <p:spPr bwMode="auto">
            <a:xfrm>
              <a:off x="714" y="2820"/>
              <a:ext cx="3134" cy="0"/>
            </a:xfrm>
            <a:prstGeom prst="line">
              <a:avLst/>
            </a:prstGeom>
            <a:noFill/>
            <a:ln w="9525"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3">
              <a:extLst>
                <a:ext uri="{FF2B5EF4-FFF2-40B4-BE49-F238E27FC236}">
                  <a16:creationId xmlns:a16="http://schemas.microsoft.com/office/drawing/2014/main" id="{DE7FD9F7-972F-5BE3-7F2D-24889F17BA08}"/>
                </a:ext>
              </a:extLst>
            </p:cNvPr>
            <p:cNvSpPr>
              <a:spLocks noChangeArrowheads="1"/>
            </p:cNvSpPr>
            <p:nvPr/>
          </p:nvSpPr>
          <p:spPr bwMode="auto">
            <a:xfrm>
              <a:off x="553" y="2770"/>
              <a:ext cx="8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E137F3B2-69B0-113C-972B-E9D0862DAFCB}"/>
                </a:ext>
              </a:extLst>
            </p:cNvPr>
            <p:cNvSpPr>
              <a:spLocks noChangeArrowheads="1"/>
            </p:cNvSpPr>
            <p:nvPr/>
          </p:nvSpPr>
          <p:spPr bwMode="auto">
            <a:xfrm>
              <a:off x="362" y="2554"/>
              <a:ext cx="32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 200,000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5">
              <a:extLst>
                <a:ext uri="{FF2B5EF4-FFF2-40B4-BE49-F238E27FC236}">
                  <a16:creationId xmlns:a16="http://schemas.microsoft.com/office/drawing/2014/main" id="{28C9E3C5-83B6-ECCD-AD26-C7CEFA4CF2F4}"/>
                </a:ext>
              </a:extLst>
            </p:cNvPr>
            <p:cNvSpPr>
              <a:spLocks noChangeArrowheads="1"/>
            </p:cNvSpPr>
            <p:nvPr/>
          </p:nvSpPr>
          <p:spPr bwMode="auto">
            <a:xfrm>
              <a:off x="362" y="2336"/>
              <a:ext cx="32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595959"/>
                  </a:solidFill>
                  <a:effectLst/>
                  <a:latin typeface="Calibri" panose="020F0502020204030204" pitchFamily="34" charset="0"/>
                </a:rPr>
                <a:t> 400,000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6">
              <a:extLst>
                <a:ext uri="{FF2B5EF4-FFF2-40B4-BE49-F238E27FC236}">
                  <a16:creationId xmlns:a16="http://schemas.microsoft.com/office/drawing/2014/main" id="{68010EA2-FEC4-3332-7B37-102034C0BD1B}"/>
                </a:ext>
              </a:extLst>
            </p:cNvPr>
            <p:cNvSpPr>
              <a:spLocks noChangeArrowheads="1"/>
            </p:cNvSpPr>
            <p:nvPr/>
          </p:nvSpPr>
          <p:spPr bwMode="auto">
            <a:xfrm>
              <a:off x="362" y="2120"/>
              <a:ext cx="32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595959"/>
                  </a:solidFill>
                  <a:effectLst/>
                  <a:latin typeface="Calibri" panose="020F0502020204030204" pitchFamily="34" charset="0"/>
                </a:rPr>
                <a:t> 600,000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7">
              <a:extLst>
                <a:ext uri="{FF2B5EF4-FFF2-40B4-BE49-F238E27FC236}">
                  <a16:creationId xmlns:a16="http://schemas.microsoft.com/office/drawing/2014/main" id="{171EE1B5-C1B4-BBE5-16F8-E697A7A25AA4}"/>
                </a:ext>
              </a:extLst>
            </p:cNvPr>
            <p:cNvSpPr>
              <a:spLocks noChangeArrowheads="1"/>
            </p:cNvSpPr>
            <p:nvPr/>
          </p:nvSpPr>
          <p:spPr bwMode="auto">
            <a:xfrm>
              <a:off x="362" y="1905"/>
              <a:ext cx="32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 800,000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8">
              <a:extLst>
                <a:ext uri="{FF2B5EF4-FFF2-40B4-BE49-F238E27FC236}">
                  <a16:creationId xmlns:a16="http://schemas.microsoft.com/office/drawing/2014/main" id="{98FD3D55-91F1-6D26-1186-0C5E8DBF55FA}"/>
                </a:ext>
              </a:extLst>
            </p:cNvPr>
            <p:cNvSpPr>
              <a:spLocks noChangeArrowheads="1"/>
            </p:cNvSpPr>
            <p:nvPr/>
          </p:nvSpPr>
          <p:spPr bwMode="auto">
            <a:xfrm>
              <a:off x="305" y="1689"/>
              <a:ext cx="3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 1,000,000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9">
              <a:extLst>
                <a:ext uri="{FF2B5EF4-FFF2-40B4-BE49-F238E27FC236}">
                  <a16:creationId xmlns:a16="http://schemas.microsoft.com/office/drawing/2014/main" id="{EC3B5C88-35D6-B8D7-27ED-41CA617B7D1C}"/>
                </a:ext>
              </a:extLst>
            </p:cNvPr>
            <p:cNvSpPr>
              <a:spLocks noChangeArrowheads="1"/>
            </p:cNvSpPr>
            <p:nvPr/>
          </p:nvSpPr>
          <p:spPr bwMode="auto">
            <a:xfrm>
              <a:off x="305" y="1471"/>
              <a:ext cx="3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595959"/>
                  </a:solidFill>
                  <a:effectLst/>
                  <a:latin typeface="Calibri" panose="020F0502020204030204" pitchFamily="34" charset="0"/>
                </a:rPr>
                <a:t> 1,200,000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0">
              <a:extLst>
                <a:ext uri="{FF2B5EF4-FFF2-40B4-BE49-F238E27FC236}">
                  <a16:creationId xmlns:a16="http://schemas.microsoft.com/office/drawing/2014/main" id="{3F77D282-84DE-FABE-A4A2-70D87C04F098}"/>
                </a:ext>
              </a:extLst>
            </p:cNvPr>
            <p:cNvSpPr>
              <a:spLocks noChangeArrowheads="1"/>
            </p:cNvSpPr>
            <p:nvPr/>
          </p:nvSpPr>
          <p:spPr bwMode="auto">
            <a:xfrm>
              <a:off x="820" y="2868"/>
              <a:ext cx="2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21/22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1">
              <a:extLst>
                <a:ext uri="{FF2B5EF4-FFF2-40B4-BE49-F238E27FC236}">
                  <a16:creationId xmlns:a16="http://schemas.microsoft.com/office/drawing/2014/main" id="{F31654D1-24EE-213D-2058-4F907ECAA117}"/>
                </a:ext>
              </a:extLst>
            </p:cNvPr>
            <p:cNvSpPr>
              <a:spLocks noChangeArrowheads="1"/>
            </p:cNvSpPr>
            <p:nvPr/>
          </p:nvSpPr>
          <p:spPr bwMode="auto">
            <a:xfrm>
              <a:off x="1211" y="2868"/>
              <a:ext cx="23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2">
              <a:extLst>
                <a:ext uri="{FF2B5EF4-FFF2-40B4-BE49-F238E27FC236}">
                  <a16:creationId xmlns:a16="http://schemas.microsoft.com/office/drawing/2014/main" id="{50A82ACF-016C-824B-D58F-978236076367}"/>
                </a:ext>
              </a:extLst>
            </p:cNvPr>
            <p:cNvSpPr>
              <a:spLocks noChangeArrowheads="1"/>
            </p:cNvSpPr>
            <p:nvPr/>
          </p:nvSpPr>
          <p:spPr bwMode="auto">
            <a:xfrm>
              <a:off x="1603" y="2868"/>
              <a:ext cx="23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19/20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3">
              <a:extLst>
                <a:ext uri="{FF2B5EF4-FFF2-40B4-BE49-F238E27FC236}">
                  <a16:creationId xmlns:a16="http://schemas.microsoft.com/office/drawing/2014/main" id="{57CEB4DF-079D-2DBB-3E7F-5AC6A41567CA}"/>
                </a:ext>
              </a:extLst>
            </p:cNvPr>
            <p:cNvSpPr>
              <a:spLocks noChangeArrowheads="1"/>
            </p:cNvSpPr>
            <p:nvPr/>
          </p:nvSpPr>
          <p:spPr bwMode="auto">
            <a:xfrm>
              <a:off x="1995" y="2868"/>
              <a:ext cx="2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18/19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4">
              <a:extLst>
                <a:ext uri="{FF2B5EF4-FFF2-40B4-BE49-F238E27FC236}">
                  <a16:creationId xmlns:a16="http://schemas.microsoft.com/office/drawing/2014/main" id="{678107D8-DB84-271A-2B9A-485B68CA06D2}"/>
                </a:ext>
              </a:extLst>
            </p:cNvPr>
            <p:cNvSpPr>
              <a:spLocks noChangeArrowheads="1"/>
            </p:cNvSpPr>
            <p:nvPr/>
          </p:nvSpPr>
          <p:spPr bwMode="auto">
            <a:xfrm>
              <a:off x="2387" y="2868"/>
              <a:ext cx="2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17/18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5">
              <a:extLst>
                <a:ext uri="{FF2B5EF4-FFF2-40B4-BE49-F238E27FC236}">
                  <a16:creationId xmlns:a16="http://schemas.microsoft.com/office/drawing/2014/main" id="{A98E569E-24F6-53A7-2AE9-833546CC1D66}"/>
                </a:ext>
              </a:extLst>
            </p:cNvPr>
            <p:cNvSpPr>
              <a:spLocks noChangeArrowheads="1"/>
            </p:cNvSpPr>
            <p:nvPr/>
          </p:nvSpPr>
          <p:spPr bwMode="auto">
            <a:xfrm>
              <a:off x="2779" y="2868"/>
              <a:ext cx="2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16/17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6">
              <a:extLst>
                <a:ext uri="{FF2B5EF4-FFF2-40B4-BE49-F238E27FC236}">
                  <a16:creationId xmlns:a16="http://schemas.microsoft.com/office/drawing/2014/main" id="{450BBD85-B43E-9A96-8F03-B5C7C48E636A}"/>
                </a:ext>
              </a:extLst>
            </p:cNvPr>
            <p:cNvSpPr>
              <a:spLocks noChangeArrowheads="1"/>
            </p:cNvSpPr>
            <p:nvPr/>
          </p:nvSpPr>
          <p:spPr bwMode="auto">
            <a:xfrm>
              <a:off x="3171" y="2868"/>
              <a:ext cx="2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15/16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7">
              <a:extLst>
                <a:ext uri="{FF2B5EF4-FFF2-40B4-BE49-F238E27FC236}">
                  <a16:creationId xmlns:a16="http://schemas.microsoft.com/office/drawing/2014/main" id="{FDB5D08D-FA6F-F14C-37FF-55C22B776B6E}"/>
                </a:ext>
              </a:extLst>
            </p:cNvPr>
            <p:cNvSpPr>
              <a:spLocks noChangeArrowheads="1"/>
            </p:cNvSpPr>
            <p:nvPr/>
          </p:nvSpPr>
          <p:spPr bwMode="auto">
            <a:xfrm>
              <a:off x="3562" y="2868"/>
              <a:ext cx="23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14/15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8">
              <a:extLst>
                <a:ext uri="{FF2B5EF4-FFF2-40B4-BE49-F238E27FC236}">
                  <a16:creationId xmlns:a16="http://schemas.microsoft.com/office/drawing/2014/main" id="{2176D8C6-8E4A-0219-1648-7B80F2055ECF}"/>
                </a:ext>
              </a:extLst>
            </p:cNvPr>
            <p:cNvSpPr>
              <a:spLocks noChangeArrowheads="1"/>
            </p:cNvSpPr>
            <p:nvPr/>
          </p:nvSpPr>
          <p:spPr bwMode="auto">
            <a:xfrm>
              <a:off x="1355" y="1131"/>
              <a:ext cx="26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595959"/>
                  </a:solidFill>
                  <a:effectLst/>
                  <a:latin typeface="Calibri" panose="020F0502020204030204" pitchFamily="34" charset="0"/>
                </a:rPr>
                <a:t>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9">
              <a:extLst>
                <a:ext uri="{FF2B5EF4-FFF2-40B4-BE49-F238E27FC236}">
                  <a16:creationId xmlns:a16="http://schemas.microsoft.com/office/drawing/2014/main" id="{6F0157CB-F025-C51C-53AE-820681DE7A98}"/>
                </a:ext>
              </a:extLst>
            </p:cNvPr>
            <p:cNvSpPr>
              <a:spLocks noChangeArrowheads="1"/>
            </p:cNvSpPr>
            <p:nvPr/>
          </p:nvSpPr>
          <p:spPr bwMode="auto">
            <a:xfrm>
              <a:off x="1556" y="1131"/>
              <a:ext cx="9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595959"/>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0">
              <a:extLst>
                <a:ext uri="{FF2B5EF4-FFF2-40B4-BE49-F238E27FC236}">
                  <a16:creationId xmlns:a16="http://schemas.microsoft.com/office/drawing/2014/main" id="{AC9FD226-790A-6050-DAF4-24A9F94BAA22}"/>
                </a:ext>
              </a:extLst>
            </p:cNvPr>
            <p:cNvSpPr>
              <a:spLocks noChangeArrowheads="1"/>
            </p:cNvSpPr>
            <p:nvPr/>
          </p:nvSpPr>
          <p:spPr bwMode="auto">
            <a:xfrm>
              <a:off x="1592" y="1131"/>
              <a:ext cx="135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595959"/>
                  </a:solidFill>
                  <a:effectLst/>
                  <a:latin typeface="Calibri" panose="020F0502020204030204" pitchFamily="34" charset="0"/>
                </a:rPr>
                <a:t>recurring business turnover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31">
              <a:extLst>
                <a:ext uri="{FF2B5EF4-FFF2-40B4-BE49-F238E27FC236}">
                  <a16:creationId xmlns:a16="http://schemas.microsoft.com/office/drawing/2014/main" id="{05B8BD6D-0127-9CA7-4AC3-B985BA4A2CB6}"/>
                </a:ext>
              </a:extLst>
            </p:cNvPr>
            <p:cNvSpPr>
              <a:spLocks noChangeArrowheads="1"/>
            </p:cNvSpPr>
            <p:nvPr/>
          </p:nvSpPr>
          <p:spPr bwMode="auto">
            <a:xfrm>
              <a:off x="1663" y="1275"/>
              <a:ext cx="50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595959"/>
                  </a:solidFill>
                  <a:effectLst/>
                  <a:latin typeface="Calibri" panose="020F0502020204030204" pitchFamily="34" charset="0"/>
                </a:rPr>
                <a:t>2014/15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2">
              <a:extLst>
                <a:ext uri="{FF2B5EF4-FFF2-40B4-BE49-F238E27FC236}">
                  <a16:creationId xmlns:a16="http://schemas.microsoft.com/office/drawing/2014/main" id="{4362251C-A73A-D939-9021-9F7FB7A8361F}"/>
                </a:ext>
              </a:extLst>
            </p:cNvPr>
            <p:cNvSpPr>
              <a:spLocks noChangeArrowheads="1"/>
            </p:cNvSpPr>
            <p:nvPr/>
          </p:nvSpPr>
          <p:spPr bwMode="auto">
            <a:xfrm>
              <a:off x="2092" y="1275"/>
              <a:ext cx="9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595959"/>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3">
              <a:extLst>
                <a:ext uri="{FF2B5EF4-FFF2-40B4-BE49-F238E27FC236}">
                  <a16:creationId xmlns:a16="http://schemas.microsoft.com/office/drawing/2014/main" id="{08024E7F-4934-175F-862C-F26B07AF61BB}"/>
                </a:ext>
              </a:extLst>
            </p:cNvPr>
            <p:cNvSpPr>
              <a:spLocks noChangeArrowheads="1"/>
            </p:cNvSpPr>
            <p:nvPr/>
          </p:nvSpPr>
          <p:spPr bwMode="auto">
            <a:xfrm>
              <a:off x="2128" y="1275"/>
              <a:ext cx="47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595959"/>
                  </a:solidFill>
                  <a:effectLst/>
                  <a:latin typeface="Calibri" panose="020F0502020204030204" pitchFamily="34" charset="0"/>
                </a:rPr>
                <a:t>2021/22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4">
              <a:extLst>
                <a:ext uri="{FF2B5EF4-FFF2-40B4-BE49-F238E27FC236}">
                  <a16:creationId xmlns:a16="http://schemas.microsoft.com/office/drawing/2014/main" id="{6FA11783-BA06-8DE4-F8B3-1AFAE41A37AB}"/>
                </a:ext>
              </a:extLst>
            </p:cNvPr>
            <p:cNvSpPr>
              <a:spLocks noChangeArrowheads="1"/>
            </p:cNvSpPr>
            <p:nvPr/>
          </p:nvSpPr>
          <p:spPr bwMode="auto">
            <a:xfrm>
              <a:off x="897" y="3065"/>
              <a:ext cx="41" cy="4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35">
              <a:extLst>
                <a:ext uri="{FF2B5EF4-FFF2-40B4-BE49-F238E27FC236}">
                  <a16:creationId xmlns:a16="http://schemas.microsoft.com/office/drawing/2014/main" id="{BF952A22-E1A8-A05E-60D7-84F2C1BA46A3}"/>
                </a:ext>
              </a:extLst>
            </p:cNvPr>
            <p:cNvSpPr>
              <a:spLocks noChangeArrowheads="1"/>
            </p:cNvSpPr>
            <p:nvPr/>
          </p:nvSpPr>
          <p:spPr bwMode="auto">
            <a:xfrm>
              <a:off x="957" y="3034"/>
              <a:ext cx="125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595959"/>
                  </a:solidFill>
                  <a:effectLst/>
                  <a:latin typeface="Calibri" panose="020F0502020204030204" pitchFamily="34" charset="0"/>
                </a:rPr>
                <a:t>Other non-recurring Business income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6">
              <a:extLst>
                <a:ext uri="{FF2B5EF4-FFF2-40B4-BE49-F238E27FC236}">
                  <a16:creationId xmlns:a16="http://schemas.microsoft.com/office/drawing/2014/main" id="{EF432E07-FF51-25E2-448F-B3565BFA1587}"/>
                </a:ext>
              </a:extLst>
            </p:cNvPr>
            <p:cNvSpPr>
              <a:spLocks noChangeArrowheads="1"/>
            </p:cNvSpPr>
            <p:nvPr/>
          </p:nvSpPr>
          <p:spPr bwMode="auto">
            <a:xfrm>
              <a:off x="2122" y="3065"/>
              <a:ext cx="43" cy="41"/>
            </a:xfrm>
            <a:prstGeom prst="rect">
              <a:avLst/>
            </a:prstGeom>
            <a:solidFill>
              <a:srgbClr val="2038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Rectangle 37">
              <a:extLst>
                <a:ext uri="{FF2B5EF4-FFF2-40B4-BE49-F238E27FC236}">
                  <a16:creationId xmlns:a16="http://schemas.microsoft.com/office/drawing/2014/main" id="{EE1FC1B8-D44D-8C66-3C38-142F5D750472}"/>
                </a:ext>
              </a:extLst>
            </p:cNvPr>
            <p:cNvSpPr>
              <a:spLocks noChangeArrowheads="1"/>
            </p:cNvSpPr>
            <p:nvPr/>
          </p:nvSpPr>
          <p:spPr bwMode="auto">
            <a:xfrm>
              <a:off x="2182" y="3034"/>
              <a:ext cx="117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595959"/>
                  </a:solidFill>
                  <a:effectLst/>
                  <a:latin typeface="Calibri" panose="020F0502020204030204" pitchFamily="34" charset="0"/>
                </a:rPr>
                <a:t>Coronarvius Job Retention Scheme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8">
              <a:extLst>
                <a:ext uri="{FF2B5EF4-FFF2-40B4-BE49-F238E27FC236}">
                  <a16:creationId xmlns:a16="http://schemas.microsoft.com/office/drawing/2014/main" id="{37B2B51A-4A83-A20C-61C9-4A9B53CE441C}"/>
                </a:ext>
              </a:extLst>
            </p:cNvPr>
            <p:cNvSpPr>
              <a:spLocks noChangeArrowheads="1"/>
            </p:cNvSpPr>
            <p:nvPr/>
          </p:nvSpPr>
          <p:spPr bwMode="auto">
            <a:xfrm>
              <a:off x="897" y="3206"/>
              <a:ext cx="41" cy="42"/>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Rectangle 39">
              <a:extLst>
                <a:ext uri="{FF2B5EF4-FFF2-40B4-BE49-F238E27FC236}">
                  <a16:creationId xmlns:a16="http://schemas.microsoft.com/office/drawing/2014/main" id="{27D7AF6E-A707-F7F7-528E-ABE978FEB7CB}"/>
                </a:ext>
              </a:extLst>
            </p:cNvPr>
            <p:cNvSpPr>
              <a:spLocks noChangeArrowheads="1"/>
            </p:cNvSpPr>
            <p:nvPr/>
          </p:nvSpPr>
          <p:spPr bwMode="auto">
            <a:xfrm>
              <a:off x="957" y="3177"/>
              <a:ext cx="123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Premier League Coronavirus support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0">
              <a:extLst>
                <a:ext uri="{FF2B5EF4-FFF2-40B4-BE49-F238E27FC236}">
                  <a16:creationId xmlns:a16="http://schemas.microsoft.com/office/drawing/2014/main" id="{F74D58EE-6E2F-6A8E-963D-571FB4F7144A}"/>
                </a:ext>
              </a:extLst>
            </p:cNvPr>
            <p:cNvSpPr>
              <a:spLocks noChangeArrowheads="1"/>
            </p:cNvSpPr>
            <p:nvPr/>
          </p:nvSpPr>
          <p:spPr bwMode="auto">
            <a:xfrm>
              <a:off x="2122" y="3206"/>
              <a:ext cx="43" cy="42"/>
            </a:xfrm>
            <a:prstGeom prst="rect">
              <a:avLst/>
            </a:prstGeom>
            <a:solidFill>
              <a:srgbClr val="97B9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Rectangle 41">
              <a:extLst>
                <a:ext uri="{FF2B5EF4-FFF2-40B4-BE49-F238E27FC236}">
                  <a16:creationId xmlns:a16="http://schemas.microsoft.com/office/drawing/2014/main" id="{565E24D1-F4F1-CC52-EE2F-861772D42626}"/>
                </a:ext>
              </a:extLst>
            </p:cNvPr>
            <p:cNvSpPr>
              <a:spLocks noChangeArrowheads="1"/>
            </p:cNvSpPr>
            <p:nvPr/>
          </p:nvSpPr>
          <p:spPr bwMode="auto">
            <a:xfrm>
              <a:off x="2182" y="3177"/>
              <a:ext cx="65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Exceptional ifollow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2">
              <a:extLst>
                <a:ext uri="{FF2B5EF4-FFF2-40B4-BE49-F238E27FC236}">
                  <a16:creationId xmlns:a16="http://schemas.microsoft.com/office/drawing/2014/main" id="{DF951FCE-78C0-00B3-27AD-A0CDED460B0F}"/>
                </a:ext>
              </a:extLst>
            </p:cNvPr>
            <p:cNvSpPr>
              <a:spLocks noChangeArrowheads="1"/>
            </p:cNvSpPr>
            <p:nvPr/>
          </p:nvSpPr>
          <p:spPr bwMode="auto">
            <a:xfrm>
              <a:off x="897" y="3347"/>
              <a:ext cx="41" cy="43"/>
            </a:xfrm>
            <a:prstGeom prst="rect">
              <a:avLst/>
            </a:prstGeom>
            <a:solidFill>
              <a:srgbClr val="BED1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Rectangle 43">
              <a:extLst>
                <a:ext uri="{FF2B5EF4-FFF2-40B4-BE49-F238E27FC236}">
                  <a16:creationId xmlns:a16="http://schemas.microsoft.com/office/drawing/2014/main" id="{93FF46BA-4BDE-1EAA-3FDF-6260959E9FA7}"/>
                </a:ext>
              </a:extLst>
            </p:cNvPr>
            <p:cNvSpPr>
              <a:spLocks noChangeArrowheads="1"/>
            </p:cNvSpPr>
            <p:nvPr/>
          </p:nvSpPr>
          <p:spPr bwMode="auto">
            <a:xfrm>
              <a:off x="957" y="3317"/>
              <a:ext cx="77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595959"/>
                  </a:solidFill>
                  <a:effectLst/>
                  <a:latin typeface="Calibri" panose="020F0502020204030204" pitchFamily="34" charset="0"/>
                </a:rPr>
                <a:t>Coronavirus donations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4">
              <a:extLst>
                <a:ext uri="{FF2B5EF4-FFF2-40B4-BE49-F238E27FC236}">
                  <a16:creationId xmlns:a16="http://schemas.microsoft.com/office/drawing/2014/main" id="{7F7E2C2C-007D-59BD-918B-9B9A87306D94}"/>
                </a:ext>
              </a:extLst>
            </p:cNvPr>
            <p:cNvSpPr>
              <a:spLocks noChangeArrowheads="1"/>
            </p:cNvSpPr>
            <p:nvPr/>
          </p:nvSpPr>
          <p:spPr bwMode="auto">
            <a:xfrm>
              <a:off x="250" y="1068"/>
              <a:ext cx="3691" cy="2409"/>
            </a:xfrm>
            <a:prstGeom prst="rect">
              <a:avLst/>
            </a:pr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5094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395705" y="492610"/>
            <a:ext cx="3273784" cy="3071906"/>
          </a:xfrm>
        </p:spPr>
        <p:txBody>
          <a:bodyPr vert="horz" lIns="91440" tIns="45720" rIns="91440" bIns="45720" rtlCol="0" anchor="t">
            <a:normAutofit/>
          </a:bodyPr>
          <a:lstStyle/>
          <a:p>
            <a:r>
              <a:rPr lang="en-US" sz="2400" kern="1200" dirty="0">
                <a:solidFill>
                  <a:srgbClr val="FFFFFF"/>
                </a:solidFill>
                <a:latin typeface="Arial" panose="020B0604020202020204" pitchFamily="34" charset="0"/>
                <a:cs typeface="Arial" panose="020B0604020202020204" pitchFamily="34" charset="0"/>
              </a:rPr>
              <a:t>Carlisle United </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Understanding the </a:t>
            </a:r>
            <a:r>
              <a:rPr lang="en-US" sz="2400" dirty="0">
                <a:solidFill>
                  <a:srgbClr val="FFFFFF"/>
                </a:solidFill>
                <a:latin typeface="Arial" panose="020B0604020202020204" pitchFamily="34" charset="0"/>
                <a:cs typeface="Arial" panose="020B0604020202020204" pitchFamily="34" charset="0"/>
              </a:rPr>
              <a:t>Club’s</a:t>
            </a:r>
            <a:r>
              <a:rPr lang="en-US" sz="2400" kern="1200" dirty="0">
                <a:solidFill>
                  <a:srgbClr val="FFFFFF"/>
                </a:solidFill>
                <a:latin typeface="Arial" panose="020B0604020202020204" pitchFamily="34" charset="0"/>
                <a:cs typeface="Arial" panose="020B0604020202020204" pitchFamily="34" charset="0"/>
              </a:rPr>
              <a:t> </a:t>
            </a:r>
            <a:r>
              <a:rPr lang="en-US" sz="2400" dirty="0">
                <a:solidFill>
                  <a:srgbClr val="FFFFFF"/>
                </a:solidFill>
                <a:latin typeface="Arial" panose="020B0604020202020204" pitchFamily="34" charset="0"/>
                <a:cs typeface="Arial" panose="020B0604020202020204" pitchFamily="34" charset="0"/>
              </a:rPr>
              <a:t>f</a:t>
            </a:r>
            <a:r>
              <a:rPr lang="en-US" sz="2400" kern="1200" dirty="0">
                <a:solidFill>
                  <a:srgbClr val="FFFFFF"/>
                </a:solidFill>
                <a:latin typeface="Arial" panose="020B0604020202020204" pitchFamily="34" charset="0"/>
                <a:cs typeface="Arial" panose="020B0604020202020204" pitchFamily="34" charset="0"/>
              </a:rPr>
              <a:t>inances</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b="1" kern="1200" dirty="0">
                <a:solidFill>
                  <a:srgbClr val="FFFFFF"/>
                </a:solidFill>
                <a:latin typeface="Arial" panose="020B0604020202020204" pitchFamily="34" charset="0"/>
                <a:cs typeface="Arial" panose="020B0604020202020204" pitchFamily="34" charset="0"/>
              </a:rPr>
              <a:t>Key elements</a:t>
            </a:r>
          </a:p>
        </p:txBody>
      </p:sp>
      <p:graphicFrame>
        <p:nvGraphicFramePr>
          <p:cNvPr id="4" name="Content Placeholder 3">
            <a:extLst>
              <a:ext uri="{FF2B5EF4-FFF2-40B4-BE49-F238E27FC236}">
                <a16:creationId xmlns:a16="http://schemas.microsoft.com/office/drawing/2014/main" id="{E197260F-573A-4ACD-BCC3-08F7530EA868}"/>
              </a:ext>
            </a:extLst>
          </p:cNvPr>
          <p:cNvGraphicFramePr>
            <a:graphicFrameLocks noGrp="1"/>
          </p:cNvGraphicFramePr>
          <p:nvPr>
            <p:ph idx="1"/>
            <p:extLst>
              <p:ext uri="{D42A27DB-BD31-4B8C-83A1-F6EECF244321}">
                <p14:modId xmlns:p14="http://schemas.microsoft.com/office/powerpoint/2010/main" val="1726621068"/>
              </p:ext>
            </p:extLst>
          </p:nvPr>
        </p:nvGraphicFramePr>
        <p:xfrm>
          <a:off x="-2137" y="3689498"/>
          <a:ext cx="4038604" cy="293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4">
            <a:extLst>
              <a:ext uri="{FF2B5EF4-FFF2-40B4-BE49-F238E27FC236}">
                <a16:creationId xmlns:a16="http://schemas.microsoft.com/office/drawing/2014/main" id="{BF96024A-079E-4ABB-8A62-1567781C856C}"/>
              </a:ext>
            </a:extLst>
          </p:cNvPr>
          <p:cNvSpPr txBox="1">
            <a:spLocks/>
          </p:cNvSpPr>
          <p:nvPr/>
        </p:nvSpPr>
        <p:spPr>
          <a:xfrm>
            <a:off x="4687959" y="554914"/>
            <a:ext cx="7206344" cy="5533866"/>
          </a:xfrm>
          <a:prstGeom prst="rect">
            <a:avLst/>
          </a:prstGeom>
          <a:ln>
            <a:solidFill>
              <a:srgbClr val="FF0000"/>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Font typeface="Arial" panose="020B0604020202020204" pitchFamily="34" charset="0"/>
              <a:buNone/>
            </a:pPr>
            <a:r>
              <a:rPr lang="en-GB" sz="1800" b="1" dirty="0">
                <a:solidFill>
                  <a:srgbClr val="FF0000"/>
                </a:solidFill>
                <a:latin typeface="Times New Roman" panose="02020603050405020304" pitchFamily="18" charset="0"/>
              </a:rPr>
              <a:t>Key elements – Costs</a:t>
            </a:r>
          </a:p>
          <a:p>
            <a:pPr marL="0" lvl="1" indent="0">
              <a:spcBef>
                <a:spcPts val="1000"/>
              </a:spcBef>
              <a:buNone/>
            </a:pPr>
            <a:r>
              <a:rPr lang="en-GB" sz="1400" dirty="0">
                <a:latin typeface="Times New Roman" panose="02020603050405020304" pitchFamily="18" charset="0"/>
              </a:rPr>
              <a:t>Our costs can be categorised as follows:</a:t>
            </a:r>
          </a:p>
          <a:p>
            <a:pPr marL="228600" lvl="1">
              <a:spcBef>
                <a:spcPts val="1000"/>
              </a:spcBef>
            </a:pPr>
            <a:r>
              <a:rPr lang="en-GB" sz="1400" b="1" dirty="0">
                <a:solidFill>
                  <a:srgbClr val="FF0000"/>
                </a:solidFill>
                <a:latin typeface="Times New Roman" panose="02020603050405020304" pitchFamily="18" charset="0"/>
              </a:rPr>
              <a:t>Business Costs</a:t>
            </a:r>
            <a:r>
              <a:rPr lang="en-GB" sz="1400" dirty="0">
                <a:latin typeface="Times New Roman" panose="02020603050405020304" pitchFamily="18" charset="0"/>
              </a:rPr>
              <a:t> are direct labour costs and expenses of matches (police, stewards, staff), commercial activity, retail (stock purchases), plus labour costs of sundry activities. Business Costs </a:t>
            </a:r>
            <a:r>
              <a:rPr lang="en-GB" sz="1400" dirty="0">
                <a:effectLst/>
                <a:latin typeface="Times New Roman" panose="02020603050405020304" pitchFamily="18" charset="0"/>
                <a:ea typeface="Times New Roman" panose="02020603050405020304" pitchFamily="18" charset="0"/>
              </a:rPr>
              <a:t>exclude overheads, depreciation and interest.  They also exclude Academy and Football</a:t>
            </a:r>
          </a:p>
          <a:p>
            <a:pPr marL="228600" lvl="1">
              <a:spcBef>
                <a:spcPts val="1000"/>
              </a:spcBef>
            </a:pPr>
            <a:r>
              <a:rPr lang="en-GB" sz="1400" b="1" dirty="0">
                <a:solidFill>
                  <a:srgbClr val="FF0000"/>
                </a:solidFill>
                <a:latin typeface="Times New Roman" panose="02020603050405020304" pitchFamily="18" charset="0"/>
                <a:ea typeface="Times New Roman" panose="02020603050405020304" pitchFamily="18" charset="0"/>
              </a:rPr>
              <a:t>Overheads</a:t>
            </a:r>
            <a:r>
              <a:rPr lang="en-GB" sz="1400" dirty="0">
                <a:latin typeface="Times New Roman" panose="02020603050405020304" pitchFamily="18" charset="0"/>
                <a:ea typeface="Times New Roman" panose="02020603050405020304" pitchFamily="18" charset="0"/>
              </a:rPr>
              <a:t> are indirect costs of running the club comprising </a:t>
            </a:r>
            <a:r>
              <a:rPr lang="en-GB" sz="1400" dirty="0">
                <a:effectLst/>
                <a:latin typeface="Times New Roman" panose="02020603050405020304" pitchFamily="18" charset="0"/>
                <a:ea typeface="Times New Roman" panose="02020603050405020304" pitchFamily="18" charset="0"/>
              </a:rPr>
              <a:t>stadium, rates, utility, repairs and maintenance costs, legal and professiona</a:t>
            </a:r>
            <a:r>
              <a:rPr lang="en-GB" sz="1400" dirty="0">
                <a:latin typeface="Times New Roman" panose="02020603050405020304" pitchFamily="18" charset="0"/>
                <a:ea typeface="Times New Roman" panose="02020603050405020304" pitchFamily="18" charset="0"/>
              </a:rPr>
              <a:t>l, insurance, director costs (CEO and Finance director), media costs, IT and finance costs and administration and compliance</a:t>
            </a:r>
          </a:p>
          <a:p>
            <a:pPr marL="228600" lvl="1">
              <a:spcBef>
                <a:spcPts val="1000"/>
              </a:spcBef>
            </a:pPr>
            <a:r>
              <a:rPr lang="en-GB" sz="1400" b="1" dirty="0">
                <a:solidFill>
                  <a:srgbClr val="FF0000"/>
                </a:solidFill>
                <a:effectLst/>
                <a:latin typeface="Times New Roman" panose="02020603050405020304" pitchFamily="18" charset="0"/>
                <a:ea typeface="Times New Roman" panose="02020603050405020304" pitchFamily="18" charset="0"/>
              </a:rPr>
              <a:t>Academy costs </a:t>
            </a:r>
            <a:r>
              <a:rPr lang="en-GB" sz="1400" dirty="0">
                <a:latin typeface="Times New Roman" panose="02020603050405020304" pitchFamily="18" charset="0"/>
              </a:rPr>
              <a:t>comprise scholar and coaching staff wages and expenses of the EPPP academy operations from U9-U18 </a:t>
            </a:r>
          </a:p>
          <a:p>
            <a:pPr marL="228600" lvl="1">
              <a:spcBef>
                <a:spcPts val="1000"/>
              </a:spcBef>
            </a:pPr>
            <a:r>
              <a:rPr lang="en-GB" sz="1400" b="1" dirty="0">
                <a:solidFill>
                  <a:srgbClr val="FF0000"/>
                </a:solidFill>
                <a:effectLst/>
                <a:latin typeface="Times New Roman" panose="02020603050405020304" pitchFamily="18" charset="0"/>
                <a:ea typeface="Times New Roman" panose="02020603050405020304" pitchFamily="18" charset="0"/>
              </a:rPr>
              <a:t>Total Football Expenditure</a:t>
            </a:r>
            <a:r>
              <a:rPr lang="en-GB" sz="1400" dirty="0">
                <a:solidFill>
                  <a:srgbClr val="00B050"/>
                </a:solidFill>
                <a:effectLst/>
                <a:latin typeface="Times New Roman" panose="02020603050405020304" pitchFamily="18" charset="0"/>
                <a:ea typeface="Times New Roman" panose="02020603050405020304" pitchFamily="18" charset="0"/>
              </a:rPr>
              <a:t> </a:t>
            </a:r>
            <a:r>
              <a:rPr lang="en-GB" sz="1400" dirty="0">
                <a:effectLst/>
                <a:latin typeface="Times New Roman" panose="02020603050405020304" pitchFamily="18" charset="0"/>
                <a:ea typeface="Times New Roman" panose="02020603050405020304" pitchFamily="18" charset="0"/>
              </a:rPr>
              <a:t>comprises all Player Costs plus Other Football Costs</a:t>
            </a:r>
            <a:r>
              <a:rPr lang="en-GB" sz="1400" dirty="0">
                <a:latin typeface="Times New Roman" panose="02020603050405020304" pitchFamily="18" charset="0"/>
                <a:ea typeface="Times New Roman" panose="02020603050405020304" pitchFamily="18" charset="0"/>
              </a:rPr>
              <a:t> </a:t>
            </a:r>
          </a:p>
          <a:p>
            <a:pPr marL="685800" lvl="2">
              <a:spcBef>
                <a:spcPts val="1000"/>
              </a:spcBef>
            </a:pPr>
            <a:r>
              <a:rPr lang="en-GB" sz="1400" b="1" dirty="0">
                <a:latin typeface="Times New Roman" panose="02020603050405020304" pitchFamily="18" charset="0"/>
                <a:ea typeface="Times New Roman" panose="02020603050405020304" pitchFamily="18" charset="0"/>
              </a:rPr>
              <a:t>Player Costs</a:t>
            </a:r>
            <a:r>
              <a:rPr lang="en-GB" sz="1400" dirty="0">
                <a:latin typeface="Times New Roman" panose="02020603050405020304" pitchFamily="18" charset="0"/>
                <a:ea typeface="Times New Roman" panose="02020603050405020304" pitchFamily="18" charset="0"/>
              </a:rPr>
              <a:t> - </a:t>
            </a:r>
            <a:r>
              <a:rPr lang="en-GB" sz="1400" dirty="0">
                <a:effectLst/>
                <a:latin typeface="Times New Roman" panose="02020603050405020304" pitchFamily="18" charset="0"/>
                <a:ea typeface="Times New Roman" panose="02020603050405020304" pitchFamily="18" charset="0"/>
              </a:rPr>
              <a:t>comprise all senior player, loan player &amp; development players related employment costs (salaries, bonuses, benefits, employment taxes, relocation and personal expenses).  </a:t>
            </a:r>
            <a:br>
              <a:rPr lang="en-GB" sz="1400" dirty="0">
                <a:effectLst/>
                <a:latin typeface="Times New Roman" panose="02020603050405020304" pitchFamily="18" charset="0"/>
                <a:ea typeface="Times New Roman" panose="02020603050405020304" pitchFamily="18" charset="0"/>
              </a:rPr>
            </a:br>
            <a:r>
              <a:rPr lang="en-GB" sz="1400" dirty="0">
                <a:effectLst/>
                <a:latin typeface="Times New Roman" panose="02020603050405020304" pitchFamily="18" charset="0"/>
                <a:ea typeface="Times New Roman" panose="02020603050405020304" pitchFamily="18" charset="0"/>
              </a:rPr>
              <a:t>Of</a:t>
            </a:r>
            <a:r>
              <a:rPr lang="en-GB" sz="1400" dirty="0">
                <a:latin typeface="Times New Roman" panose="02020603050405020304" pitchFamily="18" charset="0"/>
                <a:ea typeface="Times New Roman" panose="02020603050405020304" pitchFamily="18" charset="0"/>
              </a:rPr>
              <a:t>ten referred to a </a:t>
            </a:r>
            <a:r>
              <a:rPr lang="en-GB" sz="1400" i="1" dirty="0">
                <a:latin typeface="Times New Roman" panose="02020603050405020304" pitchFamily="18" charset="0"/>
                <a:ea typeface="Times New Roman" panose="02020603050405020304" pitchFamily="18" charset="0"/>
              </a:rPr>
              <a:t>“player budget”.  </a:t>
            </a:r>
            <a:r>
              <a:rPr lang="en-GB" sz="1400" dirty="0">
                <a:latin typeface="Times New Roman" panose="02020603050405020304" pitchFamily="18" charset="0"/>
                <a:ea typeface="Times New Roman" panose="02020603050405020304" pitchFamily="18" charset="0"/>
              </a:rPr>
              <a:t>Each club defines what it includes differently which makes comparisons difficult and unreliable.</a:t>
            </a:r>
            <a:endParaRPr lang="en-GB" sz="1400" dirty="0">
              <a:effectLst/>
              <a:latin typeface="Times New Roman" panose="02020603050405020304" pitchFamily="18" charset="0"/>
              <a:ea typeface="Times New Roman" panose="02020603050405020304" pitchFamily="18" charset="0"/>
            </a:endParaRPr>
          </a:p>
          <a:p>
            <a:pPr marL="685800" lvl="2">
              <a:spcBef>
                <a:spcPts val="1000"/>
              </a:spcBef>
            </a:pPr>
            <a:r>
              <a:rPr lang="en-GB" sz="1400" b="1" dirty="0">
                <a:latin typeface="Times New Roman" panose="02020603050405020304" pitchFamily="18" charset="0"/>
                <a:ea typeface="Times New Roman" panose="02020603050405020304" pitchFamily="18" charset="0"/>
              </a:rPr>
              <a:t>Other Football Costs </a:t>
            </a:r>
            <a:r>
              <a:rPr lang="en-GB" sz="1400" dirty="0">
                <a:latin typeface="Times New Roman" panose="02020603050405020304" pitchFamily="18" charset="0"/>
                <a:ea typeface="Times New Roman" panose="02020603050405020304" pitchFamily="18" charset="0"/>
              </a:rPr>
              <a:t>- </a:t>
            </a:r>
            <a:r>
              <a:rPr lang="en-GB" sz="1400" dirty="0">
                <a:effectLst/>
                <a:latin typeface="Times New Roman" panose="02020603050405020304" pitchFamily="18" charset="0"/>
                <a:ea typeface="Times New Roman" panose="02020603050405020304" pitchFamily="18" charset="0"/>
              </a:rPr>
              <a:t>comprise all first team coaching costs</a:t>
            </a:r>
            <a:r>
              <a:rPr lang="en-GB" sz="1400" dirty="0">
                <a:latin typeface="Times New Roman" panose="02020603050405020304" pitchFamily="18" charset="0"/>
                <a:ea typeface="Times New Roman" panose="02020603050405020304" pitchFamily="18" charset="0"/>
              </a:rPr>
              <a:t> (like </a:t>
            </a:r>
            <a:r>
              <a:rPr lang="en-GB" sz="1400" dirty="0">
                <a:effectLst/>
                <a:latin typeface="Times New Roman" panose="02020603050405020304" pitchFamily="18" charset="0"/>
                <a:ea typeface="Times New Roman" panose="02020603050405020304" pitchFamily="18" charset="0"/>
              </a:rPr>
              <a:t>manager and first team staff, Director of Football), their payroll, expenses, travel and benefits</a:t>
            </a:r>
            <a:r>
              <a:rPr lang="en-GB" sz="1400" dirty="0">
                <a:latin typeface="Times New Roman" panose="02020603050405020304" pitchFamily="18" charset="0"/>
                <a:ea typeface="Times New Roman" panose="02020603050405020304" pitchFamily="18" charset="0"/>
              </a:rPr>
              <a:t>, plus club </a:t>
            </a:r>
            <a:r>
              <a:rPr lang="en-GB" sz="1400" dirty="0">
                <a:effectLst/>
                <a:latin typeface="Times New Roman" panose="02020603050405020304" pitchFamily="18" charset="0"/>
                <a:ea typeface="Times New Roman" panose="02020603050405020304" pitchFamily="18" charset="0"/>
              </a:rPr>
              <a:t>agent costs, scouting, recruitment, team travel, food, football IT, sports science and medical, analytics, football insurance and direct non-coaching football staff costs (laundry).</a:t>
            </a:r>
          </a:p>
          <a:p>
            <a:pPr marL="228600" lvl="1">
              <a:spcBef>
                <a:spcPts val="1000"/>
              </a:spcBef>
            </a:pPr>
            <a:r>
              <a:rPr lang="en-GB" sz="1400" b="1" dirty="0">
                <a:solidFill>
                  <a:srgbClr val="FF0000"/>
                </a:solidFill>
                <a:latin typeface="Times New Roman" panose="02020603050405020304" pitchFamily="18" charset="0"/>
              </a:rPr>
              <a:t>Depreciation </a:t>
            </a:r>
            <a:r>
              <a:rPr lang="en-GB" sz="1400" dirty="0">
                <a:latin typeface="Times New Roman" panose="02020603050405020304" pitchFamily="18" charset="0"/>
              </a:rPr>
              <a:t>is the costs of tangible fixed assets “used” by the club each year – covering buildings, plant and machinery, fixtures and fittings.  These are non cash costs.</a:t>
            </a:r>
          </a:p>
          <a:p>
            <a:pPr marL="228600" lvl="1">
              <a:spcBef>
                <a:spcPts val="1000"/>
              </a:spcBef>
            </a:pPr>
            <a:r>
              <a:rPr lang="en-GB" sz="1400" b="1" dirty="0">
                <a:solidFill>
                  <a:srgbClr val="FF0000"/>
                </a:solidFill>
                <a:latin typeface="Times New Roman" panose="02020603050405020304" pitchFamily="18" charset="0"/>
              </a:rPr>
              <a:t>Amortisation </a:t>
            </a:r>
            <a:r>
              <a:rPr lang="en-GB" sz="1400" dirty="0">
                <a:latin typeface="Times New Roman" panose="02020603050405020304" pitchFamily="18" charset="0"/>
              </a:rPr>
              <a:t>is the costs of intangible fixed assets “used” by the club each year – covering transfer fees and long-term grants.  These are non-cash costs.</a:t>
            </a:r>
          </a:p>
          <a:p>
            <a:pPr marL="228600" lvl="1">
              <a:spcBef>
                <a:spcPts val="1000"/>
              </a:spcBef>
            </a:pPr>
            <a:r>
              <a:rPr lang="en-GB" sz="1400" b="1" dirty="0">
                <a:solidFill>
                  <a:srgbClr val="FF0000"/>
                </a:solidFill>
                <a:latin typeface="Times New Roman" panose="02020603050405020304" pitchFamily="18" charset="0"/>
              </a:rPr>
              <a:t>Interest </a:t>
            </a:r>
            <a:r>
              <a:rPr lang="en-GB" sz="1400" dirty="0">
                <a:latin typeface="Times New Roman" panose="02020603050405020304" pitchFamily="18" charset="0"/>
              </a:rPr>
              <a:t>is the costs of financial debt provided to the club. Interest may not always be paid in cash each year and can accumulate to be repaid at a later future date (to ease short term cash flows)</a:t>
            </a:r>
          </a:p>
          <a:p>
            <a:pPr marL="228600" lvl="1">
              <a:spcBef>
                <a:spcPts val="1000"/>
              </a:spcBef>
            </a:pPr>
            <a:endParaRPr lang="en-GB" sz="1400" b="1" dirty="0">
              <a:solidFill>
                <a:srgbClr val="FF0000"/>
              </a:solidFill>
              <a:latin typeface="Times New Roman" panose="02020603050405020304" pitchFamily="18" charset="0"/>
            </a:endParaRPr>
          </a:p>
          <a:p>
            <a:pPr marL="685800" lvl="2">
              <a:spcBef>
                <a:spcPts val="1000"/>
              </a:spcBef>
            </a:pPr>
            <a:endParaRPr lang="en-GB" sz="1400" dirty="0">
              <a:effectLst/>
              <a:latin typeface="Times New Roman" panose="02020603050405020304" pitchFamily="18" charset="0"/>
              <a:ea typeface="Times New Roman" panose="02020603050405020304" pitchFamily="18" charset="0"/>
            </a:endParaRPr>
          </a:p>
        </p:txBody>
      </p:sp>
      <p:sp>
        <p:nvSpPr>
          <p:cNvPr id="6" name="Slide Number Placeholder 5">
            <a:extLst>
              <a:ext uri="{FF2B5EF4-FFF2-40B4-BE49-F238E27FC236}">
                <a16:creationId xmlns:a16="http://schemas.microsoft.com/office/drawing/2014/main" id="{66CD3A08-E633-4AE5-A619-AB662E40FD53}"/>
              </a:ext>
            </a:extLst>
          </p:cNvPr>
          <p:cNvSpPr>
            <a:spLocks noGrp="1"/>
          </p:cNvSpPr>
          <p:nvPr>
            <p:ph type="sldNum" sz="quarter" idx="12"/>
          </p:nvPr>
        </p:nvSpPr>
        <p:spPr/>
        <p:txBody>
          <a:bodyPr/>
          <a:lstStyle/>
          <a:p>
            <a:fld id="{A2DEED9E-2F85-423F-9A24-7738B8864EC9}" type="slidenum">
              <a:rPr lang="en-GB" smtClean="0"/>
              <a:t>22</a:t>
            </a:fld>
            <a:endParaRPr lang="en-GB"/>
          </a:p>
        </p:txBody>
      </p:sp>
    </p:spTree>
    <p:extLst>
      <p:ext uri="{BB962C8B-B14F-4D97-AF65-F5344CB8AC3E}">
        <p14:creationId xmlns:p14="http://schemas.microsoft.com/office/powerpoint/2010/main" val="655021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Costs – overview</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36231" y="543982"/>
            <a:ext cx="5040084" cy="5812368"/>
          </a:xfrm>
          <a:ln>
            <a:solidFill>
              <a:srgbClr val="FF0000"/>
            </a:solidFill>
          </a:ln>
        </p:spPr>
        <p:txBody>
          <a:bodyPr>
            <a:normAutofit lnSpcReduction="10000"/>
          </a:bodyPr>
          <a:lstStyle/>
          <a:p>
            <a:pPr marL="0" lvl="1" indent="0">
              <a:spcBef>
                <a:spcPts val="1000"/>
              </a:spcBef>
              <a:buNone/>
            </a:pPr>
            <a:r>
              <a:rPr lang="en-GB" sz="1400" dirty="0">
                <a:latin typeface="Times New Roman" panose="02020603050405020304" pitchFamily="18" charset="0"/>
              </a:rPr>
              <a:t>Our </a:t>
            </a:r>
            <a:r>
              <a:rPr lang="en-GB" sz="1400" b="1" dirty="0">
                <a:solidFill>
                  <a:srgbClr val="FF0000"/>
                </a:solidFill>
                <a:latin typeface="Times New Roman" panose="02020603050405020304" pitchFamily="18" charset="0"/>
              </a:rPr>
              <a:t>Business Costs</a:t>
            </a:r>
            <a:r>
              <a:rPr lang="en-GB" sz="1400" dirty="0">
                <a:latin typeface="Times New Roman" panose="02020603050405020304" pitchFamily="18" charset="0"/>
              </a:rPr>
              <a:t> are managed in line with the Strategic Activities and Departmental structure (see previous – </a:t>
            </a:r>
            <a:r>
              <a:rPr lang="en-GB" sz="1400" dirty="0" err="1">
                <a:latin typeface="Times New Roman" panose="02020603050405020304" pitchFamily="18" charset="0"/>
              </a:rPr>
              <a:t>ie</a:t>
            </a:r>
            <a:r>
              <a:rPr lang="en-GB" sz="1400" dirty="0">
                <a:latin typeface="Times New Roman" panose="02020603050405020304" pitchFamily="18" charset="0"/>
              </a:rPr>
              <a:t> Business, Football, and Academy).</a:t>
            </a:r>
          </a:p>
          <a:p>
            <a:pPr marL="0" lvl="1" indent="0">
              <a:spcBef>
                <a:spcPts val="1000"/>
              </a:spcBef>
              <a:buNone/>
            </a:pPr>
            <a:r>
              <a:rPr lang="en-GB" sz="1400" dirty="0">
                <a:latin typeface="Times New Roman" panose="02020603050405020304" pitchFamily="18" charset="0"/>
              </a:rPr>
              <a:t>The Business Departments have costs which are directly linked to doing those own specific activities (</a:t>
            </a:r>
            <a:r>
              <a:rPr lang="en-GB" sz="1400" dirty="0" err="1">
                <a:latin typeface="Times New Roman" panose="02020603050405020304" pitchFamily="18" charset="0"/>
              </a:rPr>
              <a:t>eg</a:t>
            </a:r>
            <a:r>
              <a:rPr lang="en-GB" sz="1400" dirty="0">
                <a:latin typeface="Times New Roman" panose="02020603050405020304" pitchFamily="18" charset="0"/>
              </a:rPr>
              <a:t> retail purchases, retail staff).   </a:t>
            </a:r>
          </a:p>
          <a:p>
            <a:pPr marL="0" lvl="1" indent="0">
              <a:spcBef>
                <a:spcPts val="1000"/>
              </a:spcBef>
              <a:buNone/>
            </a:pPr>
            <a:r>
              <a:rPr lang="en-GB" sz="1400" dirty="0">
                <a:latin typeface="Times New Roman" panose="02020603050405020304" pitchFamily="18" charset="0"/>
              </a:rPr>
              <a:t>Wherever possible we match specific costs and all labour expenses directly with income for each Department, so the true financial impact of each activity is clear and accurate. This improves management, accountability and control. </a:t>
            </a:r>
          </a:p>
          <a:p>
            <a:pPr marL="0" lvl="1" indent="0">
              <a:spcBef>
                <a:spcPts val="1000"/>
              </a:spcBef>
              <a:buNone/>
            </a:pPr>
            <a:r>
              <a:rPr lang="en-GB" sz="1400" dirty="0">
                <a:latin typeface="Times New Roman" panose="02020603050405020304" pitchFamily="18" charset="0"/>
              </a:rPr>
              <a:t>It is important to understand the nature of our costs for example:</a:t>
            </a:r>
          </a:p>
          <a:p>
            <a:pPr marL="342900" lvl="1" indent="-342900">
              <a:spcBef>
                <a:spcPts val="1000"/>
              </a:spcBef>
            </a:pPr>
            <a:r>
              <a:rPr lang="en-GB" sz="1400" b="1" dirty="0">
                <a:solidFill>
                  <a:srgbClr val="FF0000"/>
                </a:solidFill>
                <a:latin typeface="Times New Roman" panose="02020603050405020304" pitchFamily="18" charset="0"/>
              </a:rPr>
              <a:t>fixed costs </a:t>
            </a:r>
            <a:r>
              <a:rPr lang="en-GB" sz="1400" dirty="0">
                <a:latin typeface="Times New Roman" panose="02020603050405020304" pitchFamily="18" charset="0"/>
              </a:rPr>
              <a:t>– those costs which we incur regardless of levels of activity, fans, games or success (even with no games – like 19/20 late season) they still are suffered</a:t>
            </a:r>
          </a:p>
          <a:p>
            <a:pPr marL="342900" lvl="1" indent="-342900">
              <a:spcBef>
                <a:spcPts val="1000"/>
              </a:spcBef>
            </a:pPr>
            <a:r>
              <a:rPr lang="en-GB" sz="1400" b="1" dirty="0">
                <a:solidFill>
                  <a:srgbClr val="FF0000"/>
                </a:solidFill>
                <a:latin typeface="Times New Roman" panose="02020603050405020304" pitchFamily="18" charset="0"/>
              </a:rPr>
              <a:t>variable costs </a:t>
            </a:r>
            <a:r>
              <a:rPr lang="en-GB" sz="1400" dirty="0">
                <a:latin typeface="Times New Roman" panose="02020603050405020304" pitchFamily="18" charset="0"/>
              </a:rPr>
              <a:t>– those which directly related to levels of activity – like fans attending, game costs, retail purchases</a:t>
            </a:r>
          </a:p>
          <a:p>
            <a:pPr marL="0" lvl="1" indent="0">
              <a:spcBef>
                <a:spcPts val="1000"/>
              </a:spcBef>
              <a:buNone/>
            </a:pPr>
            <a:r>
              <a:rPr lang="en-GB" sz="1400" dirty="0">
                <a:latin typeface="Times New Roman" panose="02020603050405020304" pitchFamily="18" charset="0"/>
              </a:rPr>
              <a:t>Wages &amp; salaries  – are very fixed and if income or fans coming to games fall, they must be paid and it leaves a cash “hole” to fill (like CV19 in 20/21) where income is lower but wages unchanged.</a:t>
            </a:r>
          </a:p>
          <a:p>
            <a:pPr marL="0" lvl="1" indent="0">
              <a:spcBef>
                <a:spcPts val="1000"/>
              </a:spcBef>
              <a:buNone/>
            </a:pPr>
            <a:r>
              <a:rPr lang="en-GB" sz="1400" b="1" dirty="0">
                <a:solidFill>
                  <a:srgbClr val="FF0000"/>
                </a:solidFill>
                <a:latin typeface="Times New Roman" panose="02020603050405020304" pitchFamily="18" charset="0"/>
              </a:rPr>
              <a:t>Player Costs / Other Football Costs </a:t>
            </a:r>
            <a:r>
              <a:rPr lang="en-GB" sz="1400" dirty="0">
                <a:latin typeface="Times New Roman" panose="02020603050405020304" pitchFamily="18" charset="0"/>
              </a:rPr>
              <a:t>- compared with the costs of rest of the Club, as these are significant, fixed and long lasting, not easily changed once committed to, regardless of results and gates and fans.</a:t>
            </a:r>
          </a:p>
          <a:p>
            <a:pPr marL="0" lvl="1" indent="0">
              <a:spcBef>
                <a:spcPts val="1000"/>
              </a:spcBef>
              <a:buNone/>
            </a:pPr>
            <a:r>
              <a:rPr lang="en-GB" sz="1400" b="1" dirty="0">
                <a:solidFill>
                  <a:srgbClr val="FF0000"/>
                </a:solidFill>
                <a:latin typeface="Times New Roman" panose="02020603050405020304" pitchFamily="18" charset="0"/>
              </a:rPr>
              <a:t>Site and stadium costs  </a:t>
            </a:r>
            <a:r>
              <a:rPr lang="en-GB" sz="1400" dirty="0">
                <a:latin typeface="Times New Roman" panose="02020603050405020304" pitchFamily="18" charset="0"/>
              </a:rPr>
              <a:t>- which tend to be unavoidable (driven by safety and the need to be open for business and fans), very fixed and rising (as the stadium ages) and regulation and compliance increases.</a:t>
            </a:r>
          </a:p>
          <a:p>
            <a:pPr marL="342900" lvl="1" indent="-342900">
              <a:spcBef>
                <a:spcPts val="1000"/>
              </a:spcBef>
            </a:pPr>
            <a:endParaRPr lang="en-GB" sz="2200" dirty="0">
              <a:latin typeface="Times New Roman" panose="02020603050405020304" pitchFamily="18" charset="0"/>
            </a:endParaRPr>
          </a:p>
          <a:p>
            <a:pPr marL="342900" lvl="1" indent="-342900">
              <a:spcBef>
                <a:spcPts val="1000"/>
              </a:spcBef>
            </a:pPr>
            <a:endParaRPr lang="en-GB" sz="2200" dirty="0">
              <a:latin typeface="Times New Roman" panose="02020603050405020304" pitchFamily="18" charset="0"/>
            </a:endParaRPr>
          </a:p>
          <a:p>
            <a:pPr marL="0" lvl="1" indent="0">
              <a:spcBef>
                <a:spcPts val="1000"/>
              </a:spcBef>
              <a:buNone/>
            </a:pPr>
            <a:endParaRPr lang="en-GB" sz="2200" dirty="0">
              <a:latin typeface="Times New Roman" panose="02020603050405020304" pitchFamily="18" charset="0"/>
            </a:endParaRPr>
          </a:p>
          <a:p>
            <a:pPr marL="0" lvl="1" indent="0">
              <a:spcBef>
                <a:spcPts val="1000"/>
              </a:spcBef>
              <a:buNone/>
            </a:pPr>
            <a:endParaRPr lang="en-GB" sz="2200" dirty="0">
              <a:latin typeface="Times New Roman" panose="02020603050405020304" pitchFamily="18" charset="0"/>
            </a:endParaRPr>
          </a:p>
          <a:p>
            <a:pPr marL="0" lvl="1" indent="0">
              <a:spcBef>
                <a:spcPts val="1000"/>
              </a:spcBef>
              <a:buNone/>
            </a:pPr>
            <a:endParaRPr lang="en-GB" sz="2200" dirty="0">
              <a:latin typeface="Times New Roman" panose="02020603050405020304" pitchFamily="18" charset="0"/>
            </a:endParaRPr>
          </a:p>
          <a:p>
            <a:pPr marL="457200" lvl="2" indent="0">
              <a:spcBef>
                <a:spcPts val="1000"/>
              </a:spcBef>
              <a:buNone/>
            </a:pPr>
            <a:endParaRPr lang="en-GB" sz="1200" dirty="0"/>
          </a:p>
          <a:p>
            <a:pPr marL="685800" lvl="2">
              <a:spcBef>
                <a:spcPts val="1000"/>
              </a:spcBef>
            </a:pPr>
            <a:endParaRPr lang="en-GB" sz="1200" dirty="0"/>
          </a:p>
        </p:txBody>
      </p:sp>
      <p:graphicFrame>
        <p:nvGraphicFramePr>
          <p:cNvPr id="11" name="Content Placeholder 3">
            <a:extLst>
              <a:ext uri="{FF2B5EF4-FFF2-40B4-BE49-F238E27FC236}">
                <a16:creationId xmlns:a16="http://schemas.microsoft.com/office/drawing/2014/main" id="{93703790-1940-495C-862E-FD5DD4D8EE58}"/>
              </a:ext>
            </a:extLst>
          </p:cNvPr>
          <p:cNvGraphicFramePr>
            <a:graphicFrameLocks/>
          </p:cNvGraphicFramePr>
          <p:nvPr/>
        </p:nvGraphicFramePr>
        <p:xfrm>
          <a:off x="91015" y="1838325"/>
          <a:ext cx="564091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B0C4155-6618-4FCC-8BB9-75F20712983B}"/>
              </a:ext>
            </a:extLst>
          </p:cNvPr>
          <p:cNvSpPr>
            <a:spLocks noGrp="1"/>
          </p:cNvSpPr>
          <p:nvPr>
            <p:ph type="sldNum" sz="quarter" idx="12"/>
          </p:nvPr>
        </p:nvSpPr>
        <p:spPr/>
        <p:txBody>
          <a:bodyPr/>
          <a:lstStyle/>
          <a:p>
            <a:fld id="{A2DEED9E-2F85-423F-9A24-7738B8864EC9}" type="slidenum">
              <a:rPr lang="en-GB" smtClean="0"/>
              <a:t>23</a:t>
            </a:fld>
            <a:endParaRPr lang="en-GB"/>
          </a:p>
        </p:txBody>
      </p:sp>
    </p:spTree>
    <p:extLst>
      <p:ext uri="{BB962C8B-B14F-4D97-AF65-F5344CB8AC3E}">
        <p14:creationId xmlns:p14="http://schemas.microsoft.com/office/powerpoint/2010/main" val="2222769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 </a:t>
            </a:r>
            <a:br>
              <a:rPr lang="en-GB" sz="2400" dirty="0">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Total costs </a:t>
            </a:r>
            <a:br>
              <a:rPr lang="en-GB" sz="2400" b="1" dirty="0">
                <a:solidFill>
                  <a:srgbClr val="0070C0"/>
                </a:solidFill>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£4.4m in 21/22 </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03706" y="507985"/>
            <a:ext cx="5072608" cy="5226065"/>
          </a:xfrm>
          <a:ln/>
        </p:spPr>
        <p:style>
          <a:lnRef idx="2">
            <a:schemeClr val="accent1"/>
          </a:lnRef>
          <a:fillRef idx="1">
            <a:schemeClr val="lt1"/>
          </a:fillRef>
          <a:effectRef idx="0">
            <a:schemeClr val="accent1"/>
          </a:effectRef>
          <a:fontRef idx="minor">
            <a:schemeClr val="dk1"/>
          </a:fontRef>
        </p:style>
        <p:txBody>
          <a:bodyPr>
            <a:normAutofit fontScale="92500"/>
          </a:bodyPr>
          <a:lstStyle/>
          <a:p>
            <a:pPr marL="0" lvl="1" indent="0">
              <a:lnSpc>
                <a:spcPct val="120000"/>
              </a:lnSpc>
              <a:spcBef>
                <a:spcPts val="1000"/>
              </a:spcBef>
              <a:buNone/>
            </a:pPr>
            <a:r>
              <a:rPr lang="en-GB" sz="1500" dirty="0">
                <a:latin typeface="Times New Roman" panose="02020603050405020304" pitchFamily="18" charset="0"/>
                <a:ea typeface="Times New Roman" panose="02020603050405020304" pitchFamily="18" charset="0"/>
              </a:rPr>
              <a:t>Total costs are around £4.4m in 21/22</a:t>
            </a:r>
          </a:p>
          <a:p>
            <a:pPr marL="0" lvl="1" indent="0">
              <a:lnSpc>
                <a:spcPct val="120000"/>
              </a:lnSpc>
              <a:spcBef>
                <a:spcPts val="1000"/>
              </a:spcBef>
              <a:buNone/>
            </a:pPr>
            <a:r>
              <a:rPr lang="en-GB" sz="1500" dirty="0">
                <a:latin typeface="Times New Roman" panose="02020603050405020304" pitchFamily="18" charset="0"/>
                <a:ea typeface="Times New Roman" panose="02020603050405020304" pitchFamily="18" charset="0"/>
              </a:rPr>
              <a:t>Total Football Expenditure is around 51% of the total</a:t>
            </a:r>
            <a:endParaRPr lang="en-GB" sz="1500" b="1" dirty="0">
              <a:solidFill>
                <a:srgbClr val="0070C0"/>
              </a:solidFill>
              <a:effectLst/>
              <a:latin typeface="Times New Roman" panose="02020603050405020304" pitchFamily="18" charset="0"/>
              <a:ea typeface="Times New Roman" panose="02020603050405020304" pitchFamily="18" charset="0"/>
            </a:endParaRPr>
          </a:p>
          <a:p>
            <a:pPr marL="0" lvl="1" indent="0">
              <a:lnSpc>
                <a:spcPct val="120000"/>
              </a:lnSpc>
              <a:spcBef>
                <a:spcPts val="1000"/>
              </a:spcBef>
              <a:buNone/>
            </a:pPr>
            <a:r>
              <a:rPr lang="en-GB" sz="1500" b="1" dirty="0">
                <a:solidFill>
                  <a:srgbClr val="0070C0"/>
                </a:solidFill>
                <a:latin typeface="Times New Roman" panose="02020603050405020304" pitchFamily="18" charset="0"/>
                <a:ea typeface="Times New Roman" panose="02020603050405020304" pitchFamily="18" charset="0"/>
              </a:rPr>
              <a:t>Fixed costs</a:t>
            </a:r>
            <a:br>
              <a:rPr lang="en-GB" sz="1500" dirty="0">
                <a:latin typeface="Times New Roman" panose="02020603050405020304" pitchFamily="18" charset="0"/>
                <a:ea typeface="Times New Roman" panose="02020603050405020304" pitchFamily="18" charset="0"/>
              </a:rPr>
            </a:br>
            <a:r>
              <a:rPr lang="en-GB" sz="1500" dirty="0">
                <a:latin typeface="Times New Roman" panose="02020603050405020304" pitchFamily="18" charset="0"/>
                <a:ea typeface="Times New Roman" panose="02020603050405020304" pitchFamily="18" charset="0"/>
              </a:rPr>
              <a:t>Around 82% of the club’s cost are fixed. </a:t>
            </a:r>
          </a:p>
          <a:p>
            <a:pPr marL="0" lvl="1" indent="0">
              <a:lnSpc>
                <a:spcPct val="120000"/>
              </a:lnSpc>
              <a:spcBef>
                <a:spcPts val="1000"/>
              </a:spcBef>
              <a:buNone/>
            </a:pPr>
            <a:r>
              <a:rPr lang="en-GB" sz="1500" dirty="0">
                <a:latin typeface="Times New Roman" panose="02020603050405020304" pitchFamily="18" charset="0"/>
                <a:ea typeface="Times New Roman" panose="02020603050405020304" pitchFamily="18" charset="0"/>
              </a:rPr>
              <a:t>Fixed costs are not easily reduced. They had fallen in recent years after rising significantly from 2015-2018.  They rose in 21/22 with extra Total Football costs, exceptional Football Costs (staff exit costs) and inflationary cost pressures.</a:t>
            </a:r>
          </a:p>
          <a:p>
            <a:pPr marL="0" lvl="1" indent="0">
              <a:lnSpc>
                <a:spcPct val="120000"/>
              </a:lnSpc>
              <a:spcBef>
                <a:spcPts val="1000"/>
              </a:spcBef>
              <a:buNone/>
            </a:pPr>
            <a:r>
              <a:rPr lang="en-GB" sz="1500" dirty="0">
                <a:latin typeface="Times New Roman" panose="02020603050405020304" pitchFamily="18" charset="0"/>
                <a:ea typeface="Times New Roman" panose="02020603050405020304" pitchFamily="18" charset="0"/>
              </a:rPr>
              <a:t>Fixed costs have to be paid for every month (especially wages) regardless of income. High/rising fixed costs (Football driven) and falling income (Football performance or external) are a bad mix.</a:t>
            </a:r>
          </a:p>
          <a:p>
            <a:pPr marL="0" lvl="1" indent="0">
              <a:lnSpc>
                <a:spcPct val="120000"/>
              </a:lnSpc>
              <a:spcBef>
                <a:spcPts val="1000"/>
              </a:spcBef>
              <a:buNone/>
            </a:pPr>
            <a:r>
              <a:rPr lang="en-GB" sz="1500" dirty="0">
                <a:latin typeface="Times New Roman" panose="02020603050405020304" pitchFamily="18" charset="0"/>
                <a:ea typeface="Times New Roman" panose="02020603050405020304" pitchFamily="18" charset="0"/>
              </a:rPr>
              <a:t>Wages and salaries make up around:</a:t>
            </a:r>
          </a:p>
          <a:p>
            <a:pPr marL="342900" lvl="1" indent="-342900">
              <a:lnSpc>
                <a:spcPct val="120000"/>
              </a:lnSpc>
              <a:spcBef>
                <a:spcPts val="1000"/>
              </a:spcBef>
            </a:pPr>
            <a:r>
              <a:rPr lang="en-GB" sz="1500" dirty="0">
                <a:latin typeface="Times New Roman" panose="02020603050405020304" pitchFamily="18" charset="0"/>
                <a:ea typeface="Times New Roman" panose="02020603050405020304" pitchFamily="18" charset="0"/>
              </a:rPr>
              <a:t>67% of all our total costs</a:t>
            </a:r>
          </a:p>
          <a:p>
            <a:pPr marL="342900" lvl="1" indent="-342900">
              <a:lnSpc>
                <a:spcPct val="120000"/>
              </a:lnSpc>
              <a:spcBef>
                <a:spcPts val="1000"/>
              </a:spcBef>
            </a:pPr>
            <a:r>
              <a:rPr lang="en-GB" sz="1500" dirty="0">
                <a:latin typeface="Times New Roman" panose="02020603050405020304" pitchFamily="18" charset="0"/>
                <a:ea typeface="Times New Roman" panose="02020603050405020304" pitchFamily="18" charset="0"/>
              </a:rPr>
              <a:t>81% of all our fixed costs </a:t>
            </a:r>
          </a:p>
          <a:p>
            <a:pPr marL="0" lvl="1" indent="0">
              <a:lnSpc>
                <a:spcPct val="120000"/>
              </a:lnSpc>
              <a:spcBef>
                <a:spcPts val="1000"/>
              </a:spcBef>
              <a:buNone/>
            </a:pPr>
            <a:r>
              <a:rPr lang="en-GB" sz="1500" dirty="0">
                <a:latin typeface="Times New Roman" panose="02020603050405020304" pitchFamily="18" charset="0"/>
                <a:ea typeface="Times New Roman" panose="02020603050405020304" pitchFamily="18" charset="0"/>
              </a:rPr>
              <a:t>Our </a:t>
            </a:r>
            <a:r>
              <a:rPr lang="en-GB" sz="1500" b="1" dirty="0">
                <a:solidFill>
                  <a:srgbClr val="0070C0"/>
                </a:solidFill>
                <a:latin typeface="Times New Roman" panose="02020603050405020304" pitchFamily="18" charset="0"/>
                <a:ea typeface="Times New Roman" panose="02020603050405020304" pitchFamily="18" charset="0"/>
              </a:rPr>
              <a:t>variable costs </a:t>
            </a:r>
            <a:r>
              <a:rPr lang="en-GB" sz="1500" dirty="0">
                <a:latin typeface="Times New Roman" panose="02020603050405020304" pitchFamily="18" charset="0"/>
                <a:ea typeface="Times New Roman" panose="02020603050405020304" pitchFamily="18" charset="0"/>
              </a:rPr>
              <a:t>are circa £0.8m and mostly comprise retail purchases, commercial purchases and player loans.  </a:t>
            </a:r>
            <a:endParaRPr lang="en-GB" sz="2200" dirty="0">
              <a:latin typeface="Times New Roman" panose="02020603050405020304" pitchFamily="18" charset="0"/>
              <a:ea typeface="Times New Roman" panose="02020603050405020304" pitchFamily="18" charset="0"/>
            </a:endParaRPr>
          </a:p>
          <a:p>
            <a:pPr marL="342900" lvl="1" indent="-342900">
              <a:lnSpc>
                <a:spcPct val="120000"/>
              </a:lnSpc>
              <a:spcBef>
                <a:spcPts val="1000"/>
              </a:spcBef>
            </a:pPr>
            <a:endParaRPr lang="en-GB" sz="2200" dirty="0">
              <a:latin typeface="Times New Roman" panose="02020603050405020304" pitchFamily="18" charset="0"/>
              <a:ea typeface="Times New Roman" panose="02020603050405020304" pitchFamily="18" charset="0"/>
            </a:endParaRPr>
          </a:p>
          <a:p>
            <a:pPr marL="0" lvl="1" indent="0">
              <a:lnSpc>
                <a:spcPct val="120000"/>
              </a:lnSpc>
              <a:spcBef>
                <a:spcPts val="1000"/>
              </a:spcBef>
              <a:buNone/>
            </a:pPr>
            <a:endParaRPr lang="en-GB" sz="2200" dirty="0">
              <a:latin typeface="Times New Roman" panose="02020603050405020304" pitchFamily="18" charset="0"/>
              <a:ea typeface="Times New Roman" panose="02020603050405020304" pitchFamily="18" charset="0"/>
            </a:endParaRPr>
          </a:p>
          <a:p>
            <a:pPr marL="457200" lvl="2" indent="0">
              <a:spcBef>
                <a:spcPts val="1000"/>
              </a:spcBef>
              <a:buNone/>
            </a:pPr>
            <a:endParaRPr lang="en-GB" sz="1800" dirty="0">
              <a:latin typeface="Times New Roman" panose="02020603050405020304" pitchFamily="18" charset="0"/>
            </a:endParaRPr>
          </a:p>
          <a:p>
            <a:pPr marL="685800" lvl="2">
              <a:spcBef>
                <a:spcPts val="1000"/>
              </a:spcBef>
            </a:pPr>
            <a:endParaRPr lang="en-GB" sz="1800" dirty="0">
              <a:latin typeface="Times New Roman" panose="02020603050405020304" pitchFamily="18" charset="0"/>
            </a:endParaRP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5" name="Slide Number Placeholder 4">
            <a:extLst>
              <a:ext uri="{FF2B5EF4-FFF2-40B4-BE49-F238E27FC236}">
                <a16:creationId xmlns:a16="http://schemas.microsoft.com/office/drawing/2014/main" id="{9DC23354-380A-4C3B-9005-A11661F0C0D6}"/>
              </a:ext>
            </a:extLst>
          </p:cNvPr>
          <p:cNvSpPr>
            <a:spLocks noGrp="1"/>
          </p:cNvSpPr>
          <p:nvPr>
            <p:ph type="sldNum" sz="quarter" idx="12"/>
          </p:nvPr>
        </p:nvSpPr>
        <p:spPr/>
        <p:txBody>
          <a:bodyPr/>
          <a:lstStyle/>
          <a:p>
            <a:fld id="{A2DEED9E-2F85-423F-9A24-7738B8864EC9}" type="slidenum">
              <a:rPr lang="en-GB" smtClean="0"/>
              <a:t>24</a:t>
            </a:fld>
            <a:endParaRPr lang="en-GB"/>
          </a:p>
        </p:txBody>
      </p:sp>
      <p:pic>
        <p:nvPicPr>
          <p:cNvPr id="7" name="Picture 6">
            <a:extLst>
              <a:ext uri="{FF2B5EF4-FFF2-40B4-BE49-F238E27FC236}">
                <a16:creationId xmlns:a16="http://schemas.microsoft.com/office/drawing/2014/main" id="{68DE317C-2815-9425-86B7-4DEE6B9FB78D}"/>
              </a:ext>
            </a:extLst>
          </p:cNvPr>
          <p:cNvPicPr>
            <a:picLocks noChangeAspect="1"/>
          </p:cNvPicPr>
          <p:nvPr/>
        </p:nvPicPr>
        <p:blipFill>
          <a:blip r:embed="rId2"/>
          <a:stretch>
            <a:fillRect/>
          </a:stretch>
        </p:blipFill>
        <p:spPr>
          <a:xfrm>
            <a:off x="387257" y="1579586"/>
            <a:ext cx="5815584" cy="3910584"/>
          </a:xfrm>
          <a:prstGeom prst="rect">
            <a:avLst/>
          </a:prstGeom>
        </p:spPr>
      </p:pic>
    </p:spTree>
    <p:extLst>
      <p:ext uri="{BB962C8B-B14F-4D97-AF65-F5344CB8AC3E}">
        <p14:creationId xmlns:p14="http://schemas.microsoft.com/office/powerpoint/2010/main" val="3480756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EBC1B1-56E9-3830-803A-0F592D69C2B9}"/>
              </a:ext>
            </a:extLst>
          </p:cNvPr>
          <p:cNvPicPr>
            <a:picLocks noChangeAspect="1"/>
          </p:cNvPicPr>
          <p:nvPr/>
        </p:nvPicPr>
        <p:blipFill>
          <a:blip r:embed="rId2"/>
          <a:stretch>
            <a:fillRect/>
          </a:stretch>
        </p:blipFill>
        <p:spPr>
          <a:xfrm>
            <a:off x="924397" y="2346477"/>
            <a:ext cx="9835412" cy="3955836"/>
          </a:xfrm>
          <a:prstGeom prst="rect">
            <a:avLst/>
          </a:prstGeom>
        </p:spPr>
      </p:pic>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 </a:t>
            </a:r>
            <a:br>
              <a:rPr lang="en-GB" sz="2400" dirty="0">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Business costs </a:t>
            </a:r>
            <a:br>
              <a:rPr lang="en-GB" sz="2400" b="1" dirty="0">
                <a:solidFill>
                  <a:srgbClr val="FF0000"/>
                </a:solidFill>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£0.6m in 21/22</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03706" y="579677"/>
            <a:ext cx="5089528" cy="1766799"/>
          </a:xfrm>
          <a:ln w="19050">
            <a:solidFill>
              <a:srgbClr val="FF0000"/>
            </a:solidFill>
            <a:prstDash val="solid"/>
          </a:ln>
        </p:spPr>
        <p:txBody>
          <a:bodyPr>
            <a:normAutofit/>
          </a:bodyPr>
          <a:lstStyle/>
          <a:p>
            <a:pPr marL="0" lvl="1" indent="0">
              <a:spcBef>
                <a:spcPts val="1000"/>
              </a:spcBef>
              <a:buNone/>
            </a:pPr>
            <a:r>
              <a:rPr lang="en-GB" sz="1400" b="1" dirty="0">
                <a:solidFill>
                  <a:srgbClr val="FF0000"/>
                </a:solidFill>
                <a:latin typeface="Times New Roman" panose="02020603050405020304" pitchFamily="18" charset="0"/>
              </a:rPr>
              <a:t>Business costs</a:t>
            </a:r>
            <a:r>
              <a:rPr lang="en-GB" sz="1400" dirty="0">
                <a:latin typeface="Times New Roman" panose="02020603050405020304" pitchFamily="18" charset="0"/>
              </a:rPr>
              <a:t> are circa £600k per year and comprise direct labour payroll costs and expenses of:</a:t>
            </a:r>
          </a:p>
          <a:p>
            <a:pPr marL="685800" lvl="2">
              <a:spcBef>
                <a:spcPts val="1000"/>
              </a:spcBef>
            </a:pPr>
            <a:r>
              <a:rPr lang="en-GB" sz="1400" dirty="0">
                <a:latin typeface="Times New Roman" panose="02020603050405020304" pitchFamily="18" charset="0"/>
              </a:rPr>
              <a:t>Matches (police, stewards, staff, safety) </a:t>
            </a:r>
          </a:p>
          <a:p>
            <a:pPr marL="685800" lvl="2">
              <a:spcBef>
                <a:spcPts val="1000"/>
              </a:spcBef>
            </a:pPr>
            <a:r>
              <a:rPr lang="en-GB" sz="1400" dirty="0">
                <a:latin typeface="Times New Roman" panose="02020603050405020304" pitchFamily="18" charset="0"/>
              </a:rPr>
              <a:t>Commercial (labour, hospitality costs, sponsor costs)</a:t>
            </a:r>
          </a:p>
          <a:p>
            <a:pPr marL="685800" lvl="2">
              <a:spcBef>
                <a:spcPts val="1000"/>
              </a:spcBef>
            </a:pPr>
            <a:r>
              <a:rPr lang="en-GB" sz="1400" dirty="0">
                <a:latin typeface="Times New Roman" panose="02020603050405020304" pitchFamily="18" charset="0"/>
              </a:rPr>
              <a:t>Retail (purchases – linked to sales, shop labour, shop overhead costs)</a:t>
            </a: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7F61D203-FBF5-49E2-A6AB-6691CA691C02}"/>
              </a:ext>
            </a:extLst>
          </p:cNvPr>
          <p:cNvSpPr>
            <a:spLocks noGrp="1"/>
          </p:cNvSpPr>
          <p:nvPr>
            <p:ph type="sldNum" sz="quarter" idx="12"/>
          </p:nvPr>
        </p:nvSpPr>
        <p:spPr/>
        <p:txBody>
          <a:bodyPr/>
          <a:lstStyle/>
          <a:p>
            <a:fld id="{A2DEED9E-2F85-423F-9A24-7738B8864EC9}" type="slidenum">
              <a:rPr lang="en-GB" smtClean="0"/>
              <a:t>25</a:t>
            </a:fld>
            <a:endParaRPr lang="en-GB"/>
          </a:p>
        </p:txBody>
      </p:sp>
      <p:cxnSp>
        <p:nvCxnSpPr>
          <p:cNvPr id="9" name="Straight Arrow Connector 8">
            <a:extLst>
              <a:ext uri="{FF2B5EF4-FFF2-40B4-BE49-F238E27FC236}">
                <a16:creationId xmlns:a16="http://schemas.microsoft.com/office/drawing/2014/main" id="{6178421B-E501-4076-A02B-883F99D89BBD}"/>
              </a:ext>
            </a:extLst>
          </p:cNvPr>
          <p:cNvCxnSpPr>
            <a:cxnSpLocks/>
          </p:cNvCxnSpPr>
          <p:nvPr/>
        </p:nvCxnSpPr>
        <p:spPr>
          <a:xfrm flipH="1" flipV="1">
            <a:off x="6833941" y="3647975"/>
            <a:ext cx="2055378" cy="356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F74ED78-8ACF-4DD7-8AD4-C849C7BC1243}"/>
              </a:ext>
            </a:extLst>
          </p:cNvPr>
          <p:cNvCxnSpPr>
            <a:cxnSpLocks/>
          </p:cNvCxnSpPr>
          <p:nvPr/>
        </p:nvCxnSpPr>
        <p:spPr>
          <a:xfrm flipH="1">
            <a:off x="4606075" y="3408541"/>
            <a:ext cx="1800710" cy="476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C79356-18F4-EA82-7E24-7469E91D8F4D}"/>
              </a:ext>
            </a:extLst>
          </p:cNvPr>
          <p:cNvCxnSpPr>
            <a:cxnSpLocks/>
          </p:cNvCxnSpPr>
          <p:nvPr/>
        </p:nvCxnSpPr>
        <p:spPr>
          <a:xfrm>
            <a:off x="2743199" y="3780316"/>
            <a:ext cx="186287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5" name="Arrow: Down 4">
            <a:extLst>
              <a:ext uri="{FF2B5EF4-FFF2-40B4-BE49-F238E27FC236}">
                <a16:creationId xmlns:a16="http://schemas.microsoft.com/office/drawing/2014/main" id="{101C19CC-EE17-0331-ACE3-01DE14C27578}"/>
              </a:ext>
            </a:extLst>
          </p:cNvPr>
          <p:cNvSpPr/>
          <p:nvPr/>
        </p:nvSpPr>
        <p:spPr>
          <a:xfrm>
            <a:off x="2674417" y="3780317"/>
            <a:ext cx="1175687" cy="7243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73558262-0581-D01D-F9AB-114171D58BE1}"/>
              </a:ext>
            </a:extLst>
          </p:cNvPr>
          <p:cNvSpPr/>
          <p:nvPr/>
        </p:nvSpPr>
        <p:spPr>
          <a:xfrm>
            <a:off x="4186880" y="3780318"/>
            <a:ext cx="375496" cy="223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38F23AF-4599-4E6E-9A3B-A409B849D577}"/>
              </a:ext>
            </a:extLst>
          </p:cNvPr>
          <p:cNvSpPr txBox="1"/>
          <p:nvPr/>
        </p:nvSpPr>
        <p:spPr>
          <a:xfrm>
            <a:off x="2743199" y="3410984"/>
            <a:ext cx="2055378" cy="369332"/>
          </a:xfrm>
          <a:prstGeom prst="rect">
            <a:avLst/>
          </a:prstGeom>
          <a:noFill/>
          <a:ln>
            <a:solidFill>
              <a:schemeClr val="accent1"/>
            </a:solidFill>
          </a:ln>
        </p:spPr>
        <p:txBody>
          <a:bodyPr wrap="square" rtlCol="0">
            <a:spAutoFit/>
          </a:bodyPr>
          <a:lstStyle/>
          <a:p>
            <a:pPr algn="ctr"/>
            <a:r>
              <a:rPr lang="en-GB" dirty="0"/>
              <a:t>COVID</a:t>
            </a:r>
          </a:p>
        </p:txBody>
      </p:sp>
    </p:spTree>
    <p:extLst>
      <p:ext uri="{BB962C8B-B14F-4D97-AF65-F5344CB8AC3E}">
        <p14:creationId xmlns:p14="http://schemas.microsoft.com/office/powerpoint/2010/main" val="3506668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Academy costs </a:t>
            </a:r>
            <a:br>
              <a:rPr lang="en-GB" sz="2400" b="1" dirty="0">
                <a:solidFill>
                  <a:srgbClr val="FF0000"/>
                </a:solidFill>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£560k in 21/22</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10057" y="556269"/>
            <a:ext cx="5055371" cy="4660624"/>
          </a:xfrm>
          <a:ln w="19050">
            <a:solidFill>
              <a:srgbClr val="FF0000"/>
            </a:solidFill>
            <a:prstDash val="solid"/>
          </a:ln>
        </p:spPr>
        <p:txBody>
          <a:bodyPr>
            <a:normAutofit/>
          </a:bodyPr>
          <a:lstStyle/>
          <a:p>
            <a:pPr marL="0" lvl="1" indent="0">
              <a:spcBef>
                <a:spcPts val="1000"/>
              </a:spcBef>
              <a:buNone/>
            </a:pPr>
            <a:r>
              <a:rPr lang="en-GB" sz="1400" b="1" dirty="0">
                <a:solidFill>
                  <a:srgbClr val="FF0000"/>
                </a:solidFill>
                <a:effectLst/>
                <a:latin typeface="Times New Roman" panose="02020603050405020304" pitchFamily="18" charset="0"/>
                <a:ea typeface="Times New Roman" panose="02020603050405020304" pitchFamily="18" charset="0"/>
              </a:rPr>
              <a:t>Academy costs </a:t>
            </a:r>
            <a:r>
              <a:rPr lang="en-GB" sz="1400" dirty="0">
                <a:latin typeface="Times New Roman" panose="02020603050405020304" pitchFamily="18" charset="0"/>
              </a:rPr>
              <a:t>comprise:</a:t>
            </a:r>
          </a:p>
          <a:p>
            <a:pPr marL="342900" lvl="1" indent="-342900">
              <a:spcBef>
                <a:spcPts val="1000"/>
              </a:spcBef>
            </a:pPr>
            <a:r>
              <a:rPr lang="en-GB" sz="1400" dirty="0">
                <a:latin typeface="Times New Roman" panose="02020603050405020304" pitchFamily="18" charset="0"/>
              </a:rPr>
              <a:t>scholar and coaching staff wages</a:t>
            </a:r>
          </a:p>
          <a:p>
            <a:pPr marL="342900" lvl="1" indent="-342900">
              <a:spcBef>
                <a:spcPts val="1000"/>
              </a:spcBef>
            </a:pPr>
            <a:r>
              <a:rPr lang="en-GB" sz="1400" dirty="0">
                <a:latin typeface="Times New Roman" panose="02020603050405020304" pitchFamily="18" charset="0"/>
              </a:rPr>
              <a:t>expenses of the academy operations (accommodation, facility hire, travel, games costs) </a:t>
            </a:r>
          </a:p>
          <a:p>
            <a:pPr marL="342900" lvl="1" indent="-342900">
              <a:spcBef>
                <a:spcPts val="1000"/>
              </a:spcBef>
            </a:pPr>
            <a:r>
              <a:rPr lang="en-GB" sz="1400" dirty="0">
                <a:latin typeface="Times New Roman" panose="02020603050405020304" pitchFamily="18" charset="0"/>
              </a:rPr>
              <a:t>the Club receives a Premier League EPPP grant to fund these costs on a matched funding basis</a:t>
            </a:r>
          </a:p>
          <a:p>
            <a:pPr marL="342900" lvl="1" indent="-342900">
              <a:spcBef>
                <a:spcPts val="1000"/>
              </a:spcBef>
            </a:pPr>
            <a:r>
              <a:rPr lang="en-GB" sz="1400" dirty="0">
                <a:latin typeface="Times New Roman" panose="02020603050405020304" pitchFamily="18" charset="0"/>
              </a:rPr>
              <a:t>we also receive a for each scholar from the LFE for education</a:t>
            </a:r>
          </a:p>
          <a:p>
            <a:pPr marL="0" lvl="1" indent="0">
              <a:spcBef>
                <a:spcPts val="1000"/>
              </a:spcBef>
              <a:buNone/>
            </a:pPr>
            <a:r>
              <a:rPr lang="en-GB" sz="1400" dirty="0">
                <a:latin typeface="Times New Roman" panose="02020603050405020304" pitchFamily="18" charset="0"/>
              </a:rPr>
              <a:t>The fall in 19/20 is due to the curtailment of the Academy season due to Covid – meaning some costs were lower</a:t>
            </a:r>
          </a:p>
          <a:p>
            <a:pPr marL="0" lvl="1" indent="0">
              <a:spcBef>
                <a:spcPts val="1000"/>
              </a:spcBef>
              <a:buNone/>
            </a:pPr>
            <a:r>
              <a:rPr lang="en-GB" sz="1400" dirty="0">
                <a:latin typeface="Times New Roman" panose="02020603050405020304" pitchFamily="18" charset="0"/>
              </a:rPr>
              <a:t>Academy costs are match funded by the PL through the EPPP up to a £0.5m.</a:t>
            </a:r>
          </a:p>
          <a:p>
            <a:pPr marL="0" lvl="1" indent="0">
              <a:spcBef>
                <a:spcPts val="1000"/>
              </a:spcBef>
              <a:buNone/>
            </a:pPr>
            <a:r>
              <a:rPr lang="en-GB" sz="1400" dirty="0">
                <a:latin typeface="Times New Roman" panose="02020603050405020304" pitchFamily="18" charset="0"/>
              </a:rPr>
              <a:t>In 21/22 the Academy Cost increased as the cost of scholar accommodation rose sharply (due to the mix of players signed) and extra staff and facility hire costs were incurred (while the EPPP grant was fixed), leaving the club to absorb the full cost.</a:t>
            </a: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F427DAEA-2914-43B9-A479-E183F16AC513}"/>
              </a:ext>
            </a:extLst>
          </p:cNvPr>
          <p:cNvSpPr>
            <a:spLocks noGrp="1"/>
          </p:cNvSpPr>
          <p:nvPr>
            <p:ph type="sldNum" sz="quarter" idx="12"/>
          </p:nvPr>
        </p:nvSpPr>
        <p:spPr/>
        <p:txBody>
          <a:bodyPr/>
          <a:lstStyle/>
          <a:p>
            <a:fld id="{A2DEED9E-2F85-423F-9A24-7738B8864EC9}" type="slidenum">
              <a:rPr lang="en-GB" smtClean="0"/>
              <a:t>26</a:t>
            </a:fld>
            <a:endParaRPr lang="en-GB"/>
          </a:p>
        </p:txBody>
      </p:sp>
      <p:cxnSp>
        <p:nvCxnSpPr>
          <p:cNvPr id="8" name="Straight Arrow Connector 7">
            <a:extLst>
              <a:ext uri="{FF2B5EF4-FFF2-40B4-BE49-F238E27FC236}">
                <a16:creationId xmlns:a16="http://schemas.microsoft.com/office/drawing/2014/main" id="{D651128A-B255-4EAD-9F87-4728C33ACA2F}"/>
              </a:ext>
            </a:extLst>
          </p:cNvPr>
          <p:cNvCxnSpPr/>
          <p:nvPr/>
        </p:nvCxnSpPr>
        <p:spPr>
          <a:xfrm flipH="1">
            <a:off x="1780674" y="2271562"/>
            <a:ext cx="1645920" cy="259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1A96F3E-CFB9-7D80-A342-157A2ACE49B6}"/>
              </a:ext>
            </a:extLst>
          </p:cNvPr>
          <p:cNvPicPr>
            <a:picLocks noChangeAspect="1"/>
          </p:cNvPicPr>
          <p:nvPr/>
        </p:nvPicPr>
        <p:blipFill>
          <a:blip r:embed="rId2"/>
          <a:stretch>
            <a:fillRect/>
          </a:stretch>
        </p:blipFill>
        <p:spPr>
          <a:xfrm>
            <a:off x="921740" y="1601896"/>
            <a:ext cx="5612892" cy="3707892"/>
          </a:xfrm>
          <a:prstGeom prst="rect">
            <a:avLst/>
          </a:prstGeom>
        </p:spPr>
      </p:pic>
    </p:spTree>
    <p:extLst>
      <p:ext uri="{BB962C8B-B14F-4D97-AF65-F5344CB8AC3E}">
        <p14:creationId xmlns:p14="http://schemas.microsoft.com/office/powerpoint/2010/main" val="2009115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2A81F9-DEF8-CA0C-FE90-CC7E3DBF0759}"/>
              </a:ext>
            </a:extLst>
          </p:cNvPr>
          <p:cNvPicPr>
            <a:picLocks noChangeAspect="1"/>
          </p:cNvPicPr>
          <p:nvPr/>
        </p:nvPicPr>
        <p:blipFill>
          <a:blip r:embed="rId2"/>
          <a:stretch>
            <a:fillRect/>
          </a:stretch>
        </p:blipFill>
        <p:spPr>
          <a:xfrm>
            <a:off x="859981" y="1940944"/>
            <a:ext cx="5929884" cy="3837432"/>
          </a:xfrm>
          <a:prstGeom prst="rect">
            <a:avLst/>
          </a:prstGeom>
        </p:spPr>
      </p:pic>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Overheads </a:t>
            </a:r>
            <a:br>
              <a:rPr lang="en-GB" sz="2400" b="1" dirty="0">
                <a:solidFill>
                  <a:srgbClr val="FF0000"/>
                </a:solidFill>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£0.9m in 21/22</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10057" y="561067"/>
            <a:ext cx="5022713" cy="4626949"/>
          </a:xfrm>
          <a:ln w="19050">
            <a:solidFill>
              <a:srgbClr val="FF0000"/>
            </a:solidFill>
            <a:prstDash val="solid"/>
          </a:ln>
        </p:spPr>
        <p:txBody>
          <a:bodyPr>
            <a:normAutofit lnSpcReduction="10000"/>
          </a:bodyPr>
          <a:lstStyle/>
          <a:p>
            <a:pPr marL="0" lvl="1" indent="0">
              <a:spcBef>
                <a:spcPts val="1000"/>
              </a:spcBef>
              <a:buNone/>
            </a:pPr>
            <a:r>
              <a:rPr lang="en-GB" sz="1400" b="1" dirty="0">
                <a:solidFill>
                  <a:srgbClr val="FF0000"/>
                </a:solidFill>
                <a:latin typeface="Times New Roman" panose="02020603050405020304" pitchFamily="18" charset="0"/>
                <a:ea typeface="Times New Roman" panose="02020603050405020304" pitchFamily="18" charset="0"/>
              </a:rPr>
              <a:t>Overheads</a:t>
            </a:r>
            <a:r>
              <a:rPr lang="en-GB" sz="1400" dirty="0">
                <a:latin typeface="Times New Roman" panose="02020603050405020304" pitchFamily="18" charset="0"/>
                <a:ea typeface="Times New Roman" panose="02020603050405020304" pitchFamily="18" charset="0"/>
              </a:rPr>
              <a:t> are the indirect costs of running the Club comprising:</a:t>
            </a:r>
          </a:p>
          <a:p>
            <a:pPr marL="342900" lvl="1" indent="-342900">
              <a:spcBef>
                <a:spcPts val="1000"/>
              </a:spcBef>
            </a:pPr>
            <a:r>
              <a:rPr lang="en-GB" sz="1400" b="1" dirty="0">
                <a:solidFill>
                  <a:srgbClr val="FF0000"/>
                </a:solidFill>
                <a:latin typeface="Times New Roman" panose="02020603050405020304" pitchFamily="18" charset="0"/>
                <a:ea typeface="Times New Roman" panose="02020603050405020304" pitchFamily="18" charset="0"/>
              </a:rPr>
              <a:t>Infra structure site costs </a:t>
            </a:r>
            <a:r>
              <a:rPr lang="en-GB" sz="1400" dirty="0">
                <a:latin typeface="Times New Roman" panose="02020603050405020304" pitchFamily="18" charset="0"/>
                <a:ea typeface="Times New Roman" panose="02020603050405020304" pitchFamily="18" charset="0"/>
              </a:rPr>
              <a:t>for the s</a:t>
            </a:r>
            <a:r>
              <a:rPr lang="en-GB" sz="1400" dirty="0">
                <a:effectLst/>
                <a:latin typeface="Times New Roman" panose="02020603050405020304" pitchFamily="18" charset="0"/>
                <a:ea typeface="Times New Roman" panose="02020603050405020304" pitchFamily="18" charset="0"/>
              </a:rPr>
              <a:t>tadium (repairs and maintenance costs, rates, utilities &amp; insurance) </a:t>
            </a:r>
          </a:p>
          <a:p>
            <a:pPr marL="342900" lvl="1" indent="-342900">
              <a:spcBef>
                <a:spcPts val="1000"/>
              </a:spcBef>
            </a:pPr>
            <a:r>
              <a:rPr lang="en-GB" sz="1400" b="1" dirty="0">
                <a:solidFill>
                  <a:srgbClr val="FF0000"/>
                </a:solidFill>
                <a:latin typeface="Times New Roman" panose="02020603050405020304" pitchFamily="18" charset="0"/>
                <a:ea typeface="Times New Roman" panose="02020603050405020304" pitchFamily="18" charset="0"/>
              </a:rPr>
              <a:t>Overhead staff costs </a:t>
            </a:r>
            <a:r>
              <a:rPr lang="en-GB" sz="1400" dirty="0">
                <a:latin typeface="Times New Roman" panose="02020603050405020304" pitchFamily="18" charset="0"/>
                <a:ea typeface="Times New Roman" panose="02020603050405020304" pitchFamily="18" charset="0"/>
              </a:rPr>
              <a:t>including CEO and Finance director </a:t>
            </a:r>
            <a:br>
              <a:rPr lang="en-GB" sz="1400" dirty="0">
                <a:latin typeface="Times New Roman" panose="02020603050405020304" pitchFamily="18" charset="0"/>
                <a:ea typeface="Times New Roman" panose="02020603050405020304" pitchFamily="18" charset="0"/>
              </a:rPr>
            </a:br>
            <a:r>
              <a:rPr lang="en-GB" sz="1400" dirty="0">
                <a:latin typeface="Times New Roman" panose="02020603050405020304" pitchFamily="18" charset="0"/>
                <a:ea typeface="Times New Roman" panose="02020603050405020304" pitchFamily="18" charset="0"/>
              </a:rPr>
              <a:t>(not DOF who is include in Football staff costs and Total Football Expenditure– see below)</a:t>
            </a:r>
          </a:p>
          <a:p>
            <a:pPr marL="342900" lvl="1" indent="-342900">
              <a:spcBef>
                <a:spcPts val="1000"/>
              </a:spcBef>
            </a:pPr>
            <a:r>
              <a:rPr lang="en-GB" sz="1400" b="1" dirty="0">
                <a:solidFill>
                  <a:srgbClr val="FF0000"/>
                </a:solidFill>
                <a:latin typeface="Times New Roman" panose="02020603050405020304" pitchFamily="18" charset="0"/>
                <a:ea typeface="Times New Roman" panose="02020603050405020304" pitchFamily="18" charset="0"/>
              </a:rPr>
              <a:t>Expenses </a:t>
            </a:r>
            <a:r>
              <a:rPr lang="en-GB" sz="1400" dirty="0">
                <a:latin typeface="Times New Roman" panose="02020603050405020304" pitchFamily="18" charset="0"/>
                <a:ea typeface="Times New Roman" panose="02020603050405020304" pitchFamily="18" charset="0"/>
              </a:rPr>
              <a:t>for media, IT systems, office costs and finance costs, </a:t>
            </a:r>
            <a:r>
              <a:rPr lang="en-GB" sz="1400" dirty="0">
                <a:effectLst/>
                <a:latin typeface="Times New Roman" panose="02020603050405020304" pitchFamily="18" charset="0"/>
                <a:ea typeface="Times New Roman" panose="02020603050405020304" pitchFamily="18" charset="0"/>
              </a:rPr>
              <a:t>legal and professiona</a:t>
            </a:r>
            <a:r>
              <a:rPr lang="en-GB" sz="1400" dirty="0">
                <a:latin typeface="Times New Roman" panose="02020603050405020304" pitchFamily="18" charset="0"/>
                <a:ea typeface="Times New Roman" panose="02020603050405020304" pitchFamily="18" charset="0"/>
              </a:rPr>
              <a:t>l (audit, lawyers, advisors)</a:t>
            </a:r>
          </a:p>
          <a:p>
            <a:pPr marL="0" lvl="1" indent="0">
              <a:spcBef>
                <a:spcPts val="1000"/>
              </a:spcBef>
              <a:buNone/>
            </a:pPr>
            <a:r>
              <a:rPr lang="en-GB" sz="1400" dirty="0">
                <a:latin typeface="Times New Roman" panose="02020603050405020304" pitchFamily="18" charset="0"/>
                <a:ea typeface="Times New Roman" panose="02020603050405020304" pitchFamily="18" charset="0"/>
              </a:rPr>
              <a:t>These costs tend to be relatively fixed and incurred week-in, week-out regardless of games or on-field performance.</a:t>
            </a:r>
          </a:p>
          <a:p>
            <a:pPr marL="0" lvl="1" indent="0">
              <a:spcBef>
                <a:spcPts val="1000"/>
              </a:spcBef>
              <a:buNone/>
            </a:pPr>
            <a:r>
              <a:rPr lang="en-GB" sz="1400" dirty="0">
                <a:latin typeface="Times New Roman" panose="02020603050405020304" pitchFamily="18" charset="0"/>
                <a:ea typeface="Times New Roman" panose="02020603050405020304" pitchFamily="18" charset="0"/>
              </a:rPr>
              <a:t>Total Overheads are broadly unchanged over the last 5 years to 20/21v as a result of:</a:t>
            </a:r>
          </a:p>
          <a:p>
            <a:pPr marL="285750" lvl="1" indent="-285750">
              <a:spcBef>
                <a:spcPts val="1000"/>
              </a:spcBef>
            </a:pPr>
            <a:r>
              <a:rPr lang="en-GB" sz="1400" b="1" dirty="0">
                <a:solidFill>
                  <a:srgbClr val="FF0000"/>
                </a:solidFill>
                <a:latin typeface="Times New Roman" panose="02020603050405020304" pitchFamily="18" charset="0"/>
                <a:ea typeface="Times New Roman" panose="02020603050405020304" pitchFamily="18" charset="0"/>
              </a:rPr>
              <a:t>increases from </a:t>
            </a:r>
            <a:r>
              <a:rPr lang="en-GB" sz="1400" dirty="0">
                <a:latin typeface="Times New Roman" panose="02020603050405020304" pitchFamily="18" charset="0"/>
                <a:ea typeface="Times New Roman" panose="02020603050405020304" pitchFamily="18" charset="0"/>
              </a:rPr>
              <a:t>national minimum wage rises, stadium repair costs, insurance and water and utilities being offset by </a:t>
            </a:r>
          </a:p>
          <a:p>
            <a:pPr marL="285750" lvl="1" indent="-285750">
              <a:spcBef>
                <a:spcPts val="1000"/>
              </a:spcBef>
            </a:pPr>
            <a:r>
              <a:rPr lang="en-GB" sz="1400" b="1" dirty="0">
                <a:solidFill>
                  <a:srgbClr val="FF0000"/>
                </a:solidFill>
                <a:latin typeface="Times New Roman" panose="02020603050405020304" pitchFamily="18" charset="0"/>
                <a:ea typeface="Times New Roman" panose="02020603050405020304" pitchFamily="18" charset="0"/>
              </a:rPr>
              <a:t>savings from</a:t>
            </a:r>
            <a:r>
              <a:rPr lang="en-GB" sz="1400" dirty="0">
                <a:latin typeface="Times New Roman" panose="02020603050405020304" pitchFamily="18" charset="0"/>
                <a:ea typeface="Times New Roman" panose="02020603050405020304" pitchFamily="18" charset="0"/>
              </a:rPr>
              <a:t> -  overhead staff costs from staff number reductions (leavers not being replaced), business rates </a:t>
            </a:r>
          </a:p>
          <a:p>
            <a:pPr marL="285750" lvl="1" indent="-285750">
              <a:spcBef>
                <a:spcPts val="1000"/>
              </a:spcBef>
            </a:pPr>
            <a:r>
              <a:rPr lang="en-GB" sz="1400" dirty="0">
                <a:latin typeface="Times New Roman" panose="02020603050405020304" pitchFamily="18" charset="0"/>
                <a:ea typeface="Times New Roman" panose="02020603050405020304" pitchFamily="18" charset="0"/>
              </a:rPr>
              <a:t>Directors and staff payroll wage freeze</a:t>
            </a:r>
          </a:p>
          <a:p>
            <a:pPr marL="0" lvl="1" indent="0">
              <a:spcBef>
                <a:spcPts val="1000"/>
              </a:spcBef>
              <a:buNone/>
            </a:pPr>
            <a:r>
              <a:rPr lang="en-GB" sz="1400" dirty="0">
                <a:latin typeface="Times New Roman" panose="02020603050405020304" pitchFamily="18" charset="0"/>
                <a:ea typeface="Times New Roman" panose="02020603050405020304" pitchFamily="18" charset="0"/>
              </a:rPr>
              <a:t>In 21/22 Overheads increased for the first time in many years due to stadium costs and staff costs</a:t>
            </a:r>
          </a:p>
          <a:p>
            <a:pPr marL="685800" lvl="2">
              <a:spcBef>
                <a:spcPts val="1000"/>
              </a:spcBef>
            </a:pPr>
            <a:endParaRPr lang="en-GB" sz="1800" dirty="0">
              <a:latin typeface="Times New Roman" panose="02020603050405020304" pitchFamily="18" charset="0"/>
            </a:endParaRP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A6BF2887-1D69-4B94-AC49-05102CE37237}"/>
              </a:ext>
            </a:extLst>
          </p:cNvPr>
          <p:cNvSpPr>
            <a:spLocks noGrp="1"/>
          </p:cNvSpPr>
          <p:nvPr>
            <p:ph type="sldNum" sz="quarter" idx="12"/>
          </p:nvPr>
        </p:nvSpPr>
        <p:spPr/>
        <p:txBody>
          <a:bodyPr/>
          <a:lstStyle/>
          <a:p>
            <a:fld id="{A2DEED9E-2F85-423F-9A24-7738B8864EC9}" type="slidenum">
              <a:rPr lang="en-GB" smtClean="0"/>
              <a:t>27</a:t>
            </a:fld>
            <a:endParaRPr lang="en-GB"/>
          </a:p>
        </p:txBody>
      </p:sp>
      <p:cxnSp>
        <p:nvCxnSpPr>
          <p:cNvPr id="9" name="Straight Arrow Connector 8">
            <a:extLst>
              <a:ext uri="{FF2B5EF4-FFF2-40B4-BE49-F238E27FC236}">
                <a16:creationId xmlns:a16="http://schemas.microsoft.com/office/drawing/2014/main" id="{EC1D0AA0-CD14-4D79-820A-3B3C66545E6F}"/>
              </a:ext>
            </a:extLst>
          </p:cNvPr>
          <p:cNvCxnSpPr>
            <a:cxnSpLocks/>
          </p:cNvCxnSpPr>
          <p:nvPr/>
        </p:nvCxnSpPr>
        <p:spPr>
          <a:xfrm flipH="1" flipV="1">
            <a:off x="5675698" y="2899610"/>
            <a:ext cx="638475" cy="217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D883FC6-BDCF-4559-93E4-179596F3B36F}"/>
              </a:ext>
            </a:extLst>
          </p:cNvPr>
          <p:cNvCxnSpPr>
            <a:cxnSpLocks/>
          </p:cNvCxnSpPr>
          <p:nvPr/>
        </p:nvCxnSpPr>
        <p:spPr>
          <a:xfrm flipH="1">
            <a:off x="2531445" y="3020879"/>
            <a:ext cx="789271" cy="192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810D62D-0682-4498-BBBD-6EE680F3853F}"/>
              </a:ext>
            </a:extLst>
          </p:cNvPr>
          <p:cNvCxnSpPr>
            <a:cxnSpLocks/>
          </p:cNvCxnSpPr>
          <p:nvPr/>
        </p:nvCxnSpPr>
        <p:spPr>
          <a:xfrm flipH="1">
            <a:off x="3493973" y="2977566"/>
            <a:ext cx="1405287" cy="33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267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Total Football Expenditure </a:t>
            </a:r>
            <a:br>
              <a:rPr lang="en-GB" sz="2400" b="1" dirty="0">
                <a:solidFill>
                  <a:srgbClr val="FF0000"/>
                </a:solidFill>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£2.25m in 21/22</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10058" y="533066"/>
            <a:ext cx="5077142" cy="5521225"/>
          </a:xfrm>
          <a:ln w="19050">
            <a:solidFill>
              <a:srgbClr val="FF0000"/>
            </a:solidFill>
            <a:prstDash val="solid"/>
          </a:ln>
        </p:spPr>
        <p:txBody>
          <a:bodyPr>
            <a:normAutofit fontScale="92500" lnSpcReduction="20000"/>
          </a:bodyPr>
          <a:lstStyle/>
          <a:p>
            <a:pPr marL="0" lvl="1" indent="0">
              <a:lnSpc>
                <a:spcPct val="120000"/>
              </a:lnSpc>
              <a:spcBef>
                <a:spcPts val="1000"/>
              </a:spcBef>
              <a:buNone/>
            </a:pPr>
            <a:r>
              <a:rPr lang="en-GB" sz="1400" b="1" dirty="0">
                <a:solidFill>
                  <a:srgbClr val="FF0000"/>
                </a:solidFill>
                <a:effectLst/>
                <a:latin typeface="Times New Roman" panose="02020603050405020304" pitchFamily="18" charset="0"/>
                <a:ea typeface="Times New Roman" panose="02020603050405020304" pitchFamily="18" charset="0"/>
              </a:rPr>
              <a:t>Total Football Expenditure</a:t>
            </a:r>
            <a:r>
              <a:rPr lang="en-GB" sz="1400" dirty="0">
                <a:solidFill>
                  <a:srgbClr val="00B050"/>
                </a:solidFill>
                <a:effectLst/>
                <a:latin typeface="Times New Roman" panose="02020603050405020304" pitchFamily="18" charset="0"/>
                <a:ea typeface="Times New Roman" panose="02020603050405020304" pitchFamily="18" charset="0"/>
              </a:rPr>
              <a:t> </a:t>
            </a:r>
            <a:r>
              <a:rPr lang="en-GB" sz="1400" dirty="0">
                <a:effectLst/>
                <a:latin typeface="Times New Roman" panose="02020603050405020304" pitchFamily="18" charset="0"/>
                <a:ea typeface="Times New Roman" panose="02020603050405020304" pitchFamily="18" charset="0"/>
              </a:rPr>
              <a:t>comprises all Player Costs plus Other Football Costs:</a:t>
            </a:r>
            <a:r>
              <a:rPr lang="en-GB" sz="1400" dirty="0">
                <a:latin typeface="Times New Roman" panose="02020603050405020304" pitchFamily="18" charset="0"/>
                <a:ea typeface="Times New Roman" panose="02020603050405020304" pitchFamily="18" charset="0"/>
              </a:rPr>
              <a:t> </a:t>
            </a:r>
          </a:p>
          <a:p>
            <a:pPr marL="355600" lvl="2" indent="-320675">
              <a:spcBef>
                <a:spcPts val="1000"/>
              </a:spcBef>
            </a:pPr>
            <a:r>
              <a:rPr lang="en-GB" sz="1400" b="1" dirty="0">
                <a:latin typeface="Times New Roman" panose="02020603050405020304" pitchFamily="18" charset="0"/>
                <a:ea typeface="Times New Roman" panose="02020603050405020304" pitchFamily="18" charset="0"/>
              </a:rPr>
              <a:t>Player Costs</a:t>
            </a:r>
            <a:r>
              <a:rPr lang="en-GB" sz="1400" dirty="0">
                <a:latin typeface="Times New Roman" panose="02020603050405020304" pitchFamily="18" charset="0"/>
                <a:ea typeface="Times New Roman" panose="02020603050405020304" pitchFamily="18" charset="0"/>
              </a:rPr>
              <a:t> - </a:t>
            </a:r>
            <a:r>
              <a:rPr lang="en-GB" sz="1400" dirty="0">
                <a:effectLst/>
                <a:latin typeface="Times New Roman" panose="02020603050405020304" pitchFamily="18" charset="0"/>
                <a:ea typeface="Times New Roman" panose="02020603050405020304" pitchFamily="18" charset="0"/>
              </a:rPr>
              <a:t>comprise all senior player, loan player &amp; development players related employment costs (salaries, bonuses, benefits, employment taxes, relocation and personal expenses).  </a:t>
            </a:r>
          </a:p>
          <a:p>
            <a:pPr marL="355600" lvl="2" indent="-320675">
              <a:spcBef>
                <a:spcPts val="1000"/>
              </a:spcBef>
            </a:pPr>
            <a:r>
              <a:rPr lang="en-GB" sz="1400" dirty="0">
                <a:effectLst/>
                <a:latin typeface="Times New Roman" panose="02020603050405020304" pitchFamily="18" charset="0"/>
                <a:ea typeface="Times New Roman" panose="02020603050405020304" pitchFamily="18" charset="0"/>
              </a:rPr>
              <a:t>Of</a:t>
            </a:r>
            <a:r>
              <a:rPr lang="en-GB" sz="1400" dirty="0">
                <a:latin typeface="Times New Roman" panose="02020603050405020304" pitchFamily="18" charset="0"/>
                <a:ea typeface="Times New Roman" panose="02020603050405020304" pitchFamily="18" charset="0"/>
              </a:rPr>
              <a:t>ten referred to a </a:t>
            </a:r>
            <a:r>
              <a:rPr lang="en-GB" sz="1400" i="1" dirty="0">
                <a:latin typeface="Times New Roman" panose="02020603050405020304" pitchFamily="18" charset="0"/>
                <a:ea typeface="Times New Roman" panose="02020603050405020304" pitchFamily="18" charset="0"/>
              </a:rPr>
              <a:t>“player budget”.  </a:t>
            </a:r>
          </a:p>
          <a:p>
            <a:pPr marL="355600" lvl="2" indent="-320675">
              <a:spcBef>
                <a:spcPts val="1000"/>
              </a:spcBef>
            </a:pPr>
            <a:r>
              <a:rPr lang="en-GB" sz="1400" dirty="0">
                <a:latin typeface="Times New Roman" panose="02020603050405020304" pitchFamily="18" charset="0"/>
                <a:ea typeface="Times New Roman" panose="02020603050405020304" pitchFamily="18" charset="0"/>
              </a:rPr>
              <a:t>Each club defines what it includes differently which makes comparisons difficult and unreliable.</a:t>
            </a:r>
            <a:endParaRPr lang="en-GB" sz="1400" dirty="0">
              <a:effectLst/>
              <a:latin typeface="Times New Roman" panose="02020603050405020304" pitchFamily="18" charset="0"/>
              <a:ea typeface="Times New Roman" panose="02020603050405020304" pitchFamily="18" charset="0"/>
            </a:endParaRPr>
          </a:p>
          <a:p>
            <a:pPr marL="355600" lvl="2" indent="-320675">
              <a:lnSpc>
                <a:spcPct val="120000"/>
              </a:lnSpc>
              <a:spcBef>
                <a:spcPts val="1000"/>
              </a:spcBef>
              <a:buNone/>
            </a:pPr>
            <a:r>
              <a:rPr lang="en-GB" sz="1400" b="1" dirty="0">
                <a:solidFill>
                  <a:srgbClr val="FF0000"/>
                </a:solidFill>
                <a:latin typeface="Times New Roman" panose="02020603050405020304" pitchFamily="18" charset="0"/>
                <a:ea typeface="Times New Roman" panose="02020603050405020304" pitchFamily="18" charset="0"/>
              </a:rPr>
              <a:t>Circa £1.4m in 21/22</a:t>
            </a:r>
            <a:endParaRPr lang="en-GB" sz="1400" i="1" dirty="0">
              <a:effectLst/>
              <a:latin typeface="Times New Roman" panose="02020603050405020304" pitchFamily="18" charset="0"/>
              <a:ea typeface="Times New Roman" panose="02020603050405020304" pitchFamily="18" charset="0"/>
            </a:endParaRPr>
          </a:p>
          <a:p>
            <a:pPr marL="355600" lvl="2" indent="-320675">
              <a:lnSpc>
                <a:spcPct val="120000"/>
              </a:lnSpc>
              <a:spcBef>
                <a:spcPts val="1000"/>
              </a:spcBef>
            </a:pPr>
            <a:r>
              <a:rPr lang="en-GB" sz="1400" b="1" dirty="0">
                <a:latin typeface="Times New Roman" panose="02020603050405020304" pitchFamily="18" charset="0"/>
                <a:ea typeface="Times New Roman" panose="02020603050405020304" pitchFamily="18" charset="0"/>
              </a:rPr>
              <a:t>Other Football Costs </a:t>
            </a:r>
            <a:r>
              <a:rPr lang="en-GB" sz="1400" dirty="0">
                <a:latin typeface="Times New Roman" panose="02020603050405020304" pitchFamily="18" charset="0"/>
                <a:ea typeface="Times New Roman" panose="02020603050405020304" pitchFamily="18" charset="0"/>
              </a:rPr>
              <a:t>- </a:t>
            </a:r>
            <a:r>
              <a:rPr lang="en-GB" sz="1400" dirty="0">
                <a:effectLst/>
                <a:latin typeface="Times New Roman" panose="02020603050405020304" pitchFamily="18" charset="0"/>
                <a:ea typeface="Times New Roman" panose="02020603050405020304" pitchFamily="18" charset="0"/>
              </a:rPr>
              <a:t>comprise all first team coaching costs</a:t>
            </a:r>
            <a:r>
              <a:rPr lang="en-GB" sz="1400" dirty="0">
                <a:latin typeface="Times New Roman" panose="02020603050405020304" pitchFamily="18" charset="0"/>
                <a:ea typeface="Times New Roman" panose="02020603050405020304" pitchFamily="18" charset="0"/>
              </a:rPr>
              <a:t> (like </a:t>
            </a:r>
            <a:r>
              <a:rPr lang="en-GB" sz="1400" dirty="0">
                <a:effectLst/>
                <a:latin typeface="Times New Roman" panose="02020603050405020304" pitchFamily="18" charset="0"/>
                <a:ea typeface="Times New Roman" panose="02020603050405020304" pitchFamily="18" charset="0"/>
              </a:rPr>
              <a:t>manager and first team staff, Director of Football), their payroll, expenses, travel and benefits</a:t>
            </a:r>
            <a:r>
              <a:rPr lang="en-GB" sz="1400" dirty="0">
                <a:latin typeface="Times New Roman" panose="02020603050405020304" pitchFamily="18" charset="0"/>
                <a:ea typeface="Times New Roman" panose="02020603050405020304" pitchFamily="18" charset="0"/>
              </a:rPr>
              <a:t>, plus club </a:t>
            </a:r>
            <a:r>
              <a:rPr lang="en-GB" sz="1400" dirty="0">
                <a:effectLst/>
                <a:latin typeface="Times New Roman" panose="02020603050405020304" pitchFamily="18" charset="0"/>
                <a:ea typeface="Times New Roman" panose="02020603050405020304" pitchFamily="18" charset="0"/>
              </a:rPr>
              <a:t>agent costs, scouting, recruitment, team travel, food, football IT, sports science and medical, analytics, football insurance and direct non-coaching football staff costs (laundry) and football termination cost</a:t>
            </a:r>
          </a:p>
          <a:p>
            <a:pPr marL="34925" lvl="2" indent="0">
              <a:lnSpc>
                <a:spcPct val="120000"/>
              </a:lnSpc>
              <a:spcBef>
                <a:spcPts val="1000"/>
              </a:spcBef>
              <a:buNone/>
            </a:pPr>
            <a:r>
              <a:rPr lang="en-GB" sz="1400" b="1" dirty="0">
                <a:solidFill>
                  <a:srgbClr val="FF0000"/>
                </a:solidFill>
                <a:latin typeface="Times New Roman" panose="02020603050405020304" pitchFamily="18" charset="0"/>
                <a:ea typeface="Times New Roman" panose="02020603050405020304" pitchFamily="18" charset="0"/>
              </a:rPr>
              <a:t>Circa £0.8m in 21/22</a:t>
            </a:r>
            <a:endParaRPr lang="en-GB" sz="1400" dirty="0">
              <a:effectLst/>
              <a:latin typeface="Times New Roman" panose="02020603050405020304" pitchFamily="18" charset="0"/>
              <a:ea typeface="Times New Roman" panose="02020603050405020304" pitchFamily="18" charset="0"/>
            </a:endParaRPr>
          </a:p>
          <a:p>
            <a:pPr marL="0" lvl="2" indent="0">
              <a:spcBef>
                <a:spcPts val="1000"/>
              </a:spcBef>
              <a:buNone/>
            </a:pPr>
            <a:r>
              <a:rPr lang="en-GB" sz="1400" b="1" dirty="0">
                <a:solidFill>
                  <a:srgbClr val="FF0000"/>
                </a:solidFill>
                <a:latin typeface="Times New Roman" panose="02020603050405020304" pitchFamily="18" charset="0"/>
                <a:cs typeface="Times New Roman" panose="02020603050405020304" pitchFamily="18" charset="0"/>
              </a:rPr>
              <a:t>In 19/20 the spend was impacted by lower bonuses due to performance and a short 37 game League 2 season</a:t>
            </a:r>
          </a:p>
          <a:p>
            <a:pPr marL="0" lvl="2" indent="0">
              <a:spcBef>
                <a:spcPts val="1000"/>
              </a:spcBef>
              <a:buNone/>
            </a:pPr>
            <a:r>
              <a:rPr lang="en-GB" sz="1400" b="1" dirty="0">
                <a:solidFill>
                  <a:srgbClr val="FF0000"/>
                </a:solidFill>
                <a:latin typeface="Times New Roman" panose="02020603050405020304" pitchFamily="18" charset="0"/>
                <a:cs typeface="Times New Roman" panose="02020603050405020304" pitchFamily="18" charset="0"/>
              </a:rPr>
              <a:t>The recent trend before 21/22 has been downwards as the Club has targeted improved Sustainability in the absence of external funding</a:t>
            </a:r>
          </a:p>
          <a:p>
            <a:pPr marL="0" lvl="2" indent="0">
              <a:spcBef>
                <a:spcPts val="1000"/>
              </a:spcBef>
              <a:buNone/>
            </a:pPr>
            <a:r>
              <a:rPr lang="en-GB" sz="1400" b="1" dirty="0">
                <a:solidFill>
                  <a:srgbClr val="FF0000"/>
                </a:solidFill>
                <a:latin typeface="Times New Roman" panose="02020603050405020304" pitchFamily="18" charset="0"/>
                <a:cs typeface="Times New Roman" panose="02020603050405020304" pitchFamily="18" charset="0"/>
              </a:rPr>
              <a:t>21/22 saw an increase due to staff exit costs and increased planned spending on Player Costs and Other Football Costs (staff) to bring improvement on the field (unsuccessful) and then emergency extra spending in response to poor results.</a:t>
            </a:r>
          </a:p>
        </p:txBody>
      </p:sp>
      <p:sp>
        <p:nvSpPr>
          <p:cNvPr id="4" name="Slide Number Placeholder 3">
            <a:extLst>
              <a:ext uri="{FF2B5EF4-FFF2-40B4-BE49-F238E27FC236}">
                <a16:creationId xmlns:a16="http://schemas.microsoft.com/office/drawing/2014/main" id="{D1691456-B35C-4ECF-ADD5-D15B93373478}"/>
              </a:ext>
            </a:extLst>
          </p:cNvPr>
          <p:cNvSpPr>
            <a:spLocks noGrp="1"/>
          </p:cNvSpPr>
          <p:nvPr>
            <p:ph type="sldNum" sz="quarter" idx="12"/>
          </p:nvPr>
        </p:nvSpPr>
        <p:spPr/>
        <p:txBody>
          <a:bodyPr/>
          <a:lstStyle/>
          <a:p>
            <a:fld id="{A2DEED9E-2F85-423F-9A24-7738B8864EC9}" type="slidenum">
              <a:rPr lang="en-GB" smtClean="0"/>
              <a:t>28</a:t>
            </a:fld>
            <a:endParaRPr lang="en-GB"/>
          </a:p>
        </p:txBody>
      </p:sp>
      <p:cxnSp>
        <p:nvCxnSpPr>
          <p:cNvPr id="7" name="Straight Arrow Connector 6">
            <a:extLst>
              <a:ext uri="{FF2B5EF4-FFF2-40B4-BE49-F238E27FC236}">
                <a16:creationId xmlns:a16="http://schemas.microsoft.com/office/drawing/2014/main" id="{4EE94681-A46E-413C-8CA9-A2070E0C90FF}"/>
              </a:ext>
            </a:extLst>
          </p:cNvPr>
          <p:cNvCxnSpPr/>
          <p:nvPr/>
        </p:nvCxnSpPr>
        <p:spPr>
          <a:xfrm flipH="1" flipV="1">
            <a:off x="4494998" y="2165684"/>
            <a:ext cx="1395663" cy="67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3F4CF0B-3D89-8E4C-94B0-11104B440310}"/>
              </a:ext>
            </a:extLst>
          </p:cNvPr>
          <p:cNvPicPr>
            <a:picLocks noChangeAspect="1"/>
          </p:cNvPicPr>
          <p:nvPr/>
        </p:nvPicPr>
        <p:blipFill>
          <a:blip r:embed="rId2"/>
          <a:stretch>
            <a:fillRect/>
          </a:stretch>
        </p:blipFill>
        <p:spPr>
          <a:xfrm>
            <a:off x="402215" y="1690688"/>
            <a:ext cx="5804916" cy="4034028"/>
          </a:xfrm>
          <a:prstGeom prst="rect">
            <a:avLst/>
          </a:prstGeom>
        </p:spPr>
      </p:pic>
      <p:cxnSp>
        <p:nvCxnSpPr>
          <p:cNvPr id="9" name="Straight Arrow Connector 8">
            <a:extLst>
              <a:ext uri="{FF2B5EF4-FFF2-40B4-BE49-F238E27FC236}">
                <a16:creationId xmlns:a16="http://schemas.microsoft.com/office/drawing/2014/main" id="{CF381568-530D-45D5-A3FA-2F72147A8D3A}"/>
              </a:ext>
            </a:extLst>
          </p:cNvPr>
          <p:cNvCxnSpPr>
            <a:cxnSpLocks/>
          </p:cNvCxnSpPr>
          <p:nvPr/>
        </p:nvCxnSpPr>
        <p:spPr>
          <a:xfrm flipH="1">
            <a:off x="2069810" y="2956933"/>
            <a:ext cx="2058203" cy="760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E9AFE78-2BA8-A642-FED6-81D57376B111}"/>
              </a:ext>
            </a:extLst>
          </p:cNvPr>
          <p:cNvCxnSpPr>
            <a:cxnSpLocks/>
          </p:cNvCxnSpPr>
          <p:nvPr/>
        </p:nvCxnSpPr>
        <p:spPr>
          <a:xfrm flipH="1" flipV="1">
            <a:off x="1357162" y="3337130"/>
            <a:ext cx="605107" cy="404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363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395705" y="492610"/>
            <a:ext cx="3273784" cy="3071906"/>
          </a:xfrm>
        </p:spPr>
        <p:txBody>
          <a:bodyPr vert="horz" lIns="91440" tIns="45720" rIns="91440" bIns="45720" rtlCol="0" anchor="t">
            <a:normAutofit/>
          </a:bodyPr>
          <a:lstStyle/>
          <a:p>
            <a:r>
              <a:rPr lang="en-US" sz="2400" kern="1200" dirty="0">
                <a:solidFill>
                  <a:srgbClr val="FFFFFF"/>
                </a:solidFill>
                <a:latin typeface="Arial" panose="020B0604020202020204" pitchFamily="34" charset="0"/>
                <a:cs typeface="Arial" panose="020B0604020202020204" pitchFamily="34" charset="0"/>
              </a:rPr>
              <a:t>Carlisle United </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Understanding the </a:t>
            </a:r>
            <a:r>
              <a:rPr lang="en-US" sz="2400" dirty="0">
                <a:solidFill>
                  <a:srgbClr val="FFFFFF"/>
                </a:solidFill>
                <a:latin typeface="Arial" panose="020B0604020202020204" pitchFamily="34" charset="0"/>
                <a:cs typeface="Arial" panose="020B0604020202020204" pitchFamily="34" charset="0"/>
              </a:rPr>
              <a:t>Club’s</a:t>
            </a:r>
            <a:r>
              <a:rPr lang="en-US" sz="2400" kern="1200" dirty="0">
                <a:solidFill>
                  <a:srgbClr val="FFFFFF"/>
                </a:solidFill>
                <a:latin typeface="Arial" panose="020B0604020202020204" pitchFamily="34" charset="0"/>
                <a:cs typeface="Arial" panose="020B0604020202020204" pitchFamily="34" charset="0"/>
              </a:rPr>
              <a:t> </a:t>
            </a:r>
            <a:r>
              <a:rPr lang="en-US" sz="2400" dirty="0">
                <a:solidFill>
                  <a:srgbClr val="FFFFFF"/>
                </a:solidFill>
                <a:latin typeface="Arial" panose="020B0604020202020204" pitchFamily="34" charset="0"/>
                <a:cs typeface="Arial" panose="020B0604020202020204" pitchFamily="34" charset="0"/>
              </a:rPr>
              <a:t>f</a:t>
            </a:r>
            <a:r>
              <a:rPr lang="en-US" sz="2400" kern="1200" dirty="0">
                <a:solidFill>
                  <a:srgbClr val="FFFFFF"/>
                </a:solidFill>
                <a:latin typeface="Arial" panose="020B0604020202020204" pitchFamily="34" charset="0"/>
                <a:cs typeface="Arial" panose="020B0604020202020204" pitchFamily="34" charset="0"/>
              </a:rPr>
              <a:t>inances</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b="1" kern="1200" dirty="0">
                <a:solidFill>
                  <a:srgbClr val="FFFFFF"/>
                </a:solidFill>
                <a:latin typeface="Arial" panose="020B0604020202020204" pitchFamily="34" charset="0"/>
                <a:cs typeface="Arial" panose="020B0604020202020204" pitchFamily="34" charset="0"/>
              </a:rPr>
              <a:t>Profitability</a:t>
            </a:r>
          </a:p>
        </p:txBody>
      </p:sp>
      <p:graphicFrame>
        <p:nvGraphicFramePr>
          <p:cNvPr id="4" name="Content Placeholder 3">
            <a:extLst>
              <a:ext uri="{FF2B5EF4-FFF2-40B4-BE49-F238E27FC236}">
                <a16:creationId xmlns:a16="http://schemas.microsoft.com/office/drawing/2014/main" id="{E197260F-573A-4ACD-BCC3-08F7530EA868}"/>
              </a:ext>
            </a:extLst>
          </p:cNvPr>
          <p:cNvGraphicFramePr>
            <a:graphicFrameLocks noGrp="1"/>
          </p:cNvGraphicFramePr>
          <p:nvPr>
            <p:ph idx="1"/>
            <p:extLst>
              <p:ext uri="{D42A27DB-BD31-4B8C-83A1-F6EECF244321}">
                <p14:modId xmlns:p14="http://schemas.microsoft.com/office/powerpoint/2010/main" val="1624176353"/>
              </p:ext>
            </p:extLst>
          </p:nvPr>
        </p:nvGraphicFramePr>
        <p:xfrm>
          <a:off x="-2137" y="3689498"/>
          <a:ext cx="4038604" cy="293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4">
            <a:extLst>
              <a:ext uri="{FF2B5EF4-FFF2-40B4-BE49-F238E27FC236}">
                <a16:creationId xmlns:a16="http://schemas.microsoft.com/office/drawing/2014/main" id="{BF96024A-079E-4ABB-8A62-1567781C856C}"/>
              </a:ext>
            </a:extLst>
          </p:cNvPr>
          <p:cNvSpPr txBox="1">
            <a:spLocks/>
          </p:cNvSpPr>
          <p:nvPr/>
        </p:nvSpPr>
        <p:spPr>
          <a:xfrm>
            <a:off x="4355844" y="236520"/>
            <a:ext cx="7116686" cy="5776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1000"/>
              </a:spcBef>
              <a:buNone/>
            </a:pPr>
            <a:r>
              <a:rPr lang="en-GB" sz="1400" dirty="0">
                <a:latin typeface="Times New Roman" panose="02020603050405020304" pitchFamily="18" charset="0"/>
                <a:ea typeface="Times New Roman" panose="02020603050405020304" pitchFamily="18" charset="0"/>
              </a:rPr>
              <a:t>The </a:t>
            </a:r>
            <a:r>
              <a:rPr lang="en-GB" sz="1400" b="1" dirty="0">
                <a:solidFill>
                  <a:srgbClr val="0070C0"/>
                </a:solidFill>
                <a:latin typeface="Times New Roman" panose="02020603050405020304" pitchFamily="18" charset="0"/>
                <a:ea typeface="Times New Roman" panose="02020603050405020304" pitchFamily="18" charset="0"/>
              </a:rPr>
              <a:t>profitability of the Club </a:t>
            </a:r>
            <a:r>
              <a:rPr lang="en-GB" sz="1400" dirty="0">
                <a:latin typeface="Times New Roman" panose="02020603050405020304" pitchFamily="18" charset="0"/>
                <a:ea typeface="Times New Roman" panose="02020603050405020304" pitchFamily="18" charset="0"/>
              </a:rPr>
              <a:t>comes from:</a:t>
            </a:r>
          </a:p>
          <a:p>
            <a:pPr marL="342900" lvl="1" indent="-342900">
              <a:lnSpc>
                <a:spcPct val="120000"/>
              </a:lnSpc>
              <a:spcBef>
                <a:spcPts val="1000"/>
              </a:spcBef>
            </a:pPr>
            <a:r>
              <a:rPr lang="en-GB" sz="1400" dirty="0">
                <a:latin typeface="Times New Roman" panose="02020603050405020304" pitchFamily="18" charset="0"/>
                <a:ea typeface="Times New Roman" panose="02020603050405020304" pitchFamily="18" charset="0"/>
              </a:rPr>
              <a:t>Underlying profitability from Business trading activities -  the “normal” recurring Business the Club carries on (football matches, commercial, retail , catering) and Academy </a:t>
            </a:r>
          </a:p>
          <a:p>
            <a:pPr marL="342900" lvl="1" indent="-342900">
              <a:lnSpc>
                <a:spcPct val="120000"/>
              </a:lnSpc>
              <a:spcBef>
                <a:spcPts val="1000"/>
              </a:spcBef>
            </a:pPr>
            <a:r>
              <a:rPr lang="en-GB" sz="1400" dirty="0">
                <a:latin typeface="Times New Roman" panose="02020603050405020304" pitchFamily="18" charset="0"/>
                <a:ea typeface="Times New Roman" panose="02020603050405020304" pitchFamily="18" charset="0"/>
              </a:rPr>
              <a:t>Total Football Expenditure – what we spend on players and football operations</a:t>
            </a:r>
          </a:p>
          <a:p>
            <a:pPr marL="342900" lvl="1" indent="-342900">
              <a:lnSpc>
                <a:spcPct val="120000"/>
              </a:lnSpc>
              <a:spcBef>
                <a:spcPts val="1000"/>
              </a:spcBef>
            </a:pPr>
            <a:r>
              <a:rPr lang="en-GB" sz="1400" dirty="0">
                <a:latin typeface="Times New Roman" panose="02020603050405020304" pitchFamily="18" charset="0"/>
                <a:ea typeface="Times New Roman" panose="02020603050405020304" pitchFamily="18" charset="0"/>
              </a:rPr>
              <a:t>Non-recurring income and costs – unexpected, exceptional and extraordinary items that take place (like Coronavirus, flooding)</a:t>
            </a:r>
          </a:p>
          <a:p>
            <a:pPr marL="342900" lvl="1" indent="-342900">
              <a:lnSpc>
                <a:spcPct val="120000"/>
              </a:lnSpc>
              <a:spcBef>
                <a:spcPts val="1000"/>
              </a:spcBef>
            </a:pPr>
            <a:r>
              <a:rPr lang="en-GB" sz="1400" dirty="0">
                <a:latin typeface="Times New Roman" panose="02020603050405020304" pitchFamily="18" charset="0"/>
                <a:ea typeface="Times New Roman" panose="02020603050405020304" pitchFamily="18" charset="0"/>
              </a:rPr>
              <a:t>Football Fortune – Player sales and cup income and costs</a:t>
            </a:r>
          </a:p>
          <a:p>
            <a:pPr marL="342900" lvl="1" indent="-342900">
              <a:lnSpc>
                <a:spcPct val="120000"/>
              </a:lnSpc>
              <a:spcBef>
                <a:spcPts val="1000"/>
              </a:spcBef>
            </a:pPr>
            <a:r>
              <a:rPr lang="en-GB" sz="1400" dirty="0">
                <a:latin typeface="Times New Roman" panose="02020603050405020304" pitchFamily="18" charset="0"/>
                <a:ea typeface="Times New Roman" panose="02020603050405020304" pitchFamily="18" charset="0"/>
              </a:rPr>
              <a:t>Interest costs – charges we incur, some are paid in cash others just accumulate to be paid at a later date</a:t>
            </a:r>
          </a:p>
          <a:p>
            <a:pPr marL="342900" lvl="1" indent="-342900">
              <a:lnSpc>
                <a:spcPct val="120000"/>
              </a:lnSpc>
              <a:spcBef>
                <a:spcPts val="1000"/>
              </a:spcBef>
            </a:pPr>
            <a:r>
              <a:rPr lang="en-GB" sz="1400" dirty="0">
                <a:latin typeface="Times New Roman" panose="02020603050405020304" pitchFamily="18" charset="0"/>
                <a:ea typeface="Times New Roman" panose="02020603050405020304" pitchFamily="18" charset="0"/>
              </a:rPr>
              <a:t>Depreciation and amortisation – non-cash expenses which we incur and reduce profits (or increase losses)</a:t>
            </a:r>
          </a:p>
          <a:p>
            <a:pPr marL="342900" lvl="1" indent="-342900">
              <a:lnSpc>
                <a:spcPct val="120000"/>
              </a:lnSpc>
              <a:spcBef>
                <a:spcPts val="1000"/>
              </a:spcBef>
            </a:pPr>
            <a:r>
              <a:rPr lang="en-GB" sz="1400" dirty="0">
                <a:latin typeface="Times New Roman" panose="02020603050405020304" pitchFamily="18" charset="0"/>
                <a:ea typeface="Times New Roman" panose="02020603050405020304" pitchFamily="18" charset="0"/>
              </a:rPr>
              <a:t>Exceptional debt write-offs (non-cash transactions which change our reported results)</a:t>
            </a:r>
          </a:p>
          <a:p>
            <a:pPr marL="0" lvl="1" indent="0">
              <a:lnSpc>
                <a:spcPct val="120000"/>
              </a:lnSpc>
              <a:spcBef>
                <a:spcPts val="1000"/>
              </a:spcBef>
              <a:buNone/>
            </a:pPr>
            <a:r>
              <a:rPr lang="en-GB" sz="1400" dirty="0">
                <a:latin typeface="Times New Roman" panose="02020603050405020304" pitchFamily="18" charset="0"/>
                <a:ea typeface="Times New Roman" panose="02020603050405020304" pitchFamily="18" charset="0"/>
              </a:rPr>
              <a:t>Depending whether you include/exclude some or all of these items when analysing profitability can give different insights.</a:t>
            </a:r>
          </a:p>
          <a:p>
            <a:pPr marL="0" lvl="1" indent="0">
              <a:lnSpc>
                <a:spcPct val="120000"/>
              </a:lnSpc>
              <a:spcBef>
                <a:spcPts val="1000"/>
              </a:spcBef>
              <a:buNone/>
            </a:pPr>
            <a:r>
              <a:rPr lang="en-GB" sz="1400" b="1" dirty="0">
                <a:solidFill>
                  <a:srgbClr val="0070C0"/>
                </a:solidFill>
                <a:latin typeface="Times New Roman" panose="02020603050405020304" pitchFamily="18" charset="0"/>
                <a:ea typeface="Times New Roman" panose="02020603050405020304" pitchFamily="18" charset="0"/>
              </a:rPr>
              <a:t>Overall profit includes all income and costs </a:t>
            </a:r>
            <a:r>
              <a:rPr lang="en-GB" sz="1400" dirty="0">
                <a:latin typeface="Times New Roman" panose="02020603050405020304" pitchFamily="18" charset="0"/>
                <a:ea typeface="Times New Roman" panose="02020603050405020304" pitchFamily="18" charset="0"/>
              </a:rPr>
              <a:t>– whether recurring or not, exceptional, extraordinary.</a:t>
            </a:r>
          </a:p>
        </p:txBody>
      </p:sp>
      <p:sp>
        <p:nvSpPr>
          <p:cNvPr id="6" name="Slide Number Placeholder 5">
            <a:extLst>
              <a:ext uri="{FF2B5EF4-FFF2-40B4-BE49-F238E27FC236}">
                <a16:creationId xmlns:a16="http://schemas.microsoft.com/office/drawing/2014/main" id="{66CD3A08-E633-4AE5-A619-AB662E40FD53}"/>
              </a:ext>
            </a:extLst>
          </p:cNvPr>
          <p:cNvSpPr>
            <a:spLocks noGrp="1"/>
          </p:cNvSpPr>
          <p:nvPr>
            <p:ph type="sldNum" sz="quarter" idx="12"/>
          </p:nvPr>
        </p:nvSpPr>
        <p:spPr/>
        <p:txBody>
          <a:bodyPr/>
          <a:lstStyle/>
          <a:p>
            <a:fld id="{A2DEED9E-2F85-423F-9A24-7738B8864EC9}" type="slidenum">
              <a:rPr lang="en-GB" smtClean="0"/>
              <a:t>29</a:t>
            </a:fld>
            <a:endParaRPr lang="en-GB"/>
          </a:p>
        </p:txBody>
      </p:sp>
    </p:spTree>
    <p:extLst>
      <p:ext uri="{BB962C8B-B14F-4D97-AF65-F5344CB8AC3E}">
        <p14:creationId xmlns:p14="http://schemas.microsoft.com/office/powerpoint/2010/main" val="391875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660040" y="2767106"/>
            <a:ext cx="3271879" cy="3071906"/>
          </a:xfrm>
        </p:spPr>
        <p:txBody>
          <a:bodyPr vert="horz" lIns="91440" tIns="45720" rIns="91440" bIns="45720" rtlCol="0" anchor="t">
            <a:normAutofit/>
          </a:bodyPr>
          <a:lstStyle/>
          <a:p>
            <a:r>
              <a:rPr lang="en-US" sz="2400" kern="1200" dirty="0">
                <a:solidFill>
                  <a:srgbClr val="FFFFFF"/>
                </a:solidFill>
                <a:latin typeface="Arial" panose="020B0604020202020204" pitchFamily="34" charset="0"/>
                <a:cs typeface="Arial" panose="020B0604020202020204" pitchFamily="34" charset="0"/>
              </a:rPr>
              <a:t>Carlisle United </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Understanding the </a:t>
            </a:r>
            <a:r>
              <a:rPr lang="en-US" sz="2400" dirty="0">
                <a:solidFill>
                  <a:srgbClr val="FFFFFF"/>
                </a:solidFill>
                <a:latin typeface="Arial" panose="020B0604020202020204" pitchFamily="34" charset="0"/>
                <a:cs typeface="Arial" panose="020B0604020202020204" pitchFamily="34" charset="0"/>
              </a:rPr>
              <a:t>Club’s</a:t>
            </a:r>
            <a:r>
              <a:rPr lang="en-US" sz="2400" kern="1200" dirty="0">
                <a:solidFill>
                  <a:srgbClr val="FFFFFF"/>
                </a:solidFill>
                <a:latin typeface="Arial" panose="020B0604020202020204" pitchFamily="34" charset="0"/>
                <a:cs typeface="Arial" panose="020B0604020202020204" pitchFamily="34" charset="0"/>
              </a:rPr>
              <a:t> </a:t>
            </a:r>
            <a:r>
              <a:rPr lang="en-US" sz="2400" dirty="0">
                <a:solidFill>
                  <a:srgbClr val="FFFFFF"/>
                </a:solidFill>
                <a:latin typeface="Arial" panose="020B0604020202020204" pitchFamily="34" charset="0"/>
                <a:cs typeface="Arial" panose="020B0604020202020204" pitchFamily="34" charset="0"/>
              </a:rPr>
              <a:t>f</a:t>
            </a:r>
            <a:r>
              <a:rPr lang="en-US" sz="2400" kern="1200" dirty="0">
                <a:solidFill>
                  <a:srgbClr val="FFFFFF"/>
                </a:solidFill>
                <a:latin typeface="Arial" panose="020B0604020202020204" pitchFamily="34" charset="0"/>
                <a:cs typeface="Arial" panose="020B0604020202020204" pitchFamily="34" charset="0"/>
              </a:rPr>
              <a:t>inances</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Overview (2)</a:t>
            </a:r>
            <a:br>
              <a:rPr lang="en-US" sz="4000" kern="1200" dirty="0">
                <a:solidFill>
                  <a:srgbClr val="FFFFFF"/>
                </a:solidFill>
                <a:latin typeface="+mj-lt"/>
                <a:ea typeface="+mj-ea"/>
                <a:cs typeface="+mj-cs"/>
              </a:rPr>
            </a:br>
            <a:endParaRPr lang="en-US" sz="4000" b="1" kern="1200" dirty="0">
              <a:solidFill>
                <a:srgbClr val="FFFFFF"/>
              </a:solidFill>
              <a:latin typeface="+mj-lt"/>
              <a:ea typeface="+mj-ea"/>
              <a:cs typeface="+mj-cs"/>
            </a:endParaRPr>
          </a:p>
        </p:txBody>
      </p:sp>
      <p:sp>
        <p:nvSpPr>
          <p:cNvPr id="5" name="Content Placeholder 4">
            <a:extLst>
              <a:ext uri="{FF2B5EF4-FFF2-40B4-BE49-F238E27FC236}">
                <a16:creationId xmlns:a16="http://schemas.microsoft.com/office/drawing/2014/main" id="{9C46736C-2C90-4F98-9914-690B7759C7DD}"/>
              </a:ext>
            </a:extLst>
          </p:cNvPr>
          <p:cNvSpPr>
            <a:spLocks noGrp="1"/>
          </p:cNvSpPr>
          <p:nvPr>
            <p:ph idx="1"/>
          </p:nvPr>
        </p:nvSpPr>
        <p:spPr>
          <a:xfrm>
            <a:off x="4680857" y="478712"/>
            <a:ext cx="7129342" cy="5321794"/>
          </a:xfrm>
          <a:ln>
            <a:solidFill>
              <a:srgbClr val="0070C0"/>
            </a:solidFill>
          </a:ln>
        </p:spPr>
        <p:txBody>
          <a:bodyPr>
            <a:normAutofit fontScale="92500" lnSpcReduction="10000"/>
          </a:bodyPr>
          <a:lstStyle/>
          <a:p>
            <a:pPr marL="0" indent="0">
              <a:buNone/>
            </a:pPr>
            <a:r>
              <a:rPr lang="en-GB" sz="1500" dirty="0">
                <a:latin typeface="Arial" panose="020B0604020202020204" pitchFamily="34" charset="0"/>
                <a:cs typeface="Arial" panose="020B0604020202020204" pitchFamily="34" charset="0"/>
              </a:rPr>
              <a:t>The Club’s overall objective is…</a:t>
            </a:r>
          </a:p>
          <a:p>
            <a:pPr marL="0" indent="0">
              <a:buNone/>
            </a:pPr>
            <a:r>
              <a:rPr lang="en-GB" sz="1500" b="1" i="1" dirty="0">
                <a:solidFill>
                  <a:srgbClr val="0070C0"/>
                </a:solidFill>
                <a:latin typeface="Arial" panose="020B0604020202020204" pitchFamily="34" charset="0"/>
                <a:cs typeface="Arial" panose="020B0604020202020204" pitchFamily="34" charset="0"/>
              </a:rPr>
              <a:t>“Working Together, building a Sustainable and Successful Club that we can take Pride in.”</a:t>
            </a:r>
            <a:endParaRPr lang="en-GB" sz="1500" dirty="0">
              <a:latin typeface="Arial" panose="020B0604020202020204" pitchFamily="34" charset="0"/>
              <a:cs typeface="Arial" panose="020B0604020202020204" pitchFamily="34" charset="0"/>
            </a:endParaRPr>
          </a:p>
          <a:p>
            <a:pPr marL="0" indent="0">
              <a:buNone/>
            </a:pPr>
            <a:r>
              <a:rPr lang="en-GB" sz="1500" dirty="0">
                <a:latin typeface="Arial" panose="020B0604020202020204" pitchFamily="34" charset="0"/>
                <a:cs typeface="Arial" panose="020B0604020202020204" pitchFamily="34" charset="0"/>
              </a:rPr>
              <a:t>For Carlisle United, being</a:t>
            </a:r>
            <a:r>
              <a:rPr lang="en-GB" sz="1500" b="1" dirty="0">
                <a:solidFill>
                  <a:srgbClr val="0070C0"/>
                </a:solidFill>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financially </a:t>
            </a:r>
            <a:r>
              <a:rPr lang="en-GB" sz="1500" b="1" dirty="0">
                <a:solidFill>
                  <a:srgbClr val="0070C0"/>
                </a:solidFill>
                <a:latin typeface="Arial" panose="020B0604020202020204" pitchFamily="34" charset="0"/>
                <a:cs typeface="Arial" panose="020B0604020202020204" pitchFamily="34" charset="0"/>
              </a:rPr>
              <a:t>Sustainable</a:t>
            </a:r>
            <a:r>
              <a:rPr lang="en-GB" sz="1500" dirty="0">
                <a:latin typeface="Arial" panose="020B0604020202020204" pitchFamily="34" charset="0"/>
                <a:cs typeface="Arial" panose="020B0604020202020204" pitchFamily="34" charset="0"/>
              </a:rPr>
              <a:t> means:</a:t>
            </a:r>
          </a:p>
          <a:p>
            <a:pPr marL="0" indent="0">
              <a:buNone/>
            </a:pPr>
            <a:endParaRPr lang="en-GB" sz="1500" dirty="0">
              <a:latin typeface="Arial" panose="020B0604020202020204" pitchFamily="34" charset="0"/>
              <a:cs typeface="Arial" panose="020B0604020202020204" pitchFamily="34" charset="0"/>
            </a:endParaRPr>
          </a:p>
          <a:p>
            <a:r>
              <a:rPr lang="en-GB" sz="1500" dirty="0">
                <a:latin typeface="Arial" panose="020B0604020202020204" pitchFamily="34" charset="0"/>
                <a:cs typeface="Arial" panose="020B0604020202020204" pitchFamily="34" charset="0"/>
              </a:rPr>
              <a:t>The Club’s trading and football activities can consistently and reliably pay for our normal spending and on-going investment needs</a:t>
            </a:r>
          </a:p>
          <a:p>
            <a:r>
              <a:rPr lang="en-GB" sz="1500" dirty="0">
                <a:latin typeface="Arial" panose="020B0604020202020204" pitchFamily="34" charset="0"/>
                <a:cs typeface="Arial" panose="020B0604020202020204" pitchFamily="34" charset="0"/>
              </a:rPr>
              <a:t>Not relying on external funding every year to survive or for routine investment</a:t>
            </a:r>
          </a:p>
          <a:p>
            <a:r>
              <a:rPr lang="en-GB" sz="1500" dirty="0">
                <a:latin typeface="Arial" panose="020B0604020202020204" pitchFamily="34" charset="0"/>
                <a:cs typeface="Arial" panose="020B0604020202020204" pitchFamily="34" charset="0"/>
              </a:rPr>
              <a:t>Not relying on shareholder debt and equity to fund trading losses or normal routine football spending</a:t>
            </a:r>
          </a:p>
          <a:p>
            <a:pPr marL="0" indent="0">
              <a:buNone/>
            </a:pPr>
            <a:r>
              <a:rPr lang="en-GB" sz="1500" dirty="0">
                <a:latin typeface="Arial" panose="020B0604020202020204" pitchFamily="34" charset="0"/>
                <a:cs typeface="Arial" panose="020B0604020202020204" pitchFamily="34" charset="0"/>
              </a:rPr>
              <a:t>The journey to sustainability is difficult and requires us to:</a:t>
            </a:r>
          </a:p>
          <a:p>
            <a:r>
              <a:rPr lang="en-GB" sz="1500" b="1" dirty="0">
                <a:solidFill>
                  <a:srgbClr val="0070C0"/>
                </a:solidFill>
                <a:latin typeface="Arial" panose="020B0604020202020204" pitchFamily="34" charset="0"/>
                <a:cs typeface="Arial" panose="020B0604020202020204" pitchFamily="34" charset="0"/>
              </a:rPr>
              <a:t>Grow our income – in particular Business Turnover</a:t>
            </a:r>
          </a:p>
          <a:p>
            <a:r>
              <a:rPr lang="en-GB" sz="1500" b="1" dirty="0">
                <a:solidFill>
                  <a:srgbClr val="0070C0"/>
                </a:solidFill>
                <a:latin typeface="Arial" panose="020B0604020202020204" pitchFamily="34" charset="0"/>
                <a:cs typeface="Arial" panose="020B0604020202020204" pitchFamily="34" charset="0"/>
              </a:rPr>
              <a:t>Control Business Costs and Overheads</a:t>
            </a:r>
          </a:p>
          <a:p>
            <a:r>
              <a:rPr lang="en-GB" sz="1500" b="1" dirty="0">
                <a:solidFill>
                  <a:srgbClr val="0070C0"/>
                </a:solidFill>
                <a:latin typeface="Arial" panose="020B0604020202020204" pitchFamily="34" charset="0"/>
                <a:cs typeface="Arial" panose="020B0604020202020204" pitchFamily="34" charset="0"/>
              </a:rPr>
              <a:t>Manage Total Football Expenditure</a:t>
            </a:r>
            <a:r>
              <a:rPr lang="en-GB" sz="1500" dirty="0">
                <a:latin typeface="Arial" panose="020B0604020202020204" pitchFamily="34" charset="0"/>
                <a:cs typeface="Arial" panose="020B0604020202020204" pitchFamily="34" charset="0"/>
              </a:rPr>
              <a:t> within affordable levels</a:t>
            </a:r>
          </a:p>
          <a:p>
            <a:r>
              <a:rPr lang="en-GB" sz="1500" b="1" dirty="0">
                <a:solidFill>
                  <a:srgbClr val="0070C0"/>
                </a:solidFill>
                <a:latin typeface="Arial" panose="020B0604020202020204" pitchFamily="34" charset="0"/>
                <a:cs typeface="Arial" panose="020B0604020202020204" pitchFamily="34" charset="0"/>
              </a:rPr>
              <a:t>Earn Football Fortune </a:t>
            </a:r>
            <a:r>
              <a:rPr lang="en-GB" sz="1500" dirty="0">
                <a:latin typeface="Arial" panose="020B0604020202020204" pitchFamily="34" charset="0"/>
                <a:cs typeface="Arial" panose="020B0604020202020204" pitchFamily="34" charset="0"/>
              </a:rPr>
              <a:t>to reinvest and support our Business and Football activities</a:t>
            </a:r>
          </a:p>
          <a:p>
            <a:r>
              <a:rPr lang="en-GB" sz="1500" b="1" dirty="0">
                <a:solidFill>
                  <a:srgbClr val="0070C0"/>
                </a:solidFill>
                <a:latin typeface="Arial" panose="020B0604020202020204" pitchFamily="34" charset="0"/>
                <a:cs typeface="Arial" panose="020B0604020202020204" pitchFamily="34" charset="0"/>
              </a:rPr>
              <a:t>Invest</a:t>
            </a:r>
            <a:r>
              <a:rPr lang="en-GB" sz="1500" dirty="0">
                <a:latin typeface="Arial" panose="020B0604020202020204" pitchFamily="34" charset="0"/>
                <a:cs typeface="Arial" panose="020B0604020202020204" pitchFamily="34" charset="0"/>
              </a:rPr>
              <a:t> in business and football activities to generate income, bring efficiencies and improve on field performance</a:t>
            </a:r>
          </a:p>
          <a:p>
            <a:r>
              <a:rPr lang="en-GB" sz="1500" b="1" dirty="0">
                <a:solidFill>
                  <a:srgbClr val="0070C0"/>
                </a:solidFill>
                <a:latin typeface="Arial" panose="020B0604020202020204" pitchFamily="34" charset="0"/>
                <a:cs typeface="Arial" panose="020B0604020202020204" pitchFamily="34" charset="0"/>
              </a:rPr>
              <a:t>Build cash reserves</a:t>
            </a:r>
            <a:r>
              <a:rPr lang="en-GB" sz="1500" dirty="0">
                <a:latin typeface="Arial" panose="020B0604020202020204" pitchFamily="34" charset="0"/>
                <a:cs typeface="Arial" panose="020B0604020202020204" pitchFamily="34" charset="0"/>
              </a:rPr>
              <a:t> which are important to provide contingencies against uncertainties – rather than spending all our cash in the short term</a:t>
            </a:r>
          </a:p>
          <a:p>
            <a:pPr marL="0" indent="0">
              <a:buNone/>
            </a:pPr>
            <a:endParaRPr lang="en-GB" b="1" dirty="0">
              <a:solidFill>
                <a:srgbClr val="0070C0"/>
              </a:solidFill>
            </a:endParaRPr>
          </a:p>
          <a:p>
            <a:pPr marL="0" indent="0">
              <a:buNone/>
            </a:pPr>
            <a:endParaRPr lang="en-GB" i="1" dirty="0"/>
          </a:p>
          <a:p>
            <a:pPr marL="0" indent="0">
              <a:buNone/>
            </a:pPr>
            <a:endParaRPr lang="en-GB" i="1" dirty="0"/>
          </a:p>
        </p:txBody>
      </p:sp>
      <p:sp>
        <p:nvSpPr>
          <p:cNvPr id="4" name="Slide Number Placeholder 3">
            <a:extLst>
              <a:ext uri="{FF2B5EF4-FFF2-40B4-BE49-F238E27FC236}">
                <a16:creationId xmlns:a16="http://schemas.microsoft.com/office/drawing/2014/main" id="{F914A582-D703-4835-B17C-2618B980889C}"/>
              </a:ext>
            </a:extLst>
          </p:cNvPr>
          <p:cNvSpPr>
            <a:spLocks noGrp="1"/>
          </p:cNvSpPr>
          <p:nvPr>
            <p:ph type="sldNum" sz="quarter" idx="12"/>
          </p:nvPr>
        </p:nvSpPr>
        <p:spPr/>
        <p:txBody>
          <a:bodyPr/>
          <a:lstStyle/>
          <a:p>
            <a:fld id="{A2DEED9E-2F85-423F-9A24-7738B8864EC9}" type="slidenum">
              <a:rPr lang="en-GB" smtClean="0"/>
              <a:t>3</a:t>
            </a:fld>
            <a:endParaRPr lang="en-GB"/>
          </a:p>
        </p:txBody>
      </p:sp>
    </p:spTree>
    <p:extLst>
      <p:ext uri="{BB962C8B-B14F-4D97-AF65-F5344CB8AC3E}">
        <p14:creationId xmlns:p14="http://schemas.microsoft.com/office/powerpoint/2010/main" val="87130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 - </a:t>
            </a:r>
            <a:r>
              <a:rPr lang="en-GB" sz="2400" b="1" dirty="0">
                <a:solidFill>
                  <a:schemeClr val="accent6">
                    <a:lumMod val="60000"/>
                    <a:lumOff val="40000"/>
                  </a:schemeClr>
                </a:solidFill>
                <a:latin typeface="Arial" panose="020B0604020202020204" pitchFamily="34" charset="0"/>
                <a:cs typeface="Arial" panose="020B0604020202020204" pitchFamily="34" charset="0"/>
              </a:rPr>
              <a:t>Profitability - trend</a:t>
            </a:r>
            <a:br>
              <a:rPr lang="en-GB" sz="2400" b="1" dirty="0">
                <a:solidFill>
                  <a:schemeClr val="accent6">
                    <a:lumMod val="60000"/>
                    <a:lumOff val="40000"/>
                  </a:schemeClr>
                </a:solidFill>
                <a:latin typeface="Arial" panose="020B0604020202020204" pitchFamily="34" charset="0"/>
                <a:cs typeface="Arial" panose="020B0604020202020204" pitchFamily="34" charset="0"/>
              </a:rPr>
            </a:br>
            <a:r>
              <a:rPr lang="en-GB" sz="2400" b="1" dirty="0">
                <a:solidFill>
                  <a:schemeClr val="accent6">
                    <a:lumMod val="60000"/>
                    <a:lumOff val="40000"/>
                  </a:schemeClr>
                </a:solidFill>
                <a:latin typeface="Arial" panose="020B0604020202020204" pitchFamily="34" charset="0"/>
                <a:cs typeface="Arial" panose="020B0604020202020204" pitchFamily="34" charset="0"/>
              </a:rPr>
              <a:t>Overall profits/(losses) </a:t>
            </a:r>
            <a:br>
              <a:rPr lang="en-GB" sz="2400" b="1" dirty="0">
                <a:solidFill>
                  <a:schemeClr val="accent6">
                    <a:lumMod val="60000"/>
                    <a:lumOff val="40000"/>
                  </a:schemeClr>
                </a:solidFill>
                <a:latin typeface="Arial" panose="020B0604020202020204" pitchFamily="34" charset="0"/>
                <a:cs typeface="Arial" panose="020B0604020202020204" pitchFamily="34" charset="0"/>
              </a:rPr>
            </a:br>
            <a:r>
              <a:rPr lang="en-GB" sz="2400" b="1" dirty="0">
                <a:solidFill>
                  <a:schemeClr val="accent6">
                    <a:lumMod val="60000"/>
                    <a:lumOff val="40000"/>
                  </a:schemeClr>
                </a:solidFill>
                <a:latin typeface="Arial" panose="020B0604020202020204" pitchFamily="34" charset="0"/>
                <a:cs typeface="Arial" panose="020B0604020202020204" pitchFamily="34" charset="0"/>
              </a:rPr>
              <a:t>21/22 £33k </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03706" y="590089"/>
            <a:ext cx="5129736" cy="5021439"/>
          </a:xfrm>
          <a:ln>
            <a:solidFill>
              <a:srgbClr val="00B050"/>
            </a:solidFill>
          </a:ln>
        </p:spPr>
        <p:style>
          <a:lnRef idx="2">
            <a:schemeClr val="accent1"/>
          </a:lnRef>
          <a:fillRef idx="1">
            <a:schemeClr val="lt1"/>
          </a:fillRef>
          <a:effectRef idx="0">
            <a:schemeClr val="accent1"/>
          </a:effectRef>
          <a:fontRef idx="minor">
            <a:schemeClr val="dk1"/>
          </a:fontRef>
        </p:style>
        <p:txBody>
          <a:bodyPr>
            <a:normAutofit/>
          </a:bodyPr>
          <a:lstStyle/>
          <a:p>
            <a:pPr marL="0" lvl="1" indent="0">
              <a:lnSpc>
                <a:spcPct val="120000"/>
              </a:lnSpc>
              <a:spcBef>
                <a:spcPts val="1000"/>
              </a:spcBef>
              <a:buNone/>
            </a:pPr>
            <a:r>
              <a:rPr lang="en-GB" sz="1400" b="1" dirty="0">
                <a:solidFill>
                  <a:srgbClr val="00B050"/>
                </a:solidFill>
                <a:latin typeface="Times New Roman" panose="02020603050405020304" pitchFamily="18" charset="0"/>
                <a:ea typeface="Times New Roman" panose="02020603050405020304" pitchFamily="18" charset="0"/>
              </a:rPr>
              <a:t>Overall profit includes all income and costs. </a:t>
            </a:r>
          </a:p>
          <a:p>
            <a:pPr marL="0" lvl="1" indent="0">
              <a:lnSpc>
                <a:spcPct val="120000"/>
              </a:lnSpc>
              <a:spcBef>
                <a:spcPts val="1000"/>
              </a:spcBef>
              <a:buNone/>
            </a:pPr>
            <a:r>
              <a:rPr lang="en-GB" sz="1400" dirty="0">
                <a:latin typeface="Times New Roman" panose="02020603050405020304" pitchFamily="18" charset="0"/>
                <a:ea typeface="Times New Roman" panose="02020603050405020304" pitchFamily="18" charset="0"/>
              </a:rPr>
              <a:t>Overall profitability (profits before tax) is highly volatile and focussing on it can give a misleading picture, especially in the short term from year-to-year.</a:t>
            </a:r>
          </a:p>
          <a:p>
            <a:pPr marL="0" lvl="1" indent="0">
              <a:lnSpc>
                <a:spcPct val="120000"/>
              </a:lnSpc>
              <a:spcBef>
                <a:spcPts val="1000"/>
              </a:spcBef>
              <a:buNone/>
            </a:pPr>
            <a:r>
              <a:rPr lang="en-GB" sz="1400" b="1" dirty="0">
                <a:solidFill>
                  <a:srgbClr val="00B050"/>
                </a:solidFill>
                <a:latin typeface="Times New Roman" panose="02020603050405020304" pitchFamily="18" charset="0"/>
              </a:rPr>
              <a:t>As explained, the trend in Overall profits is volatile.</a:t>
            </a:r>
            <a:endParaRPr lang="en-GB" sz="1800" b="1" dirty="0">
              <a:solidFill>
                <a:srgbClr val="00B050"/>
              </a:solidFill>
              <a:latin typeface="Times New Roman" panose="02020603050405020304" pitchFamily="18" charset="0"/>
            </a:endParaRPr>
          </a:p>
          <a:p>
            <a:pPr marL="0" lvl="1" indent="0">
              <a:lnSpc>
                <a:spcPct val="120000"/>
              </a:lnSpc>
              <a:spcBef>
                <a:spcPts val="1000"/>
              </a:spcBef>
              <a:buNone/>
            </a:pPr>
            <a:r>
              <a:rPr lang="en-GB" sz="1400" dirty="0">
                <a:solidFill>
                  <a:schemeClr val="tx1"/>
                </a:solidFill>
                <a:latin typeface="Times New Roman" panose="02020603050405020304" pitchFamily="18" charset="0"/>
                <a:ea typeface="Times New Roman" panose="02020603050405020304" pitchFamily="18" charset="0"/>
              </a:rPr>
              <a:t>Historically, losses were usually funded by loans in the short term, which are regularly simply written off later:</a:t>
            </a:r>
          </a:p>
          <a:p>
            <a:pPr marL="342900" lvl="1" indent="-342900">
              <a:lnSpc>
                <a:spcPct val="120000"/>
              </a:lnSpc>
              <a:spcBef>
                <a:spcPts val="1000"/>
              </a:spcBef>
            </a:pPr>
            <a:r>
              <a:rPr lang="en-GB" sz="1400" dirty="0">
                <a:latin typeface="Times New Roman" panose="02020603050405020304" pitchFamily="18" charset="0"/>
                <a:ea typeface="Times New Roman" panose="02020603050405020304" pitchFamily="18" charset="0"/>
              </a:rPr>
              <a:t>£2.6m of debt has been written off in the nine years to 19.20</a:t>
            </a:r>
          </a:p>
          <a:p>
            <a:pPr marL="342900" lvl="1" indent="-342900">
              <a:lnSpc>
                <a:spcPct val="120000"/>
              </a:lnSpc>
              <a:spcBef>
                <a:spcPts val="1000"/>
              </a:spcBef>
            </a:pPr>
            <a:r>
              <a:rPr lang="en-GB" sz="1400" dirty="0">
                <a:latin typeface="Times New Roman" panose="02020603050405020304" pitchFamily="18" charset="0"/>
                <a:ea typeface="Times New Roman" panose="02020603050405020304" pitchFamily="18" charset="0"/>
              </a:rPr>
              <a:t>Periodic debt write offs give exceptional income gains to reduce the reported overall losses </a:t>
            </a:r>
            <a:br>
              <a:rPr lang="en-GB" sz="1400" dirty="0">
                <a:latin typeface="Times New Roman" panose="02020603050405020304" pitchFamily="18" charset="0"/>
                <a:ea typeface="Times New Roman" panose="02020603050405020304" pitchFamily="18" charset="0"/>
              </a:rPr>
            </a:br>
            <a:r>
              <a:rPr lang="en-GB" sz="1400" dirty="0">
                <a:latin typeface="Times New Roman" panose="02020603050405020304" pitchFamily="18" charset="0"/>
                <a:ea typeface="Times New Roman" panose="02020603050405020304" pitchFamily="18" charset="0"/>
              </a:rPr>
              <a:t>(</a:t>
            </a:r>
            <a:r>
              <a:rPr lang="en-GB" sz="1400" dirty="0" err="1">
                <a:latin typeface="Times New Roman" panose="02020603050405020304" pitchFamily="18" charset="0"/>
                <a:ea typeface="Times New Roman" panose="02020603050405020304" pitchFamily="18" charset="0"/>
              </a:rPr>
              <a:t>eg</a:t>
            </a:r>
            <a:r>
              <a:rPr lang="en-GB" sz="1400" dirty="0">
                <a:latin typeface="Times New Roman" panose="02020603050405020304" pitchFamily="18" charset="0"/>
                <a:ea typeface="Times New Roman" panose="02020603050405020304" pitchFamily="18" charset="0"/>
              </a:rPr>
              <a:t> 2015, 2017-2019)  </a:t>
            </a:r>
          </a:p>
          <a:p>
            <a:pPr marL="0" lvl="1" indent="0">
              <a:lnSpc>
                <a:spcPct val="120000"/>
              </a:lnSpc>
              <a:spcBef>
                <a:spcPts val="1000"/>
              </a:spcBef>
              <a:buNone/>
            </a:pPr>
            <a:r>
              <a:rPr lang="en-GB" sz="1400" b="1" dirty="0">
                <a:solidFill>
                  <a:srgbClr val="00B050"/>
                </a:solidFill>
                <a:latin typeface="Times New Roman" panose="02020603050405020304" pitchFamily="18" charset="0"/>
                <a:ea typeface="Times New Roman" panose="02020603050405020304" pitchFamily="18" charset="0"/>
              </a:rPr>
              <a:t>Overall losses total since 2012 are £1m at an average of £125k per year.  (This reduced by the £782k profit in 19/20 and the debt write-offs).</a:t>
            </a:r>
            <a:endParaRPr lang="en-GB" sz="1400" b="1" dirty="0">
              <a:solidFill>
                <a:srgbClr val="00B050"/>
              </a:solidFill>
              <a:latin typeface="Times New Roman" panose="02020603050405020304" pitchFamily="18" charset="0"/>
            </a:endParaRPr>
          </a:p>
          <a:p>
            <a:pPr marL="0" lvl="1" indent="0">
              <a:lnSpc>
                <a:spcPct val="120000"/>
              </a:lnSpc>
              <a:spcBef>
                <a:spcPts val="1000"/>
              </a:spcBef>
              <a:buNone/>
            </a:pPr>
            <a:r>
              <a:rPr lang="en-GB" sz="1400" dirty="0">
                <a:latin typeface="Times New Roman" panose="02020603050405020304" pitchFamily="18" charset="0"/>
                <a:ea typeface="Times New Roman" panose="02020603050405020304" pitchFamily="18" charset="0"/>
              </a:rPr>
              <a:t>Three successive years of profit 19/20 - 21/22 is the best in a decade.</a:t>
            </a:r>
          </a:p>
          <a:p>
            <a:pPr marL="0" lvl="1" indent="0">
              <a:lnSpc>
                <a:spcPct val="120000"/>
              </a:lnSpc>
              <a:spcBef>
                <a:spcPts val="1000"/>
              </a:spcBef>
              <a:buNone/>
            </a:pPr>
            <a:endParaRPr lang="en-GB" sz="1800" dirty="0">
              <a:latin typeface="Times New Roman" panose="02020603050405020304" pitchFamily="18" charset="0"/>
            </a:endParaRP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D9C8A7DB-325C-4B9F-B7E9-FA1D6DD5F82F}"/>
              </a:ext>
            </a:extLst>
          </p:cNvPr>
          <p:cNvSpPr>
            <a:spLocks noGrp="1"/>
          </p:cNvSpPr>
          <p:nvPr>
            <p:ph type="sldNum" sz="quarter" idx="12"/>
          </p:nvPr>
        </p:nvSpPr>
        <p:spPr/>
        <p:txBody>
          <a:bodyPr/>
          <a:lstStyle/>
          <a:p>
            <a:fld id="{A2DEED9E-2F85-423F-9A24-7738B8864EC9}" type="slidenum">
              <a:rPr lang="en-GB" smtClean="0"/>
              <a:t>30</a:t>
            </a:fld>
            <a:endParaRPr lang="en-GB"/>
          </a:p>
        </p:txBody>
      </p:sp>
      <p:pic>
        <p:nvPicPr>
          <p:cNvPr id="5" name="Picture 4">
            <a:extLst>
              <a:ext uri="{FF2B5EF4-FFF2-40B4-BE49-F238E27FC236}">
                <a16:creationId xmlns:a16="http://schemas.microsoft.com/office/drawing/2014/main" id="{0FAEF999-B245-E193-8B91-8259EC6B1DE4}"/>
              </a:ext>
            </a:extLst>
          </p:cNvPr>
          <p:cNvPicPr>
            <a:picLocks noChangeAspect="1"/>
          </p:cNvPicPr>
          <p:nvPr/>
        </p:nvPicPr>
        <p:blipFill>
          <a:blip r:embed="rId2"/>
          <a:stretch>
            <a:fillRect/>
          </a:stretch>
        </p:blipFill>
        <p:spPr>
          <a:xfrm>
            <a:off x="258558" y="1879614"/>
            <a:ext cx="6015228" cy="3637788"/>
          </a:xfrm>
          <a:prstGeom prst="rect">
            <a:avLst/>
          </a:prstGeom>
        </p:spPr>
      </p:pic>
    </p:spTree>
    <p:extLst>
      <p:ext uri="{BB962C8B-B14F-4D97-AF65-F5344CB8AC3E}">
        <p14:creationId xmlns:p14="http://schemas.microsoft.com/office/powerpoint/2010/main" val="1973344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04AA600-AC50-6BA4-7955-F6F564E5FBBF}"/>
              </a:ext>
            </a:extLst>
          </p:cNvPr>
          <p:cNvPicPr>
            <a:picLocks noChangeAspect="1"/>
          </p:cNvPicPr>
          <p:nvPr/>
        </p:nvPicPr>
        <p:blipFill>
          <a:blip r:embed="rId2"/>
          <a:stretch>
            <a:fillRect/>
          </a:stretch>
        </p:blipFill>
        <p:spPr>
          <a:xfrm>
            <a:off x="324691" y="1547741"/>
            <a:ext cx="6297005" cy="4412383"/>
          </a:xfrm>
          <a:prstGeom prst="rect">
            <a:avLst/>
          </a:prstGeom>
        </p:spPr>
      </p:pic>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Profit/loss – EBITDA</a:t>
            </a:r>
            <a:br>
              <a:rPr lang="en-GB" sz="2400" b="1" dirty="0">
                <a:solidFill>
                  <a:srgbClr val="0070C0"/>
                </a:solidFill>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+£375k 21/22 (£-228k before players)</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03704" y="581623"/>
            <a:ext cx="5312096" cy="5766260"/>
          </a:xfrm>
          <a:ln>
            <a:solidFill>
              <a:srgbClr val="0070C0"/>
            </a:solidFill>
          </a:ln>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lvl="1" indent="0">
              <a:lnSpc>
                <a:spcPct val="120000"/>
              </a:lnSpc>
              <a:spcBef>
                <a:spcPts val="1000"/>
              </a:spcBef>
              <a:buNone/>
            </a:pPr>
            <a:r>
              <a:rPr lang="en-GB" sz="1400" dirty="0">
                <a:latin typeface="Times New Roman" panose="02020603050405020304" pitchFamily="18" charset="0"/>
                <a:ea typeface="Times New Roman" panose="02020603050405020304" pitchFamily="18" charset="0"/>
              </a:rPr>
              <a:t>In football “cash is king” – when clubs have insufficient cash they get into distress and can go into Administration.</a:t>
            </a:r>
          </a:p>
          <a:p>
            <a:pPr marL="0" lvl="1" indent="0">
              <a:lnSpc>
                <a:spcPct val="120000"/>
              </a:lnSpc>
              <a:spcBef>
                <a:spcPts val="1000"/>
              </a:spcBef>
              <a:buNone/>
            </a:pPr>
            <a:r>
              <a:rPr lang="en-GB" sz="1400" b="1" dirty="0">
                <a:solidFill>
                  <a:srgbClr val="0070C0"/>
                </a:solidFill>
                <a:latin typeface="Times New Roman" panose="02020603050405020304" pitchFamily="18" charset="0"/>
                <a:ea typeface="Times New Roman" panose="02020603050405020304" pitchFamily="18" charset="0"/>
              </a:rPr>
              <a:t>Understanding how profitability impacts on cash is critical in understanding and managing our finances.</a:t>
            </a:r>
          </a:p>
          <a:p>
            <a:pPr marL="0" lvl="1" indent="0">
              <a:lnSpc>
                <a:spcPct val="120000"/>
              </a:lnSpc>
              <a:spcBef>
                <a:spcPts val="1000"/>
              </a:spcBef>
              <a:buNone/>
            </a:pPr>
            <a:r>
              <a:rPr lang="en-GB" sz="1400" b="1" dirty="0">
                <a:solidFill>
                  <a:srgbClr val="0070C0"/>
                </a:solidFill>
                <a:latin typeface="Times New Roman" panose="02020603050405020304" pitchFamily="18" charset="0"/>
                <a:ea typeface="Times New Roman" panose="02020603050405020304" pitchFamily="18" charset="0"/>
              </a:rPr>
              <a:t>In the 11 years ended 30 June 2022 Total overall loss is just £0.6m, but without the benefit of £2.6m of debt write offs and £4.8m of player sales profits, this would be £8m loss.  This is on average £725k year in year out.</a:t>
            </a:r>
          </a:p>
          <a:p>
            <a:pPr marL="0" lvl="1" indent="0">
              <a:lnSpc>
                <a:spcPct val="120000"/>
              </a:lnSpc>
              <a:spcBef>
                <a:spcPts val="1000"/>
              </a:spcBef>
              <a:buNone/>
            </a:pPr>
            <a:r>
              <a:rPr lang="en-GB" sz="1400" dirty="0">
                <a:latin typeface="Times New Roman" panose="02020603050405020304" pitchFamily="18" charset="0"/>
                <a:ea typeface="Times New Roman" panose="02020603050405020304" pitchFamily="18" charset="0"/>
              </a:rPr>
              <a:t>Profits before interest, tax and depreciation gives an insight into the cash generated by the Club. This is termed EBITDA:</a:t>
            </a:r>
          </a:p>
          <a:p>
            <a:pPr marL="0" lvl="1" indent="0">
              <a:lnSpc>
                <a:spcPct val="120000"/>
              </a:lnSpc>
              <a:spcBef>
                <a:spcPts val="1000"/>
              </a:spcBef>
              <a:buNone/>
            </a:pPr>
            <a:r>
              <a:rPr lang="en-GB" sz="1400" dirty="0">
                <a:latin typeface="Times New Roman" panose="02020603050405020304" pitchFamily="18" charset="0"/>
                <a:ea typeface="Times New Roman" panose="02020603050405020304" pitchFamily="18" charset="0"/>
              </a:rPr>
              <a:t>Excluding £2.7m of non-cash depreciation and interest rolled up in the last 11 year period, the cumulative trading “cash” loss is reduced from £8m to £5.75m.  </a:t>
            </a:r>
          </a:p>
          <a:p>
            <a:pPr marL="0" lvl="1" indent="0">
              <a:lnSpc>
                <a:spcPct val="120000"/>
              </a:lnSpc>
              <a:spcBef>
                <a:spcPts val="1000"/>
              </a:spcBef>
              <a:buNone/>
            </a:pPr>
            <a:r>
              <a:rPr lang="en-GB" sz="1400" dirty="0">
                <a:latin typeface="Times New Roman" panose="02020603050405020304" pitchFamily="18" charset="0"/>
                <a:ea typeface="Times New Roman" panose="02020603050405020304" pitchFamily="18" charset="0"/>
              </a:rPr>
              <a:t>This is equivalent to circa </a:t>
            </a:r>
            <a:r>
              <a:rPr lang="en-GB" sz="1400" b="1" dirty="0">
                <a:solidFill>
                  <a:srgbClr val="0070C0"/>
                </a:solidFill>
                <a:latin typeface="Times New Roman" panose="02020603050405020304" pitchFamily="18" charset="0"/>
                <a:ea typeface="Times New Roman" panose="02020603050405020304" pitchFamily="18" charset="0"/>
              </a:rPr>
              <a:t>£525k underlying cash loss per year on average. </a:t>
            </a:r>
            <a:r>
              <a:rPr lang="en-GB" sz="1400" dirty="0">
                <a:latin typeface="Times New Roman" panose="02020603050405020304" pitchFamily="18" charset="0"/>
                <a:ea typeface="Times New Roman" panose="02020603050405020304" pitchFamily="18" charset="0"/>
              </a:rPr>
              <a:t> This is shown by the blue line.</a:t>
            </a:r>
          </a:p>
          <a:p>
            <a:pPr marL="0" lvl="1" indent="0">
              <a:lnSpc>
                <a:spcPct val="120000"/>
              </a:lnSpc>
              <a:spcBef>
                <a:spcPts val="1000"/>
              </a:spcBef>
              <a:buNone/>
            </a:pPr>
            <a:r>
              <a:rPr lang="en-GB" sz="1400" b="1" dirty="0">
                <a:solidFill>
                  <a:srgbClr val="0070C0"/>
                </a:solidFill>
                <a:latin typeface="Times New Roman" panose="02020603050405020304" pitchFamily="18" charset="0"/>
                <a:ea typeface="Times New Roman" panose="02020603050405020304" pitchFamily="18" charset="0"/>
              </a:rPr>
              <a:t>This has been covered by a combination of Player sales and new debt funding until 19/20 when it has been covered by just players sales.</a:t>
            </a:r>
            <a:endParaRPr lang="en-GB" sz="1400" dirty="0">
              <a:latin typeface="Times New Roman" panose="02020603050405020304" pitchFamily="18" charset="0"/>
              <a:ea typeface="Times New Roman" panose="02020603050405020304" pitchFamily="18" charset="0"/>
            </a:endParaRPr>
          </a:p>
          <a:p>
            <a:pPr marL="0" lvl="1" indent="0">
              <a:lnSpc>
                <a:spcPct val="120000"/>
              </a:lnSpc>
              <a:spcBef>
                <a:spcPts val="1000"/>
              </a:spcBef>
              <a:buNone/>
            </a:pPr>
            <a:r>
              <a:rPr lang="en-GB" sz="1400" dirty="0">
                <a:latin typeface="Times New Roman" panose="02020603050405020304" pitchFamily="18" charset="0"/>
                <a:ea typeface="Times New Roman" panose="02020603050405020304" pitchFamily="18" charset="0"/>
              </a:rPr>
              <a:t>In all years except for 2020, the Club a not made a profit without player sales, depreciation, interest and tax (dark blue line).  This shows the importance of player sales to cover losses (and the need for external funding when player sales are low.  This is common in football).</a:t>
            </a:r>
          </a:p>
          <a:p>
            <a:pPr marL="0" lvl="1" indent="0">
              <a:lnSpc>
                <a:spcPct val="120000"/>
              </a:lnSpc>
              <a:spcBef>
                <a:spcPts val="1000"/>
              </a:spcBef>
              <a:buNone/>
            </a:pPr>
            <a:r>
              <a:rPr lang="en-GB" sz="1400" b="1" dirty="0">
                <a:solidFill>
                  <a:srgbClr val="0070C0"/>
                </a:solidFill>
                <a:latin typeface="Times New Roman" panose="02020603050405020304" pitchFamily="18" charset="0"/>
                <a:ea typeface="Times New Roman" panose="02020603050405020304" pitchFamily="18" charset="0"/>
              </a:rPr>
              <a:t>Before player sales and non cash expenses and exceptional cash (grants etc), the cash requirement in 21/22 was £0.7m versus the £525k average trend.</a:t>
            </a:r>
          </a:p>
          <a:p>
            <a:pPr marL="0" lvl="1" indent="0">
              <a:lnSpc>
                <a:spcPct val="120000"/>
              </a:lnSpc>
              <a:spcBef>
                <a:spcPts val="1000"/>
              </a:spcBef>
              <a:buNone/>
            </a:pPr>
            <a:endParaRPr lang="en-GB" sz="2200" dirty="0">
              <a:latin typeface="Times New Roman" panose="02020603050405020304" pitchFamily="18" charset="0"/>
              <a:ea typeface="Times New Roman" panose="02020603050405020304" pitchFamily="18" charset="0"/>
            </a:endParaRPr>
          </a:p>
          <a:p>
            <a:pPr marL="457200" lvl="2" indent="0">
              <a:spcBef>
                <a:spcPts val="1000"/>
              </a:spcBef>
              <a:buNone/>
            </a:pPr>
            <a:endParaRPr lang="en-GB" sz="1800" dirty="0">
              <a:latin typeface="Times New Roman" panose="02020603050405020304" pitchFamily="18" charset="0"/>
            </a:endParaRPr>
          </a:p>
          <a:p>
            <a:pPr marL="685800" lvl="2">
              <a:spcBef>
                <a:spcPts val="1000"/>
              </a:spcBef>
            </a:pPr>
            <a:endParaRPr lang="en-GB" sz="1800" dirty="0">
              <a:latin typeface="Times New Roman" panose="02020603050405020304" pitchFamily="18" charset="0"/>
            </a:endParaRP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D9C8A7DB-325C-4B9F-B7E9-FA1D6DD5F82F}"/>
              </a:ext>
            </a:extLst>
          </p:cNvPr>
          <p:cNvSpPr>
            <a:spLocks noGrp="1"/>
          </p:cNvSpPr>
          <p:nvPr>
            <p:ph type="sldNum" sz="quarter" idx="12"/>
          </p:nvPr>
        </p:nvSpPr>
        <p:spPr/>
        <p:txBody>
          <a:bodyPr/>
          <a:lstStyle/>
          <a:p>
            <a:fld id="{A2DEED9E-2F85-423F-9A24-7738B8864EC9}" type="slidenum">
              <a:rPr lang="en-GB" smtClean="0"/>
              <a:t>31</a:t>
            </a:fld>
            <a:endParaRPr lang="en-GB"/>
          </a:p>
        </p:txBody>
      </p:sp>
      <p:cxnSp>
        <p:nvCxnSpPr>
          <p:cNvPr id="5" name="Straight Arrow Connector 4">
            <a:extLst>
              <a:ext uri="{FF2B5EF4-FFF2-40B4-BE49-F238E27FC236}">
                <a16:creationId xmlns:a16="http://schemas.microsoft.com/office/drawing/2014/main" id="{1A4B3A4A-55F5-4F9A-9900-F06F7800961A}"/>
              </a:ext>
            </a:extLst>
          </p:cNvPr>
          <p:cNvCxnSpPr>
            <a:cxnSpLocks/>
          </p:cNvCxnSpPr>
          <p:nvPr/>
        </p:nvCxnSpPr>
        <p:spPr>
          <a:xfrm flipH="1" flipV="1">
            <a:off x="1296984" y="3082295"/>
            <a:ext cx="2026940" cy="14676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B70ACBD-8796-4EA5-B93D-40D0D1BD6166}"/>
              </a:ext>
            </a:extLst>
          </p:cNvPr>
          <p:cNvCxnSpPr>
            <a:cxnSpLocks/>
          </p:cNvCxnSpPr>
          <p:nvPr/>
        </p:nvCxnSpPr>
        <p:spPr>
          <a:xfrm flipH="1">
            <a:off x="3323924" y="4318612"/>
            <a:ext cx="2360780" cy="2313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92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Underlying contribution </a:t>
            </a:r>
            <a:br>
              <a:rPr lang="en-GB" sz="2400" b="1" dirty="0">
                <a:solidFill>
                  <a:srgbClr val="FF0000"/>
                </a:solidFill>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21/22 £1.538m</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14458" y="580345"/>
            <a:ext cx="5061857" cy="4609823"/>
          </a:xfrm>
          <a:ln w="19050">
            <a:solidFill>
              <a:srgbClr val="FF0000"/>
            </a:solidFill>
            <a:prstDash val="solid"/>
          </a:ln>
        </p:spPr>
        <p:txBody>
          <a:bodyPr>
            <a:normAutofit/>
          </a:bodyPr>
          <a:lstStyle/>
          <a:p>
            <a:pPr marL="0" lvl="1" indent="0">
              <a:spcBef>
                <a:spcPts val="1000"/>
              </a:spcBef>
              <a:buNone/>
            </a:pPr>
            <a:r>
              <a:rPr lang="en-GB" sz="1400" b="1" dirty="0">
                <a:solidFill>
                  <a:srgbClr val="FF0000"/>
                </a:solidFill>
                <a:effectLst/>
                <a:latin typeface="Times New Roman" panose="02020603050405020304" pitchFamily="18" charset="0"/>
                <a:ea typeface="Times New Roman" panose="02020603050405020304" pitchFamily="18" charset="0"/>
              </a:rPr>
              <a:t>Underlying contribution</a:t>
            </a:r>
            <a:r>
              <a:rPr lang="en-GB" sz="1400" dirty="0">
                <a:latin typeface="Times New Roman" panose="02020603050405020304" pitchFamily="18" charset="0"/>
              </a:rPr>
              <a:t> is the amount of net income the Club generates to pay for all its Total Football Expenditure from its own activities before any Football Fortune or other non-recurring Business Turnover.</a:t>
            </a:r>
          </a:p>
          <a:p>
            <a:pPr marL="0" lvl="1" indent="0">
              <a:spcBef>
                <a:spcPts val="1000"/>
              </a:spcBef>
              <a:buNone/>
            </a:pPr>
            <a:r>
              <a:rPr lang="en-GB" sz="1400" b="1" dirty="0">
                <a:solidFill>
                  <a:srgbClr val="FF0000"/>
                </a:solidFill>
                <a:latin typeface="Times New Roman" panose="02020603050405020304" pitchFamily="18" charset="0"/>
                <a:ea typeface="Times New Roman" panose="02020603050405020304" pitchFamily="18" charset="0"/>
              </a:rPr>
              <a:t>I</a:t>
            </a:r>
            <a:r>
              <a:rPr lang="en-GB" sz="1400" b="1" dirty="0">
                <a:solidFill>
                  <a:srgbClr val="FF0000"/>
                </a:solidFill>
                <a:effectLst/>
                <a:latin typeface="Times New Roman" panose="02020603050405020304" pitchFamily="18" charset="0"/>
                <a:ea typeface="Times New Roman" panose="02020603050405020304" pitchFamily="18" charset="0"/>
              </a:rPr>
              <a:t>n </a:t>
            </a:r>
            <a:r>
              <a:rPr lang="en-GB" sz="1400" b="1" dirty="0">
                <a:solidFill>
                  <a:srgbClr val="FF0000"/>
                </a:solidFill>
                <a:latin typeface="Times New Roman" panose="02020603050405020304" pitchFamily="18" charset="0"/>
                <a:ea typeface="Times New Roman" panose="02020603050405020304" pitchFamily="18" charset="0"/>
              </a:rPr>
              <a:t>21</a:t>
            </a:r>
            <a:r>
              <a:rPr lang="en-GB" sz="1400" b="1" dirty="0">
                <a:solidFill>
                  <a:srgbClr val="FF0000"/>
                </a:solidFill>
                <a:effectLst/>
                <a:latin typeface="Times New Roman" panose="02020603050405020304" pitchFamily="18" charset="0"/>
                <a:ea typeface="Times New Roman" panose="02020603050405020304" pitchFamily="18" charset="0"/>
              </a:rPr>
              <a:t>/22</a:t>
            </a:r>
            <a:r>
              <a:rPr lang="en-GB" sz="1400" b="1" dirty="0">
                <a:solidFill>
                  <a:srgbClr val="FF0000"/>
                </a:solidFill>
                <a:latin typeface="Times New Roman" panose="02020603050405020304" pitchFamily="18" charset="0"/>
                <a:ea typeface="Times New Roman" panose="02020603050405020304" pitchFamily="18" charset="0"/>
              </a:rPr>
              <a:t> </a:t>
            </a:r>
            <a:r>
              <a:rPr lang="en-GB" sz="1400" dirty="0">
                <a:latin typeface="Times New Roman" panose="02020603050405020304" pitchFamily="18" charset="0"/>
                <a:ea typeface="Times New Roman" panose="02020603050405020304" pitchFamily="18" charset="0"/>
              </a:rPr>
              <a:t>Underlying contribution comprises: </a:t>
            </a:r>
          </a:p>
          <a:p>
            <a:pPr marL="685800" lvl="2">
              <a:spcBef>
                <a:spcPts val="1000"/>
              </a:spcBef>
            </a:pPr>
            <a:r>
              <a:rPr lang="en-GB" sz="1400" dirty="0">
                <a:latin typeface="Times New Roman" panose="02020603050405020304" pitchFamily="18" charset="0"/>
                <a:ea typeface="Times New Roman" panose="02020603050405020304" pitchFamily="18" charset="0"/>
              </a:rPr>
              <a:t>Recurring income £3.62m</a:t>
            </a:r>
          </a:p>
          <a:p>
            <a:pPr marL="685800" lvl="2">
              <a:spcBef>
                <a:spcPts val="1000"/>
              </a:spcBef>
            </a:pPr>
            <a:r>
              <a:rPr lang="en-GB" sz="1400" dirty="0">
                <a:latin typeface="Times New Roman" panose="02020603050405020304" pitchFamily="18" charset="0"/>
              </a:rPr>
              <a:t>Recurring costs £1.18m</a:t>
            </a:r>
            <a:endParaRPr lang="en-GB" sz="1400" i="1" dirty="0">
              <a:latin typeface="Times New Roman" panose="02020603050405020304" pitchFamily="18" charset="0"/>
            </a:endParaRPr>
          </a:p>
          <a:p>
            <a:pPr marL="685800" lvl="2">
              <a:spcBef>
                <a:spcPts val="1000"/>
              </a:spcBef>
            </a:pPr>
            <a:r>
              <a:rPr lang="en-GB" sz="1400" dirty="0">
                <a:latin typeface="Times New Roman" panose="02020603050405020304" pitchFamily="18" charset="0"/>
              </a:rPr>
              <a:t>Underlying Contribution is £1.538m </a:t>
            </a:r>
          </a:p>
          <a:p>
            <a:pPr marL="457200" lvl="2" indent="0">
              <a:spcBef>
                <a:spcPts val="1000"/>
              </a:spcBef>
              <a:buNone/>
            </a:pPr>
            <a:endParaRPr lang="en-GB" sz="1400" i="1" dirty="0">
              <a:latin typeface="Times New Roman" panose="02020603050405020304" pitchFamily="18" charset="0"/>
            </a:endParaRPr>
          </a:p>
          <a:p>
            <a:pPr marL="0" lvl="2" indent="0">
              <a:spcBef>
                <a:spcPts val="1000"/>
              </a:spcBef>
              <a:buNone/>
            </a:pPr>
            <a:r>
              <a:rPr lang="en-GB" sz="1400" dirty="0">
                <a:latin typeface="Times New Roman" panose="02020603050405020304" pitchFamily="18" charset="0"/>
              </a:rPr>
              <a:t>What that means is in 21/22 we could afford to spend £1.538m on all first team Football – without external support or unpredictable Football Fortune.</a:t>
            </a:r>
          </a:p>
          <a:p>
            <a:pPr marL="0" lvl="2" indent="0">
              <a:spcBef>
                <a:spcPts val="1000"/>
              </a:spcBef>
              <a:buNone/>
            </a:pPr>
            <a:r>
              <a:rPr lang="en-GB" sz="1400" dirty="0">
                <a:latin typeface="Times New Roman" panose="02020603050405020304" pitchFamily="18" charset="0"/>
              </a:rPr>
              <a:t>We actually spent £2.25mm leaving a circa £710k overspend to cover from cup income and player sales and other exceptional income (like grants).</a:t>
            </a:r>
          </a:p>
          <a:p>
            <a:pPr marL="0" lvl="2" indent="0">
              <a:spcBef>
                <a:spcPts val="1000"/>
              </a:spcBef>
              <a:buNone/>
            </a:pPr>
            <a:r>
              <a:rPr lang="en-GB" sz="1400" dirty="0">
                <a:latin typeface="Times New Roman" panose="02020603050405020304" pitchFamily="18" charset="0"/>
              </a:rPr>
              <a:t>The £785k of net Football Fortune we earned meant we had sufficient income and cash to cover that football “overspending” and still generate a profit.</a:t>
            </a:r>
            <a:endParaRPr lang="en-GB" sz="1800" dirty="0">
              <a:latin typeface="Times New Roman" panose="02020603050405020304" pitchFamily="18" charset="0"/>
            </a:endParaRPr>
          </a:p>
          <a:p>
            <a:pPr marL="457200" lvl="2" indent="0">
              <a:spcBef>
                <a:spcPts val="1000"/>
              </a:spcBef>
              <a:buNone/>
            </a:pPr>
            <a:endParaRPr lang="en-GB" sz="1800" dirty="0">
              <a:latin typeface="Times New Roman" panose="02020603050405020304" pitchFamily="18" charset="0"/>
            </a:endParaRPr>
          </a:p>
          <a:p>
            <a:pPr marL="685800" lvl="2">
              <a:spcBef>
                <a:spcPts val="1000"/>
              </a:spcBef>
            </a:pPr>
            <a:endParaRPr lang="en-GB" sz="1800" dirty="0">
              <a:latin typeface="Times New Roman" panose="02020603050405020304" pitchFamily="18" charset="0"/>
            </a:endParaRP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BA9A79F9-6833-49F9-97F8-368615B56AB3}"/>
              </a:ext>
            </a:extLst>
          </p:cNvPr>
          <p:cNvSpPr>
            <a:spLocks noGrp="1"/>
          </p:cNvSpPr>
          <p:nvPr>
            <p:ph type="sldNum" sz="quarter" idx="12"/>
          </p:nvPr>
        </p:nvSpPr>
        <p:spPr/>
        <p:txBody>
          <a:bodyPr/>
          <a:lstStyle/>
          <a:p>
            <a:fld id="{A2DEED9E-2F85-423F-9A24-7738B8864EC9}" type="slidenum">
              <a:rPr lang="en-GB" smtClean="0"/>
              <a:t>32</a:t>
            </a:fld>
            <a:endParaRPr lang="en-GB"/>
          </a:p>
        </p:txBody>
      </p:sp>
      <p:pic>
        <p:nvPicPr>
          <p:cNvPr id="7" name="Picture 6">
            <a:extLst>
              <a:ext uri="{FF2B5EF4-FFF2-40B4-BE49-F238E27FC236}">
                <a16:creationId xmlns:a16="http://schemas.microsoft.com/office/drawing/2014/main" id="{1F989BEB-9A4A-F428-99FD-8870A2EC8300}"/>
              </a:ext>
            </a:extLst>
          </p:cNvPr>
          <p:cNvPicPr>
            <a:picLocks noChangeAspect="1"/>
          </p:cNvPicPr>
          <p:nvPr/>
        </p:nvPicPr>
        <p:blipFill>
          <a:blip r:embed="rId2"/>
          <a:stretch>
            <a:fillRect/>
          </a:stretch>
        </p:blipFill>
        <p:spPr>
          <a:xfrm>
            <a:off x="932542" y="1513416"/>
            <a:ext cx="5126945" cy="3676752"/>
          </a:xfrm>
          <a:prstGeom prst="rect">
            <a:avLst/>
          </a:prstGeom>
        </p:spPr>
      </p:pic>
    </p:spTree>
    <p:extLst>
      <p:ext uri="{BB962C8B-B14F-4D97-AF65-F5344CB8AC3E}">
        <p14:creationId xmlns:p14="http://schemas.microsoft.com/office/powerpoint/2010/main" val="1583494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F238D0-036A-F1DC-B53E-C3961FBA2179}"/>
              </a:ext>
            </a:extLst>
          </p:cNvPr>
          <p:cNvPicPr>
            <a:picLocks noChangeAspect="1"/>
          </p:cNvPicPr>
          <p:nvPr/>
        </p:nvPicPr>
        <p:blipFill>
          <a:blip r:embed="rId2"/>
          <a:stretch>
            <a:fillRect/>
          </a:stretch>
        </p:blipFill>
        <p:spPr>
          <a:xfrm>
            <a:off x="897382" y="1539833"/>
            <a:ext cx="5622036" cy="4049268"/>
          </a:xfrm>
          <a:prstGeom prst="rect">
            <a:avLst/>
          </a:prstGeom>
        </p:spPr>
      </p:pic>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Underlying contribution - trend </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14458" y="580345"/>
            <a:ext cx="5061857" cy="3048379"/>
          </a:xfrm>
          <a:ln w="19050">
            <a:solidFill>
              <a:srgbClr val="FF0000"/>
            </a:solidFill>
            <a:prstDash val="solid"/>
          </a:ln>
        </p:spPr>
        <p:txBody>
          <a:bodyPr>
            <a:normAutofit lnSpcReduction="10000"/>
          </a:bodyPr>
          <a:lstStyle/>
          <a:p>
            <a:pPr marL="0" lvl="1" indent="0">
              <a:spcBef>
                <a:spcPts val="1000"/>
              </a:spcBef>
              <a:buNone/>
            </a:pPr>
            <a:r>
              <a:rPr lang="en-GB" sz="1400" b="1" dirty="0">
                <a:solidFill>
                  <a:srgbClr val="FF0000"/>
                </a:solidFill>
                <a:effectLst/>
                <a:latin typeface="Times New Roman" panose="02020603050405020304" pitchFamily="18" charset="0"/>
                <a:ea typeface="Times New Roman" panose="02020603050405020304" pitchFamily="18" charset="0"/>
              </a:rPr>
              <a:t>Underlying contribution</a:t>
            </a:r>
            <a:r>
              <a:rPr lang="en-GB" sz="1400" dirty="0">
                <a:solidFill>
                  <a:srgbClr val="00B050"/>
                </a:solidFill>
                <a:effectLst/>
                <a:latin typeface="Times New Roman" panose="02020603050405020304" pitchFamily="18" charset="0"/>
                <a:ea typeface="Times New Roman" panose="02020603050405020304" pitchFamily="18" charset="0"/>
              </a:rPr>
              <a:t> </a:t>
            </a:r>
            <a:r>
              <a:rPr lang="en-GB" sz="1400" dirty="0">
                <a:effectLst/>
                <a:latin typeface="Times New Roman" panose="02020603050405020304" pitchFamily="18" charset="0"/>
                <a:ea typeface="Times New Roman" panose="02020603050405020304" pitchFamily="18" charset="0"/>
              </a:rPr>
              <a:t>is</a:t>
            </a:r>
            <a:r>
              <a:rPr lang="en-GB" sz="1400" dirty="0">
                <a:latin typeface="Times New Roman" panose="02020603050405020304" pitchFamily="18" charset="0"/>
                <a:ea typeface="Times New Roman" panose="02020603050405020304" pitchFamily="18" charset="0"/>
              </a:rPr>
              <a:t> </a:t>
            </a:r>
            <a:r>
              <a:rPr lang="en-GB" sz="1400" dirty="0">
                <a:latin typeface="Times New Roman" panose="02020603050405020304" pitchFamily="18" charset="0"/>
              </a:rPr>
              <a:t>a measure of the ability to pay for Total Football Expenditure before any extra cash from Football Fortune or shareholder or external funding</a:t>
            </a:r>
          </a:p>
          <a:p>
            <a:pPr marL="0" lvl="1" indent="0">
              <a:spcBef>
                <a:spcPts val="1000"/>
              </a:spcBef>
              <a:buNone/>
            </a:pPr>
            <a:r>
              <a:rPr lang="en-GB" sz="1400" dirty="0">
                <a:latin typeface="Times New Roman" panose="02020603050405020304" pitchFamily="18" charset="0"/>
              </a:rPr>
              <a:t>It is a key Club objective to grow Underlying Contribution</a:t>
            </a:r>
          </a:p>
          <a:p>
            <a:pPr marL="0" lvl="1" indent="0">
              <a:spcBef>
                <a:spcPts val="1000"/>
              </a:spcBef>
              <a:buNone/>
            </a:pPr>
            <a:r>
              <a:rPr lang="en-GB" sz="1400" b="1" dirty="0">
                <a:solidFill>
                  <a:srgbClr val="FF0000"/>
                </a:solidFill>
                <a:latin typeface="Times New Roman" panose="02020603050405020304" pitchFamily="18" charset="0"/>
              </a:rPr>
              <a:t>It is currently typically £1.5m-£1.6m in recent years </a:t>
            </a:r>
          </a:p>
          <a:p>
            <a:pPr marL="685800" lvl="2">
              <a:spcBef>
                <a:spcPts val="1000"/>
              </a:spcBef>
            </a:pPr>
            <a:r>
              <a:rPr lang="en-GB" sz="1400" dirty="0">
                <a:latin typeface="Times New Roman" panose="02020603050405020304" pitchFamily="18" charset="0"/>
              </a:rPr>
              <a:t>16/17 was high due to a playoff season on the pitch</a:t>
            </a:r>
          </a:p>
          <a:p>
            <a:pPr marL="685800" lvl="2">
              <a:spcBef>
                <a:spcPts val="1000"/>
              </a:spcBef>
            </a:pPr>
            <a:r>
              <a:rPr lang="en-GB" sz="1400" dirty="0">
                <a:latin typeface="Times New Roman" panose="02020603050405020304" pitchFamily="18" charset="0"/>
              </a:rPr>
              <a:t>19/20 and 20/21 are low due to Coronavirus</a:t>
            </a:r>
          </a:p>
          <a:p>
            <a:pPr marL="0" lvl="2" indent="0">
              <a:spcBef>
                <a:spcPts val="1000"/>
              </a:spcBef>
              <a:buNone/>
            </a:pPr>
            <a:r>
              <a:rPr lang="en-GB" sz="1400" dirty="0">
                <a:latin typeface="Times New Roman" panose="02020603050405020304" pitchFamily="18" charset="0"/>
              </a:rPr>
              <a:t>In recent years falling Business Turnover has been offset by lower Business Costs and growing Professional Game Income</a:t>
            </a:r>
          </a:p>
          <a:p>
            <a:pPr marL="0" lvl="2" indent="0">
              <a:spcBef>
                <a:spcPts val="1000"/>
              </a:spcBef>
              <a:buNone/>
            </a:pPr>
            <a:r>
              <a:rPr lang="en-GB" sz="1400" dirty="0">
                <a:latin typeface="Times New Roman" panose="02020603050405020304" pitchFamily="18" charset="0"/>
              </a:rPr>
              <a:t>Critical to achieving this objective is to grow Business Turnover.</a:t>
            </a:r>
          </a:p>
          <a:p>
            <a:pPr marL="0" lvl="2" indent="0">
              <a:spcBef>
                <a:spcPts val="1000"/>
              </a:spcBef>
              <a:buNone/>
            </a:pPr>
            <a:r>
              <a:rPr lang="en-GB" sz="1400" dirty="0">
                <a:latin typeface="Times New Roman" panose="02020603050405020304" pitchFamily="18" charset="0"/>
              </a:rPr>
              <a:t>21/22 was the best year (except for the play off season) in recent times.</a:t>
            </a:r>
          </a:p>
          <a:p>
            <a:pPr marL="457200" lvl="2" indent="0">
              <a:spcBef>
                <a:spcPts val="1000"/>
              </a:spcBef>
              <a:buNone/>
            </a:pPr>
            <a:endParaRPr lang="en-GB" sz="1800" dirty="0">
              <a:latin typeface="Times New Roman" panose="02020603050405020304" pitchFamily="18" charset="0"/>
            </a:endParaRPr>
          </a:p>
          <a:p>
            <a:pPr marL="457200" lvl="2" indent="0">
              <a:spcBef>
                <a:spcPts val="1000"/>
              </a:spcBef>
              <a:buNone/>
            </a:pPr>
            <a:endParaRPr lang="en-GB" sz="1800" dirty="0">
              <a:latin typeface="Times New Roman" panose="02020603050405020304" pitchFamily="18" charset="0"/>
            </a:endParaRPr>
          </a:p>
          <a:p>
            <a:pPr marL="457200" lvl="2" indent="0">
              <a:spcBef>
                <a:spcPts val="1000"/>
              </a:spcBef>
              <a:buNone/>
            </a:pPr>
            <a:endParaRPr lang="en-GB" sz="1800" dirty="0">
              <a:latin typeface="Times New Roman" panose="02020603050405020304" pitchFamily="18" charset="0"/>
            </a:endParaRP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BA9A79F9-6833-49F9-97F8-368615B56AB3}"/>
              </a:ext>
            </a:extLst>
          </p:cNvPr>
          <p:cNvSpPr>
            <a:spLocks noGrp="1"/>
          </p:cNvSpPr>
          <p:nvPr>
            <p:ph type="sldNum" sz="quarter" idx="12"/>
          </p:nvPr>
        </p:nvSpPr>
        <p:spPr/>
        <p:txBody>
          <a:bodyPr/>
          <a:lstStyle/>
          <a:p>
            <a:fld id="{A2DEED9E-2F85-423F-9A24-7738B8864EC9}" type="slidenum">
              <a:rPr lang="en-GB" smtClean="0"/>
              <a:t>33</a:t>
            </a:fld>
            <a:endParaRPr lang="en-GB"/>
          </a:p>
        </p:txBody>
      </p:sp>
      <p:cxnSp>
        <p:nvCxnSpPr>
          <p:cNvPr id="10" name="Straight Arrow Connector 9">
            <a:extLst>
              <a:ext uri="{FF2B5EF4-FFF2-40B4-BE49-F238E27FC236}">
                <a16:creationId xmlns:a16="http://schemas.microsoft.com/office/drawing/2014/main" id="{EBBD5DD2-8ED8-4EE9-A1F5-EEBC2EC08910}"/>
              </a:ext>
            </a:extLst>
          </p:cNvPr>
          <p:cNvCxnSpPr>
            <a:cxnSpLocks/>
          </p:cNvCxnSpPr>
          <p:nvPr/>
        </p:nvCxnSpPr>
        <p:spPr>
          <a:xfrm flipH="1" flipV="1">
            <a:off x="1879600" y="2519161"/>
            <a:ext cx="2421467" cy="266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820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 </a:t>
            </a:r>
            <a:br>
              <a:rPr lang="en-GB" sz="2400" dirty="0">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Indicative profit and loss performance </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1003677" y="1559525"/>
            <a:ext cx="6490326" cy="4675046"/>
          </a:xfrm>
          <a:ln w="19050">
            <a:solidFill>
              <a:srgbClr val="FF0000"/>
            </a:solidFill>
            <a:prstDash val="solid"/>
          </a:ln>
        </p:spPr>
        <p:txBody>
          <a:bodyPr>
            <a:normAutofit/>
          </a:bodyPr>
          <a:lstStyle/>
          <a:p>
            <a:pPr marL="0" lvl="1" indent="0">
              <a:lnSpc>
                <a:spcPct val="120000"/>
              </a:lnSpc>
              <a:spcBef>
                <a:spcPts val="1000"/>
              </a:spcBef>
              <a:buNone/>
            </a:pPr>
            <a:r>
              <a:rPr lang="en-GB" sz="1400" dirty="0">
                <a:effectLst/>
                <a:latin typeface="Times New Roman" panose="02020603050405020304" pitchFamily="18" charset="0"/>
                <a:ea typeface="Times New Roman" panose="02020603050405020304" pitchFamily="18" charset="0"/>
              </a:rPr>
              <a:t>Putting all </a:t>
            </a:r>
            <a:r>
              <a:rPr lang="en-GB" sz="1400" dirty="0">
                <a:latin typeface="Times New Roman" panose="02020603050405020304" pitchFamily="18" charset="0"/>
                <a:ea typeface="Times New Roman" panose="02020603050405020304" pitchFamily="18" charset="0"/>
              </a:rPr>
              <a:t>this analysis</a:t>
            </a:r>
            <a:r>
              <a:rPr lang="en-GB" sz="1400" dirty="0">
                <a:effectLst/>
                <a:latin typeface="Times New Roman" panose="02020603050405020304" pitchFamily="18" charset="0"/>
                <a:ea typeface="Times New Roman" panose="02020603050405020304" pitchFamily="18" charset="0"/>
              </a:rPr>
              <a:t> together, we get a picture of the typical P&amp;L financial performance </a:t>
            </a:r>
            <a:r>
              <a:rPr lang="en-GB" sz="1400" b="1" dirty="0">
                <a:effectLst/>
                <a:latin typeface="Times New Roman" panose="02020603050405020304" pitchFamily="18" charset="0"/>
                <a:ea typeface="Times New Roman" panose="02020603050405020304" pitchFamily="18" charset="0"/>
              </a:rPr>
              <a:t>before Football Fortune assuming Player Costs of £1.4m</a:t>
            </a:r>
            <a:r>
              <a:rPr lang="en-GB" sz="1400" dirty="0">
                <a:effectLst/>
                <a:latin typeface="Times New Roman" panose="02020603050405020304" pitchFamily="18" charset="0"/>
                <a:ea typeface="Times New Roman" panose="02020603050405020304" pitchFamily="18" charset="0"/>
              </a:rPr>
              <a:t>:</a:t>
            </a:r>
            <a:endParaRPr lang="en-GB" sz="1400" dirty="0">
              <a:latin typeface="Times New Roman" panose="02020603050405020304" pitchFamily="18" charset="0"/>
            </a:endParaRPr>
          </a:p>
          <a:p>
            <a:pPr marL="285750" lvl="1" indent="-285750">
              <a:spcBef>
                <a:spcPts val="1000"/>
              </a:spcBef>
            </a:pPr>
            <a:r>
              <a:rPr lang="en-GB" sz="1400" dirty="0">
                <a:latin typeface="Times New Roman" panose="02020603050405020304" pitchFamily="18" charset="0"/>
              </a:rPr>
              <a:t>Business turnover £2m</a:t>
            </a:r>
          </a:p>
          <a:p>
            <a:pPr marL="285750" lvl="1" indent="-285750">
              <a:spcBef>
                <a:spcPts val="1000"/>
              </a:spcBef>
            </a:pPr>
            <a:r>
              <a:rPr lang="en-GB" sz="1400" dirty="0">
                <a:latin typeface="Times New Roman" panose="02020603050405020304" pitchFamily="18" charset="0"/>
              </a:rPr>
              <a:t>Recurring income £3.6m</a:t>
            </a:r>
          </a:p>
          <a:p>
            <a:pPr marL="285750" lvl="1" indent="-285750">
              <a:spcBef>
                <a:spcPts val="1000"/>
              </a:spcBef>
            </a:pPr>
            <a:r>
              <a:rPr lang="en-GB" sz="1400" dirty="0">
                <a:latin typeface="Times New Roman" panose="02020603050405020304" pitchFamily="18" charset="0"/>
              </a:rPr>
              <a:t>Underlying contribution £1.55m available to spend on all first team Football</a:t>
            </a:r>
          </a:p>
          <a:p>
            <a:pPr marL="285750" lvl="1" indent="-285750">
              <a:spcBef>
                <a:spcPts val="1000"/>
              </a:spcBef>
            </a:pPr>
            <a:r>
              <a:rPr lang="en-GB" sz="1400" dirty="0">
                <a:latin typeface="Times New Roman" panose="02020603050405020304" pitchFamily="18" charset="0"/>
              </a:rPr>
              <a:t>£2.25m Total Football Expenditure (£1.4m Player Costs and £850k Other Football Costs)</a:t>
            </a:r>
          </a:p>
          <a:p>
            <a:pPr marL="285750" lvl="1" indent="-285750">
              <a:spcBef>
                <a:spcPts val="1000"/>
              </a:spcBef>
            </a:pPr>
            <a:r>
              <a:rPr lang="en-GB" sz="1400" dirty="0">
                <a:latin typeface="Times New Roman" panose="02020603050405020304" pitchFamily="18" charset="0"/>
              </a:rPr>
              <a:t>Cash requirement to be funded £700k</a:t>
            </a:r>
          </a:p>
          <a:p>
            <a:pPr marL="285750" lvl="1" indent="-285750">
              <a:spcBef>
                <a:spcPts val="1000"/>
              </a:spcBef>
            </a:pPr>
            <a:r>
              <a:rPr lang="en-GB" sz="1400" dirty="0">
                <a:latin typeface="Times New Roman" panose="02020603050405020304" pitchFamily="18" charset="0"/>
              </a:rPr>
              <a:t>£350k of non-cash costs</a:t>
            </a:r>
          </a:p>
          <a:p>
            <a:pPr marL="285750" lvl="1" indent="-285750">
              <a:spcBef>
                <a:spcPts val="1000"/>
              </a:spcBef>
            </a:pPr>
            <a:r>
              <a:rPr lang="en-GB" sz="1400" dirty="0">
                <a:latin typeface="Times New Roman" panose="02020603050405020304" pitchFamily="18" charset="0"/>
              </a:rPr>
              <a:t>Overall loss £1050k</a:t>
            </a:r>
          </a:p>
          <a:p>
            <a:pPr marL="0" lvl="1" indent="0">
              <a:lnSpc>
                <a:spcPct val="120000"/>
              </a:lnSpc>
              <a:spcBef>
                <a:spcPts val="1000"/>
              </a:spcBef>
              <a:buNone/>
            </a:pPr>
            <a:r>
              <a:rPr lang="en-GB" sz="1400" b="1" dirty="0">
                <a:solidFill>
                  <a:srgbClr val="FF0000"/>
                </a:solidFill>
                <a:latin typeface="Times New Roman" panose="02020603050405020304" pitchFamily="18" charset="0"/>
              </a:rPr>
              <a:t>Increasing Underlying Contribution by growing income and minimising costs increases the available cash for spending on Football before the bonus from Football Fortune or external cash funding.</a:t>
            </a:r>
          </a:p>
          <a:p>
            <a:pPr marL="0" lvl="1" indent="0">
              <a:lnSpc>
                <a:spcPct val="120000"/>
              </a:lnSpc>
              <a:spcBef>
                <a:spcPts val="1000"/>
              </a:spcBef>
              <a:buNone/>
            </a:pPr>
            <a:r>
              <a:rPr lang="en-GB" sz="1400" b="1" dirty="0">
                <a:solidFill>
                  <a:srgbClr val="FF0000"/>
                </a:solidFill>
                <a:latin typeface="Times New Roman" panose="02020603050405020304" pitchFamily="18" charset="0"/>
              </a:rPr>
              <a:t>However, before Football Fortune, the Club is inherently heavily loss making and needs cash to fund it – even with Player Costs of £1.4m</a:t>
            </a:r>
            <a:endParaRPr lang="en-GB" sz="1800" dirty="0">
              <a:latin typeface="Times New Roman" panose="02020603050405020304" pitchFamily="18" charset="0"/>
            </a:endParaRPr>
          </a:p>
          <a:p>
            <a:pPr marL="457200" lvl="2" indent="0">
              <a:spcBef>
                <a:spcPts val="1000"/>
              </a:spcBef>
              <a:buNone/>
            </a:pPr>
            <a:endParaRPr lang="en-GB" sz="1800" dirty="0">
              <a:latin typeface="Times New Roman" panose="02020603050405020304" pitchFamily="18" charset="0"/>
            </a:endParaRPr>
          </a:p>
          <a:p>
            <a:pPr marL="685800" lvl="2">
              <a:spcBef>
                <a:spcPts val="1000"/>
              </a:spcBef>
            </a:pPr>
            <a:endParaRPr lang="en-GB" sz="1800" dirty="0">
              <a:latin typeface="Times New Roman" panose="02020603050405020304" pitchFamily="18" charset="0"/>
            </a:endParaRP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25329C91-E27E-4F42-8727-D095EC98D4AF}"/>
              </a:ext>
            </a:extLst>
          </p:cNvPr>
          <p:cNvSpPr>
            <a:spLocks noGrp="1"/>
          </p:cNvSpPr>
          <p:nvPr>
            <p:ph type="sldNum" sz="quarter" idx="12"/>
          </p:nvPr>
        </p:nvSpPr>
        <p:spPr/>
        <p:txBody>
          <a:bodyPr/>
          <a:lstStyle/>
          <a:p>
            <a:fld id="{A2DEED9E-2F85-423F-9A24-7738B8864EC9}" type="slidenum">
              <a:rPr lang="en-GB" smtClean="0"/>
              <a:t>34</a:t>
            </a:fld>
            <a:endParaRPr lang="en-GB"/>
          </a:p>
        </p:txBody>
      </p:sp>
      <p:pic>
        <p:nvPicPr>
          <p:cNvPr id="5" name="Picture 4">
            <a:extLst>
              <a:ext uri="{FF2B5EF4-FFF2-40B4-BE49-F238E27FC236}">
                <a16:creationId xmlns:a16="http://schemas.microsoft.com/office/drawing/2014/main" id="{C9500810-FD1E-A699-4D4D-9A0323140B06}"/>
              </a:ext>
            </a:extLst>
          </p:cNvPr>
          <p:cNvPicPr>
            <a:picLocks noChangeAspect="1"/>
          </p:cNvPicPr>
          <p:nvPr/>
        </p:nvPicPr>
        <p:blipFill>
          <a:blip r:embed="rId2"/>
          <a:stretch>
            <a:fillRect/>
          </a:stretch>
        </p:blipFill>
        <p:spPr>
          <a:xfrm>
            <a:off x="7943161" y="699723"/>
            <a:ext cx="4057459" cy="5646563"/>
          </a:xfrm>
          <a:prstGeom prst="rect">
            <a:avLst/>
          </a:prstGeom>
        </p:spPr>
      </p:pic>
      <p:sp>
        <p:nvSpPr>
          <p:cNvPr id="3" name="Rectangle 2">
            <a:extLst>
              <a:ext uri="{FF2B5EF4-FFF2-40B4-BE49-F238E27FC236}">
                <a16:creationId xmlns:a16="http://schemas.microsoft.com/office/drawing/2014/main" id="{48A88BA8-3470-4A2C-F1EC-7F4B85973363}"/>
              </a:ext>
            </a:extLst>
          </p:cNvPr>
          <p:cNvSpPr/>
          <p:nvPr/>
        </p:nvSpPr>
        <p:spPr>
          <a:xfrm>
            <a:off x="11216640" y="1097280"/>
            <a:ext cx="587906" cy="4704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2565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395705" y="492610"/>
            <a:ext cx="3273784" cy="3071906"/>
          </a:xfrm>
        </p:spPr>
        <p:txBody>
          <a:bodyPr vert="horz" lIns="91440" tIns="45720" rIns="91440" bIns="45720" rtlCol="0" anchor="t">
            <a:normAutofit/>
          </a:bodyPr>
          <a:lstStyle/>
          <a:p>
            <a:r>
              <a:rPr lang="en-US" sz="2400" kern="1200" dirty="0">
                <a:solidFill>
                  <a:srgbClr val="FFFFFF"/>
                </a:solidFill>
                <a:latin typeface="Arial" panose="020B0604020202020204" pitchFamily="34" charset="0"/>
                <a:cs typeface="Arial" panose="020B0604020202020204" pitchFamily="34" charset="0"/>
              </a:rPr>
              <a:t>Carlisle United </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Understanding the </a:t>
            </a:r>
            <a:r>
              <a:rPr lang="en-US" sz="2400" dirty="0">
                <a:solidFill>
                  <a:srgbClr val="FFFFFF"/>
                </a:solidFill>
                <a:latin typeface="Arial" panose="020B0604020202020204" pitchFamily="34" charset="0"/>
                <a:cs typeface="Arial" panose="020B0604020202020204" pitchFamily="34" charset="0"/>
              </a:rPr>
              <a:t>Club’s</a:t>
            </a:r>
            <a:r>
              <a:rPr lang="en-US" sz="2400" kern="1200" dirty="0">
                <a:solidFill>
                  <a:srgbClr val="FFFFFF"/>
                </a:solidFill>
                <a:latin typeface="Arial" panose="020B0604020202020204" pitchFamily="34" charset="0"/>
                <a:cs typeface="Arial" panose="020B0604020202020204" pitchFamily="34" charset="0"/>
              </a:rPr>
              <a:t> </a:t>
            </a:r>
            <a:r>
              <a:rPr lang="en-US" sz="2400" dirty="0">
                <a:solidFill>
                  <a:srgbClr val="FFFFFF"/>
                </a:solidFill>
                <a:latin typeface="Arial" panose="020B0604020202020204" pitchFamily="34" charset="0"/>
                <a:cs typeface="Arial" panose="020B0604020202020204" pitchFamily="34" charset="0"/>
              </a:rPr>
              <a:t>f</a:t>
            </a:r>
            <a:r>
              <a:rPr lang="en-US" sz="2400" kern="1200" dirty="0">
                <a:solidFill>
                  <a:srgbClr val="FFFFFF"/>
                </a:solidFill>
                <a:latin typeface="Arial" panose="020B0604020202020204" pitchFamily="34" charset="0"/>
                <a:cs typeface="Arial" panose="020B0604020202020204" pitchFamily="34" charset="0"/>
              </a:rPr>
              <a:t>inances</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b="1" kern="1200" dirty="0">
                <a:solidFill>
                  <a:srgbClr val="FFFFFF"/>
                </a:solidFill>
                <a:latin typeface="Arial" panose="020B0604020202020204" pitchFamily="34" charset="0"/>
                <a:cs typeface="Arial" panose="020B0604020202020204" pitchFamily="34" charset="0"/>
              </a:rPr>
              <a:t>Key elements</a:t>
            </a:r>
          </a:p>
        </p:txBody>
      </p:sp>
      <p:graphicFrame>
        <p:nvGraphicFramePr>
          <p:cNvPr id="4" name="Content Placeholder 3">
            <a:extLst>
              <a:ext uri="{FF2B5EF4-FFF2-40B4-BE49-F238E27FC236}">
                <a16:creationId xmlns:a16="http://schemas.microsoft.com/office/drawing/2014/main" id="{E197260F-573A-4ACD-BCC3-08F7530EA868}"/>
              </a:ext>
            </a:extLst>
          </p:cNvPr>
          <p:cNvGraphicFramePr>
            <a:graphicFrameLocks noGrp="1"/>
          </p:cNvGraphicFramePr>
          <p:nvPr>
            <p:ph idx="1"/>
            <p:extLst>
              <p:ext uri="{D42A27DB-BD31-4B8C-83A1-F6EECF244321}">
                <p14:modId xmlns:p14="http://schemas.microsoft.com/office/powerpoint/2010/main" val="3343590557"/>
              </p:ext>
            </p:extLst>
          </p:nvPr>
        </p:nvGraphicFramePr>
        <p:xfrm>
          <a:off x="-2137" y="3689498"/>
          <a:ext cx="4038604" cy="293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4">
            <a:extLst>
              <a:ext uri="{FF2B5EF4-FFF2-40B4-BE49-F238E27FC236}">
                <a16:creationId xmlns:a16="http://schemas.microsoft.com/office/drawing/2014/main" id="{BF96024A-079E-4ABB-8A62-1567781C856C}"/>
              </a:ext>
            </a:extLst>
          </p:cNvPr>
          <p:cNvSpPr txBox="1">
            <a:spLocks/>
          </p:cNvSpPr>
          <p:nvPr/>
        </p:nvSpPr>
        <p:spPr>
          <a:xfrm>
            <a:off x="4355844" y="136525"/>
            <a:ext cx="7116686" cy="57760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FF0066"/>
                </a:solidFill>
                <a:latin typeface="Arial" panose="020B0604020202020204" pitchFamily="34" charset="0"/>
                <a:cs typeface="Arial" panose="020B0604020202020204" pitchFamily="34" charset="0"/>
              </a:rPr>
              <a:t>Cash flows - overview</a:t>
            </a:r>
          </a:p>
          <a:p>
            <a:pPr marL="0" indent="0">
              <a:buFont typeface="Arial" panose="020B0604020202020204" pitchFamily="34" charset="0"/>
              <a:buNone/>
            </a:pPr>
            <a:r>
              <a:rPr lang="en-GB" sz="1400" dirty="0">
                <a:latin typeface="Arial" panose="020B0604020202020204" pitchFamily="34" charset="0"/>
                <a:cs typeface="Arial" panose="020B0604020202020204" pitchFamily="34" charset="0"/>
              </a:rPr>
              <a:t>There are a number of key sources and uses of cash:</a:t>
            </a:r>
          </a:p>
          <a:p>
            <a:pPr marL="0" indent="0">
              <a:buNone/>
            </a:pPr>
            <a:r>
              <a:rPr lang="en-GB" sz="1400" b="1" dirty="0">
                <a:solidFill>
                  <a:srgbClr val="FF0066"/>
                </a:solidFill>
                <a:latin typeface="Arial" panose="020B0604020202020204" pitchFamily="34" charset="0"/>
                <a:cs typeface="Arial" panose="020B0604020202020204" pitchFamily="34" charset="0"/>
              </a:rPr>
              <a:t>Cash from trading </a:t>
            </a:r>
            <a:r>
              <a:rPr lang="en-GB" sz="1400" dirty="0">
                <a:latin typeface="Arial" panose="020B0604020202020204" pitchFamily="34" charset="0"/>
                <a:cs typeface="Arial" panose="020B0604020202020204" pitchFamily="34" charset="0"/>
              </a:rPr>
              <a:t>is cash we get/goes out from day-to-day operations::</a:t>
            </a:r>
          </a:p>
          <a:p>
            <a:r>
              <a:rPr lang="en-GB" sz="1400" dirty="0">
                <a:latin typeface="Arial" panose="020B0604020202020204" pitchFamily="34" charset="0"/>
                <a:cs typeface="Arial" panose="020B0604020202020204" pitchFamily="34" charset="0"/>
              </a:rPr>
              <a:t>Net cash from </a:t>
            </a:r>
            <a:r>
              <a:rPr lang="en-GB" sz="1400" b="1" dirty="0">
                <a:latin typeface="Arial" panose="020B0604020202020204" pitchFamily="34" charset="0"/>
                <a:cs typeface="Arial" panose="020B0604020202020204" pitchFamily="34" charset="0"/>
              </a:rPr>
              <a:t>Business</a:t>
            </a:r>
            <a:r>
              <a:rPr lang="en-GB" sz="1400" dirty="0">
                <a:latin typeface="Arial" panose="020B0604020202020204" pitchFamily="34" charset="0"/>
                <a:cs typeface="Arial" panose="020B0604020202020204" pitchFamily="34" charset="0"/>
              </a:rPr>
              <a:t> activities  - retail, matches, tickets, commercial, catering etc</a:t>
            </a:r>
          </a:p>
          <a:p>
            <a:r>
              <a:rPr lang="en-GB" sz="1400" b="1" dirty="0">
                <a:latin typeface="Arial" panose="020B0604020202020204" pitchFamily="34" charset="0"/>
                <a:cs typeface="Arial" panose="020B0604020202020204" pitchFamily="34" charset="0"/>
              </a:rPr>
              <a:t>Academy</a:t>
            </a:r>
            <a:r>
              <a:rPr lang="en-GB" sz="1400" dirty="0">
                <a:latin typeface="Arial" panose="020B0604020202020204" pitchFamily="34" charset="0"/>
                <a:cs typeface="Arial" panose="020B0604020202020204" pitchFamily="34" charset="0"/>
              </a:rPr>
              <a:t> spending = money in and out for EPPP player development </a:t>
            </a:r>
          </a:p>
          <a:p>
            <a:r>
              <a:rPr lang="en-GB" sz="1400" dirty="0">
                <a:latin typeface="Arial" panose="020B0604020202020204" pitchFamily="34" charset="0"/>
                <a:cs typeface="Arial" panose="020B0604020202020204" pitchFamily="34" charset="0"/>
              </a:rPr>
              <a:t>Cash from the </a:t>
            </a:r>
            <a:r>
              <a:rPr lang="en-GB" sz="1400" b="1" dirty="0">
                <a:latin typeface="Arial" panose="020B0604020202020204" pitchFamily="34" charset="0"/>
                <a:cs typeface="Arial" panose="020B0604020202020204" pitchFamily="34" charset="0"/>
              </a:rPr>
              <a:t>Professional Game</a:t>
            </a:r>
            <a:r>
              <a:rPr lang="en-GB" sz="1400" dirty="0">
                <a:latin typeface="Arial" panose="020B0604020202020204" pitchFamily="34" charset="0"/>
                <a:cs typeface="Arial" panose="020B0604020202020204" pitchFamily="34" charset="0"/>
              </a:rPr>
              <a:t> – EFL and PL and EPPP</a:t>
            </a:r>
          </a:p>
          <a:p>
            <a:r>
              <a:rPr lang="en-GB" sz="1400" dirty="0">
                <a:latin typeface="Arial" panose="020B0604020202020204" pitchFamily="34" charset="0"/>
                <a:cs typeface="Arial" panose="020B0604020202020204" pitchFamily="34" charset="0"/>
              </a:rPr>
              <a:t>Payments for </a:t>
            </a:r>
            <a:r>
              <a:rPr lang="en-GB" sz="1400" b="1" dirty="0">
                <a:latin typeface="Arial" panose="020B0604020202020204" pitchFamily="34" charset="0"/>
                <a:cs typeface="Arial" panose="020B0604020202020204" pitchFamily="34" charset="0"/>
              </a:rPr>
              <a:t>Football</a:t>
            </a:r>
            <a:r>
              <a:rPr lang="en-GB" sz="1400" dirty="0">
                <a:latin typeface="Arial" panose="020B0604020202020204" pitchFamily="34" charset="0"/>
                <a:cs typeface="Arial" panose="020B0604020202020204" pitchFamily="34" charset="0"/>
              </a:rPr>
              <a:t> – player and football staff wages and costs, match and training costs</a:t>
            </a:r>
          </a:p>
          <a:p>
            <a:r>
              <a:rPr lang="en-GB" sz="1400" dirty="0">
                <a:latin typeface="Arial" panose="020B0604020202020204" pitchFamily="34" charset="0"/>
                <a:cs typeface="Arial" panose="020B0604020202020204" pitchFamily="34" charset="0"/>
              </a:rPr>
              <a:t>Other one-off trading cash flows – like manager termination costs, insurance cash, covid JRS cash, grants </a:t>
            </a:r>
          </a:p>
          <a:p>
            <a:pPr marL="0" indent="0">
              <a:buNone/>
            </a:pPr>
            <a:r>
              <a:rPr lang="en-GB" sz="1400" dirty="0">
                <a:latin typeface="Arial" panose="020B0604020202020204" pitchFamily="34" charset="0"/>
                <a:cs typeface="Arial" panose="020B0604020202020204" pitchFamily="34" charset="0"/>
              </a:rPr>
              <a:t>When we suffer trading losses, cash flows out of the </a:t>
            </a:r>
            <a:r>
              <a:rPr lang="en-GB" sz="1400" dirty="0" err="1">
                <a:latin typeface="Arial" panose="020B0604020202020204" pitchFamily="34" charset="0"/>
                <a:cs typeface="Arial" panose="020B0604020202020204" pitchFamily="34" charset="0"/>
              </a:rPr>
              <a:t>Club.and</a:t>
            </a:r>
            <a:r>
              <a:rPr lang="en-GB" sz="1400" dirty="0">
                <a:latin typeface="Arial" panose="020B0604020202020204" pitchFamily="34" charset="0"/>
                <a:cs typeface="Arial" panose="020B0604020202020204" pitchFamily="34" charset="0"/>
              </a:rPr>
              <a:t> needs funding </a:t>
            </a:r>
          </a:p>
          <a:p>
            <a:pPr marL="0" indent="0">
              <a:buNone/>
            </a:pPr>
            <a:r>
              <a:rPr lang="en-GB" sz="1400" b="1" dirty="0">
                <a:solidFill>
                  <a:srgbClr val="FF0066"/>
                </a:solidFill>
                <a:latin typeface="Arial" panose="020B0604020202020204" pitchFamily="34" charset="0"/>
                <a:cs typeface="Arial" panose="020B0604020202020204" pitchFamily="34" charset="0"/>
              </a:rPr>
              <a:t>Working Capital</a:t>
            </a:r>
            <a:r>
              <a:rPr lang="en-GB" sz="1400" dirty="0">
                <a:latin typeface="Arial" panose="020B0604020202020204" pitchFamily="34" charset="0"/>
                <a:cs typeface="Arial" panose="020B0604020202020204" pitchFamily="34" charset="0"/>
              </a:rPr>
              <a:t> of the Club – changes in the amount of stock, debtors and creditors we have, affects our cash balance </a:t>
            </a:r>
            <a:endParaRPr lang="en-GB" sz="600" dirty="0">
              <a:latin typeface="Arial" panose="020B0604020202020204" pitchFamily="34" charset="0"/>
              <a:cs typeface="Arial" panose="020B0604020202020204" pitchFamily="34" charset="0"/>
            </a:endParaRPr>
          </a:p>
          <a:p>
            <a:pPr marL="0" indent="0">
              <a:buNone/>
            </a:pPr>
            <a:r>
              <a:rPr lang="en-GB" sz="1400" b="1" dirty="0">
                <a:solidFill>
                  <a:srgbClr val="FF0066"/>
                </a:solidFill>
                <a:latin typeface="Arial" panose="020B0604020202020204" pitchFamily="34" charset="0"/>
                <a:cs typeface="Arial" panose="020B0604020202020204" pitchFamily="34" charset="0"/>
              </a:rPr>
              <a:t>Investing</a:t>
            </a:r>
            <a:r>
              <a:rPr lang="en-GB" sz="1400" dirty="0">
                <a:latin typeface="Arial" panose="020B0604020202020204" pitchFamily="34" charset="0"/>
                <a:cs typeface="Arial" panose="020B0604020202020204" pitchFamily="34" charset="0"/>
              </a:rPr>
              <a:t>  - cash spent on capital additions (</a:t>
            </a:r>
            <a:r>
              <a:rPr lang="en-GB" sz="1400" dirty="0" err="1">
                <a:latin typeface="Arial" panose="020B0604020202020204" pitchFamily="34" charset="0"/>
                <a:cs typeface="Arial" panose="020B0604020202020204" pitchFamily="34" charset="0"/>
              </a:rPr>
              <a:t>eg</a:t>
            </a:r>
            <a:r>
              <a:rPr lang="en-GB" sz="1400" dirty="0">
                <a:latin typeface="Arial" panose="020B0604020202020204" pitchFamily="34" charset="0"/>
                <a:cs typeface="Arial" panose="020B0604020202020204" pitchFamily="34" charset="0"/>
              </a:rPr>
              <a:t> stadium, pitch, IT) and players.  We occasionally make capex purchases (mini-bus, kit van) funded by finance lease – but these are very small deals and not significant.  Investing is mainly in cash.</a:t>
            </a:r>
          </a:p>
          <a:p>
            <a:pPr marL="0" indent="0">
              <a:buNone/>
            </a:pPr>
            <a:r>
              <a:rPr lang="en-GB" sz="1400" b="1" dirty="0">
                <a:solidFill>
                  <a:srgbClr val="FF0066"/>
                </a:solidFill>
                <a:latin typeface="Arial" panose="020B0604020202020204" pitchFamily="34" charset="0"/>
                <a:cs typeface="Arial" panose="020B0604020202020204" pitchFamily="34" charset="0"/>
              </a:rPr>
              <a:t>Interest received/paid</a:t>
            </a:r>
            <a:r>
              <a:rPr lang="en-GB" sz="1400" dirty="0">
                <a:latin typeface="Arial" panose="020B0604020202020204" pitchFamily="34" charset="0"/>
                <a:cs typeface="Arial" panose="020B0604020202020204" pitchFamily="34" charset="0"/>
              </a:rPr>
              <a:t> – returns on cash deposits we have or charges on our debt.  Not all interest we are charged is paid.  It can roll up to be paid later (EWM/</a:t>
            </a:r>
            <a:r>
              <a:rPr lang="en-GB" sz="1400" dirty="0" err="1">
                <a:latin typeface="Arial" panose="020B0604020202020204" pitchFamily="34" charset="0"/>
                <a:cs typeface="Arial" panose="020B0604020202020204" pitchFamily="34" charset="0"/>
              </a:rPr>
              <a:t>Purepay</a:t>
            </a:r>
            <a:r>
              <a:rPr lang="en-GB" sz="1400" dirty="0">
                <a:latin typeface="Arial" panose="020B0604020202020204" pitchFamily="34" charset="0"/>
                <a:cs typeface="Arial" panose="020B0604020202020204" pitchFamily="34" charset="0"/>
              </a:rPr>
              <a:t>). </a:t>
            </a:r>
          </a:p>
          <a:p>
            <a:pPr marL="0" indent="0">
              <a:buNone/>
            </a:pPr>
            <a:r>
              <a:rPr lang="en-GB" sz="1400" b="1" dirty="0">
                <a:solidFill>
                  <a:srgbClr val="FF0066"/>
                </a:solidFill>
                <a:latin typeface="Arial" panose="020B0604020202020204" pitchFamily="34" charset="0"/>
                <a:cs typeface="Arial" panose="020B0604020202020204" pitchFamily="34" charset="0"/>
              </a:rPr>
              <a:t>Football Fortune cash </a:t>
            </a:r>
            <a:r>
              <a:rPr lang="en-GB" sz="1400" dirty="0">
                <a:latin typeface="Arial" panose="020B0604020202020204" pitchFamily="34" charset="0"/>
                <a:cs typeface="Arial" panose="020B0604020202020204" pitchFamily="34" charset="0"/>
              </a:rPr>
              <a:t>– cash we get from selling players and cup games.  We may sell a player in one year, but the cash may be collected over a number of years.</a:t>
            </a:r>
          </a:p>
          <a:p>
            <a:pPr marL="0" indent="0">
              <a:buNone/>
            </a:pPr>
            <a:r>
              <a:rPr lang="en-GB" sz="1400" b="1" dirty="0">
                <a:solidFill>
                  <a:srgbClr val="FF0066"/>
                </a:solidFill>
                <a:latin typeface="Arial" panose="020B0604020202020204" pitchFamily="34" charset="0"/>
                <a:cs typeface="Arial" panose="020B0604020202020204" pitchFamily="34" charset="0"/>
              </a:rPr>
              <a:t>Funding</a:t>
            </a:r>
            <a:r>
              <a:rPr lang="en-GB" sz="1400" dirty="0">
                <a:latin typeface="Arial" panose="020B0604020202020204" pitchFamily="34" charset="0"/>
                <a:cs typeface="Arial" panose="020B0604020202020204" pitchFamily="34" charset="0"/>
              </a:rPr>
              <a:t>  - we get cash in from borrowing money (debt), issuing shares (equity).  In most cases, funding is received when the total cash from everything else is still less than we need.</a:t>
            </a:r>
          </a:p>
        </p:txBody>
      </p:sp>
      <p:sp>
        <p:nvSpPr>
          <p:cNvPr id="6" name="Slide Number Placeholder 5">
            <a:extLst>
              <a:ext uri="{FF2B5EF4-FFF2-40B4-BE49-F238E27FC236}">
                <a16:creationId xmlns:a16="http://schemas.microsoft.com/office/drawing/2014/main" id="{66CD3A08-E633-4AE5-A619-AB662E40FD53}"/>
              </a:ext>
            </a:extLst>
          </p:cNvPr>
          <p:cNvSpPr>
            <a:spLocks noGrp="1"/>
          </p:cNvSpPr>
          <p:nvPr>
            <p:ph type="sldNum" sz="quarter" idx="12"/>
          </p:nvPr>
        </p:nvSpPr>
        <p:spPr/>
        <p:txBody>
          <a:bodyPr/>
          <a:lstStyle/>
          <a:p>
            <a:fld id="{A2DEED9E-2F85-423F-9A24-7738B8864EC9}" type="slidenum">
              <a:rPr lang="en-GB" smtClean="0"/>
              <a:t>35</a:t>
            </a:fld>
            <a:endParaRPr lang="en-GB"/>
          </a:p>
        </p:txBody>
      </p:sp>
    </p:spTree>
    <p:extLst>
      <p:ext uri="{BB962C8B-B14F-4D97-AF65-F5344CB8AC3E}">
        <p14:creationId xmlns:p14="http://schemas.microsoft.com/office/powerpoint/2010/main" val="900117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ln w="76200">
            <a:noFill/>
          </a:ln>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chemeClr val="accent2"/>
                </a:solidFill>
                <a:latin typeface="Arial" panose="020B0604020202020204" pitchFamily="34" charset="0"/>
                <a:cs typeface="Arial" panose="020B0604020202020204" pitchFamily="34" charset="0"/>
              </a:rPr>
              <a:t>Cash cycle – inflows/receipts</a:t>
            </a:r>
            <a:br>
              <a:rPr lang="en-GB" sz="2400" dirty="0">
                <a:solidFill>
                  <a:schemeClr val="accent2"/>
                </a:solidFill>
                <a:latin typeface="Arial" panose="020B0604020202020204" pitchFamily="34" charset="0"/>
                <a:cs typeface="Arial" panose="020B0604020202020204" pitchFamily="34" charset="0"/>
              </a:rPr>
            </a:br>
            <a:endParaRPr lang="en-GB" sz="2400" b="1" dirty="0">
              <a:solidFill>
                <a:schemeClr val="accent2"/>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418264" y="1027906"/>
            <a:ext cx="5025527" cy="5237344"/>
          </a:xfrm>
          <a:ln/>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The Club generates trading cash (excluding Football Fortune) inflows from:</a:t>
            </a:r>
          </a:p>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Business activity</a:t>
            </a:r>
          </a:p>
          <a:p>
            <a:pPr marL="342900" lvl="1" indent="-342900">
              <a:lnSpc>
                <a:spcPct val="120000"/>
              </a:lnSpc>
              <a:spcBef>
                <a:spcPts val="0"/>
              </a:spcBef>
              <a:buFontTx/>
              <a:buChar char="-"/>
            </a:pPr>
            <a:r>
              <a:rPr lang="en-GB" sz="1400" dirty="0">
                <a:latin typeface="Arial" panose="020B0604020202020204" pitchFamily="34" charset="0"/>
                <a:ea typeface="Times New Roman" panose="02020603050405020304" pitchFamily="18" charset="0"/>
                <a:cs typeface="Arial" panose="020B0604020202020204" pitchFamily="34" charset="0"/>
              </a:rPr>
              <a:t>Tickets </a:t>
            </a:r>
          </a:p>
          <a:p>
            <a:pPr marL="342900" lvl="1" indent="-342900">
              <a:lnSpc>
                <a:spcPct val="120000"/>
              </a:lnSpc>
              <a:spcBef>
                <a:spcPts val="0"/>
              </a:spcBef>
              <a:buFontTx/>
              <a:buChar char="-"/>
            </a:pPr>
            <a:r>
              <a:rPr lang="en-GB" sz="1400" dirty="0">
                <a:latin typeface="Arial" panose="020B0604020202020204" pitchFamily="34" charset="0"/>
                <a:ea typeface="Times New Roman" panose="02020603050405020304" pitchFamily="18" charset="0"/>
                <a:cs typeface="Arial" panose="020B0604020202020204" pitchFamily="34" charset="0"/>
              </a:rPr>
              <a:t>Retail</a:t>
            </a:r>
          </a:p>
          <a:p>
            <a:pPr marL="342900" lvl="1" indent="-342900">
              <a:lnSpc>
                <a:spcPct val="120000"/>
              </a:lnSpc>
              <a:spcBef>
                <a:spcPts val="0"/>
              </a:spcBef>
              <a:buFontTx/>
              <a:buChar char="-"/>
            </a:pPr>
            <a:r>
              <a:rPr lang="en-GB" sz="1400" dirty="0">
                <a:latin typeface="Arial" panose="020B0604020202020204" pitchFamily="34" charset="0"/>
                <a:ea typeface="Times New Roman" panose="02020603050405020304" pitchFamily="18" charset="0"/>
                <a:cs typeface="Arial" panose="020B0604020202020204" pitchFamily="34" charset="0"/>
              </a:rPr>
              <a:t>Commercial</a:t>
            </a:r>
          </a:p>
          <a:p>
            <a:pPr marL="342900" lvl="1" indent="-342900">
              <a:lnSpc>
                <a:spcPct val="120000"/>
              </a:lnSpc>
              <a:spcBef>
                <a:spcPts val="0"/>
              </a:spcBef>
              <a:buFontTx/>
              <a:buChar char="-"/>
            </a:pPr>
            <a:r>
              <a:rPr lang="en-GB" sz="1400" dirty="0">
                <a:latin typeface="Arial" panose="020B0604020202020204" pitchFamily="34" charset="0"/>
                <a:ea typeface="Times New Roman" panose="02020603050405020304" pitchFamily="18" charset="0"/>
                <a:cs typeface="Arial" panose="020B0604020202020204" pitchFamily="34" charset="0"/>
              </a:rPr>
              <a:t>Other matchday  </a:t>
            </a:r>
          </a:p>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Academy (EPPP)</a:t>
            </a:r>
          </a:p>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Professional Game (EFL and PL)</a:t>
            </a:r>
          </a:p>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Inflows are skewed towards the first half of the year by lump sum season ticket cash receipts, kit sales and the first PL solidarity receipt and first EPPP grant.</a:t>
            </a:r>
          </a:p>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In the second half, from January, receipts fall, especially after the January PL solidarity cash</a:t>
            </a:r>
          </a:p>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June receipts can be boosted by kit launch and season ticket sales.</a:t>
            </a:r>
          </a:p>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Conserving cash in the first half is important to fund the club in the second half.  Football Fortune provides the extra cash needed. Otherwise using cash reserves or new money is required.</a:t>
            </a:r>
            <a:endParaRPr lang="en-GB" sz="2000" dirty="0">
              <a:latin typeface="Times New Roman" panose="02020603050405020304" pitchFamily="18" charset="0"/>
              <a:ea typeface="Times New Roman" panose="02020603050405020304" pitchFamily="18" charset="0"/>
            </a:endParaRPr>
          </a:p>
          <a:p>
            <a:pPr marL="0" lvl="1" indent="0">
              <a:lnSpc>
                <a:spcPct val="120000"/>
              </a:lnSpc>
              <a:spcBef>
                <a:spcPts val="1000"/>
              </a:spcBef>
              <a:buNone/>
            </a:pPr>
            <a:endParaRPr lang="en-GB" sz="2000" dirty="0">
              <a:latin typeface="Times New Roman" panose="02020603050405020304" pitchFamily="18" charset="0"/>
              <a:ea typeface="Times New Roman" panose="02020603050405020304" pitchFamily="18" charset="0"/>
            </a:endParaRPr>
          </a:p>
          <a:p>
            <a:pPr marL="0" lvl="1" indent="0">
              <a:lnSpc>
                <a:spcPct val="120000"/>
              </a:lnSpc>
              <a:spcBef>
                <a:spcPts val="1000"/>
              </a:spcBef>
              <a:buNone/>
            </a:pPr>
            <a:endParaRPr lang="en-GB" sz="2000" dirty="0">
              <a:latin typeface="Times New Roman" panose="02020603050405020304" pitchFamily="18" charset="0"/>
              <a:ea typeface="Times New Roman" panose="02020603050405020304" pitchFamily="18" charset="0"/>
            </a:endParaRPr>
          </a:p>
          <a:p>
            <a:pPr marL="342900" lvl="1" indent="-342900">
              <a:lnSpc>
                <a:spcPct val="120000"/>
              </a:lnSpc>
              <a:spcBef>
                <a:spcPts val="1000"/>
              </a:spcBef>
              <a:buFontTx/>
              <a:buChar char="-"/>
            </a:pPr>
            <a:endParaRPr lang="en-GB" sz="2200" dirty="0">
              <a:latin typeface="Times New Roman" panose="02020603050405020304" pitchFamily="18" charset="0"/>
              <a:ea typeface="Times New Roman" panose="02020603050405020304" pitchFamily="18" charset="0"/>
            </a:endParaRPr>
          </a:p>
          <a:p>
            <a:pPr marL="457200" lvl="2" indent="0">
              <a:spcBef>
                <a:spcPts val="1000"/>
              </a:spcBef>
              <a:buNone/>
            </a:pPr>
            <a:endParaRPr lang="en-GB" sz="1800" dirty="0">
              <a:latin typeface="Times New Roman" panose="02020603050405020304" pitchFamily="18" charset="0"/>
            </a:endParaRPr>
          </a:p>
          <a:p>
            <a:pPr marL="685800" lvl="2">
              <a:spcBef>
                <a:spcPts val="1000"/>
              </a:spcBef>
            </a:pPr>
            <a:endParaRPr lang="en-GB" sz="1800" dirty="0">
              <a:latin typeface="Times New Roman" panose="02020603050405020304" pitchFamily="18" charset="0"/>
            </a:endParaRP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E0ACD2EE-3379-48BD-AF7A-CFE9812F0A55}"/>
              </a:ext>
            </a:extLst>
          </p:cNvPr>
          <p:cNvSpPr>
            <a:spLocks noGrp="1"/>
          </p:cNvSpPr>
          <p:nvPr>
            <p:ph type="sldNum" sz="quarter" idx="12"/>
          </p:nvPr>
        </p:nvSpPr>
        <p:spPr/>
        <p:txBody>
          <a:bodyPr/>
          <a:lstStyle/>
          <a:p>
            <a:fld id="{A2DEED9E-2F85-423F-9A24-7738B8864EC9}" type="slidenum">
              <a:rPr lang="en-GB" smtClean="0"/>
              <a:t>36</a:t>
            </a:fld>
            <a:endParaRPr lang="en-GB"/>
          </a:p>
        </p:txBody>
      </p:sp>
      <p:graphicFrame>
        <p:nvGraphicFramePr>
          <p:cNvPr id="8" name="Chart 7">
            <a:extLst>
              <a:ext uri="{FF2B5EF4-FFF2-40B4-BE49-F238E27FC236}">
                <a16:creationId xmlns:a16="http://schemas.microsoft.com/office/drawing/2014/main" id="{DC22C66B-F1F4-4509-80CC-143355A894C6}"/>
              </a:ext>
            </a:extLst>
          </p:cNvPr>
          <p:cNvGraphicFramePr>
            <a:graphicFrameLocks/>
          </p:cNvGraphicFramePr>
          <p:nvPr>
            <p:extLst>
              <p:ext uri="{D42A27DB-BD31-4B8C-83A1-F6EECF244321}">
                <p14:modId xmlns:p14="http://schemas.microsoft.com/office/powerpoint/2010/main" val="2406442398"/>
              </p:ext>
            </p:extLst>
          </p:nvPr>
        </p:nvGraphicFramePr>
        <p:xfrm>
          <a:off x="928191" y="1200840"/>
          <a:ext cx="3809061" cy="2499894"/>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9B02FEDA-BABD-C46A-989C-671ADD405284}"/>
              </a:ext>
            </a:extLst>
          </p:cNvPr>
          <p:cNvPicPr>
            <a:picLocks noChangeAspect="1"/>
          </p:cNvPicPr>
          <p:nvPr/>
        </p:nvPicPr>
        <p:blipFill>
          <a:blip r:embed="rId3"/>
          <a:stretch>
            <a:fillRect/>
          </a:stretch>
        </p:blipFill>
        <p:spPr>
          <a:xfrm>
            <a:off x="951530" y="3667683"/>
            <a:ext cx="4560262" cy="3020742"/>
          </a:xfrm>
          <a:prstGeom prst="rect">
            <a:avLst/>
          </a:prstGeom>
        </p:spPr>
      </p:pic>
    </p:spTree>
    <p:extLst>
      <p:ext uri="{BB962C8B-B14F-4D97-AF65-F5344CB8AC3E}">
        <p14:creationId xmlns:p14="http://schemas.microsoft.com/office/powerpoint/2010/main" val="817073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ln w="76200">
            <a:noFill/>
          </a:ln>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chemeClr val="accent2"/>
                </a:solidFill>
                <a:latin typeface="Arial" panose="020B0604020202020204" pitchFamily="34" charset="0"/>
                <a:cs typeface="Arial" panose="020B0604020202020204" pitchFamily="34" charset="0"/>
              </a:rPr>
              <a:t>Cash flows</a:t>
            </a:r>
            <a:br>
              <a:rPr lang="en-GB" sz="2400" b="1" dirty="0">
                <a:solidFill>
                  <a:schemeClr val="accent2"/>
                </a:solidFill>
                <a:latin typeface="Arial" panose="020B0604020202020204" pitchFamily="34" charset="0"/>
                <a:cs typeface="Arial" panose="020B0604020202020204" pitchFamily="34" charset="0"/>
              </a:rPr>
            </a:br>
            <a:r>
              <a:rPr lang="en-GB" sz="2400" b="1" dirty="0">
                <a:solidFill>
                  <a:schemeClr val="accent2"/>
                </a:solidFill>
                <a:latin typeface="Arial" panose="020B0604020202020204" pitchFamily="34" charset="0"/>
                <a:cs typeface="Arial" panose="020B0604020202020204" pitchFamily="34" charset="0"/>
              </a:rPr>
              <a:t>Cash cycle – outflows/payments</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31414" y="548052"/>
            <a:ext cx="5044900" cy="5830070"/>
          </a:xfrm>
          <a:ln/>
        </p:spPr>
        <p:style>
          <a:lnRef idx="2">
            <a:schemeClr val="accent1"/>
          </a:lnRef>
          <a:fillRef idx="1">
            <a:schemeClr val="lt1"/>
          </a:fillRef>
          <a:effectRef idx="0">
            <a:schemeClr val="accent1"/>
          </a:effectRef>
          <a:fontRef idx="minor">
            <a:schemeClr val="dk1"/>
          </a:fontRef>
        </p:style>
        <p:txBody>
          <a:bodyPr>
            <a:normAutofit/>
          </a:bodyPr>
          <a:lstStyle/>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The Club makes trading cash payments for:</a:t>
            </a:r>
          </a:p>
          <a:p>
            <a:pPr marL="342900" lvl="1" indent="-342900">
              <a:lnSpc>
                <a:spcPct val="120000"/>
              </a:lnSpc>
              <a:spcBef>
                <a:spcPts val="0"/>
              </a:spcBef>
              <a:buFontTx/>
              <a:buChar char="-"/>
            </a:pPr>
            <a:r>
              <a:rPr lang="en-GB" sz="1400" dirty="0">
                <a:latin typeface="Arial" panose="020B0604020202020204" pitchFamily="34" charset="0"/>
                <a:ea typeface="Times New Roman" panose="02020603050405020304" pitchFamily="18" charset="0"/>
                <a:cs typeface="Arial" panose="020B0604020202020204" pitchFamily="34" charset="0"/>
              </a:rPr>
              <a:t>Net wages (including players)</a:t>
            </a:r>
          </a:p>
          <a:p>
            <a:pPr marL="342900" lvl="1" indent="-342900">
              <a:lnSpc>
                <a:spcPct val="120000"/>
              </a:lnSpc>
              <a:spcBef>
                <a:spcPts val="0"/>
              </a:spcBef>
              <a:buFontTx/>
              <a:buChar char="-"/>
            </a:pPr>
            <a:r>
              <a:rPr lang="en-GB" sz="1400" dirty="0" err="1">
                <a:latin typeface="Arial" panose="020B0604020202020204" pitchFamily="34" charset="0"/>
                <a:ea typeface="Times New Roman" panose="02020603050405020304" pitchFamily="18" charset="0"/>
                <a:cs typeface="Arial" panose="020B0604020202020204" pitchFamily="34" charset="0"/>
              </a:rPr>
              <a:t>Paye</a:t>
            </a:r>
            <a:r>
              <a:rPr lang="en-GB" sz="1400" dirty="0">
                <a:latin typeface="Arial" panose="020B0604020202020204" pitchFamily="34" charset="0"/>
                <a:ea typeface="Times New Roman" panose="02020603050405020304" pitchFamily="18" charset="0"/>
                <a:cs typeface="Arial" panose="020B0604020202020204" pitchFamily="34" charset="0"/>
              </a:rPr>
              <a:t>/NI &amp; VAT</a:t>
            </a:r>
          </a:p>
          <a:p>
            <a:pPr marL="342900" lvl="1" indent="-342900">
              <a:lnSpc>
                <a:spcPct val="120000"/>
              </a:lnSpc>
              <a:spcBef>
                <a:spcPts val="0"/>
              </a:spcBef>
              <a:buFontTx/>
              <a:buChar char="-"/>
            </a:pPr>
            <a:r>
              <a:rPr lang="en-GB" sz="1400" dirty="0">
                <a:latin typeface="Arial" panose="020B0604020202020204" pitchFamily="34" charset="0"/>
                <a:ea typeface="Times New Roman" panose="02020603050405020304" pitchFamily="18" charset="0"/>
                <a:cs typeface="Arial" panose="020B0604020202020204" pitchFamily="34" charset="0"/>
              </a:rPr>
              <a:t>Business costs (not payroll)</a:t>
            </a:r>
          </a:p>
          <a:p>
            <a:pPr marL="800100" lvl="2" indent="-342900">
              <a:lnSpc>
                <a:spcPct val="120000"/>
              </a:lnSpc>
              <a:spcBef>
                <a:spcPts val="0"/>
              </a:spcBef>
              <a:buFontTx/>
              <a:buChar char="-"/>
            </a:pPr>
            <a:r>
              <a:rPr lang="en-GB" sz="1000" dirty="0">
                <a:latin typeface="Arial" panose="020B0604020202020204" pitchFamily="34" charset="0"/>
                <a:ea typeface="Times New Roman" panose="02020603050405020304" pitchFamily="18" charset="0"/>
                <a:cs typeface="Arial" panose="020B0604020202020204" pitchFamily="34" charset="0"/>
              </a:rPr>
              <a:t>Commercial expenses</a:t>
            </a:r>
          </a:p>
          <a:p>
            <a:pPr marL="800100" lvl="2" indent="-342900">
              <a:lnSpc>
                <a:spcPct val="120000"/>
              </a:lnSpc>
              <a:spcBef>
                <a:spcPts val="0"/>
              </a:spcBef>
              <a:buFontTx/>
              <a:buChar char="-"/>
            </a:pPr>
            <a:r>
              <a:rPr lang="en-GB" sz="1000" dirty="0">
                <a:latin typeface="Arial" panose="020B0604020202020204" pitchFamily="34" charset="0"/>
                <a:ea typeface="Times New Roman" panose="02020603050405020304" pitchFamily="18" charset="0"/>
                <a:cs typeface="Arial" panose="020B0604020202020204" pitchFamily="34" charset="0"/>
              </a:rPr>
              <a:t>Matchday</a:t>
            </a:r>
          </a:p>
          <a:p>
            <a:pPr marL="800100" lvl="2" indent="-342900">
              <a:lnSpc>
                <a:spcPct val="120000"/>
              </a:lnSpc>
              <a:spcBef>
                <a:spcPts val="0"/>
              </a:spcBef>
              <a:buFontTx/>
              <a:buChar char="-"/>
            </a:pPr>
            <a:r>
              <a:rPr lang="en-GB" sz="1000" dirty="0">
                <a:latin typeface="Arial" panose="020B0604020202020204" pitchFamily="34" charset="0"/>
                <a:ea typeface="Times New Roman" panose="02020603050405020304" pitchFamily="18" charset="0"/>
                <a:cs typeface="Arial" panose="020B0604020202020204" pitchFamily="34" charset="0"/>
              </a:rPr>
              <a:t>Retail purchases</a:t>
            </a:r>
          </a:p>
          <a:p>
            <a:pPr marL="342900" lvl="1" indent="-342900">
              <a:lnSpc>
                <a:spcPct val="120000"/>
              </a:lnSpc>
              <a:spcBef>
                <a:spcPts val="0"/>
              </a:spcBef>
              <a:buFontTx/>
              <a:buChar char="-"/>
            </a:pPr>
            <a:r>
              <a:rPr lang="en-GB" sz="1400" dirty="0">
                <a:latin typeface="Arial" panose="020B0604020202020204" pitchFamily="34" charset="0"/>
                <a:ea typeface="Times New Roman" panose="02020603050405020304" pitchFamily="18" charset="0"/>
                <a:cs typeface="Arial" panose="020B0604020202020204" pitchFamily="34" charset="0"/>
              </a:rPr>
              <a:t>Overheads</a:t>
            </a:r>
          </a:p>
          <a:p>
            <a:pPr marL="342900" lvl="1" indent="-342900">
              <a:lnSpc>
                <a:spcPct val="120000"/>
              </a:lnSpc>
              <a:spcBef>
                <a:spcPts val="0"/>
              </a:spcBef>
              <a:buFontTx/>
              <a:buChar char="-"/>
            </a:pPr>
            <a:r>
              <a:rPr lang="en-GB" sz="1400" dirty="0">
                <a:latin typeface="Arial" panose="020B0604020202020204" pitchFamily="34" charset="0"/>
                <a:ea typeface="Times New Roman" panose="02020603050405020304" pitchFamily="18" charset="0"/>
                <a:cs typeface="Arial" panose="020B0604020202020204" pitchFamily="34" charset="0"/>
              </a:rPr>
              <a:t>Academy</a:t>
            </a:r>
          </a:p>
          <a:p>
            <a:pPr marL="342900" lvl="1" indent="-342900">
              <a:lnSpc>
                <a:spcPct val="120000"/>
              </a:lnSpc>
              <a:spcBef>
                <a:spcPts val="0"/>
              </a:spcBef>
              <a:buFontTx/>
              <a:buChar char="-"/>
            </a:pPr>
            <a:r>
              <a:rPr lang="en-GB" sz="1400" dirty="0">
                <a:latin typeface="Arial" panose="020B0604020202020204" pitchFamily="34" charset="0"/>
                <a:ea typeface="Times New Roman" panose="02020603050405020304" pitchFamily="18" charset="0"/>
                <a:cs typeface="Arial" panose="020B0604020202020204" pitchFamily="34" charset="0"/>
              </a:rPr>
              <a:t>Other Football Costs (not payroll)</a:t>
            </a:r>
          </a:p>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Payments rise each month in the first half of the year as players are recruited and activity increases.</a:t>
            </a:r>
          </a:p>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In the second half, they can </a:t>
            </a:r>
            <a:r>
              <a:rPr lang="en-GB" sz="1400" dirty="0" err="1">
                <a:latin typeface="Arial" panose="020B0604020202020204" pitchFamily="34" charset="0"/>
                <a:ea typeface="Times New Roman" panose="02020603050405020304" pitchFamily="18" charset="0"/>
                <a:cs typeface="Arial" panose="020B0604020202020204" pitchFamily="34" charset="0"/>
              </a:rPr>
              <a:t>reise</a:t>
            </a:r>
            <a:r>
              <a:rPr lang="en-GB" sz="1400" dirty="0">
                <a:latin typeface="Arial" panose="020B0604020202020204" pitchFamily="34" charset="0"/>
                <a:ea typeface="Times New Roman" panose="02020603050405020304" pitchFamily="18" charset="0"/>
                <a:cs typeface="Arial" panose="020B0604020202020204" pitchFamily="34" charset="0"/>
              </a:rPr>
              <a:t> again with more spending in January window but reduce in May and June after the season finishes.</a:t>
            </a:r>
          </a:p>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Payments tend to be far more fixed and consistent from month to month compared with cash inflows which are more variable.</a:t>
            </a:r>
          </a:p>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This excludes other non-business payment like capex investment and debt repayments or exceptional costs or cost related to cups which are on top</a:t>
            </a:r>
          </a:p>
          <a:p>
            <a:pPr marL="0" lvl="1" indent="0">
              <a:lnSpc>
                <a:spcPct val="120000"/>
              </a:lnSpc>
              <a:spcBef>
                <a:spcPts val="1000"/>
              </a:spcBef>
              <a:buNone/>
            </a:pPr>
            <a:endParaRPr lang="en-GB" sz="2000" dirty="0">
              <a:latin typeface="Times New Roman" panose="02020603050405020304" pitchFamily="18" charset="0"/>
              <a:ea typeface="Times New Roman" panose="02020603050405020304" pitchFamily="18" charset="0"/>
            </a:endParaRPr>
          </a:p>
          <a:p>
            <a:pPr marL="0" lvl="1" indent="0">
              <a:lnSpc>
                <a:spcPct val="120000"/>
              </a:lnSpc>
              <a:spcBef>
                <a:spcPts val="1000"/>
              </a:spcBef>
              <a:buNone/>
            </a:pPr>
            <a:endParaRPr lang="en-GB" sz="2000" dirty="0">
              <a:latin typeface="Times New Roman" panose="02020603050405020304" pitchFamily="18" charset="0"/>
              <a:ea typeface="Times New Roman" panose="02020603050405020304" pitchFamily="18" charset="0"/>
            </a:endParaRPr>
          </a:p>
          <a:p>
            <a:pPr marL="0" lvl="1" indent="0">
              <a:lnSpc>
                <a:spcPct val="120000"/>
              </a:lnSpc>
              <a:spcBef>
                <a:spcPts val="1000"/>
              </a:spcBef>
              <a:buNone/>
            </a:pPr>
            <a:endParaRPr lang="en-GB" sz="2000" dirty="0">
              <a:latin typeface="Times New Roman" panose="02020603050405020304" pitchFamily="18" charset="0"/>
              <a:ea typeface="Times New Roman" panose="02020603050405020304" pitchFamily="18" charset="0"/>
            </a:endParaRPr>
          </a:p>
          <a:p>
            <a:pPr marL="342900" lvl="1" indent="-342900">
              <a:lnSpc>
                <a:spcPct val="120000"/>
              </a:lnSpc>
              <a:spcBef>
                <a:spcPts val="1000"/>
              </a:spcBef>
              <a:buFontTx/>
              <a:buChar char="-"/>
            </a:pPr>
            <a:endParaRPr lang="en-GB" sz="2200" dirty="0">
              <a:latin typeface="Times New Roman" panose="02020603050405020304" pitchFamily="18" charset="0"/>
              <a:ea typeface="Times New Roman" panose="02020603050405020304" pitchFamily="18" charset="0"/>
            </a:endParaRPr>
          </a:p>
          <a:p>
            <a:pPr marL="457200" lvl="2" indent="0">
              <a:spcBef>
                <a:spcPts val="1000"/>
              </a:spcBef>
              <a:buNone/>
            </a:pPr>
            <a:endParaRPr lang="en-GB" sz="1800" dirty="0">
              <a:latin typeface="Times New Roman" panose="02020603050405020304" pitchFamily="18" charset="0"/>
            </a:endParaRPr>
          </a:p>
          <a:p>
            <a:pPr marL="685800" lvl="2">
              <a:spcBef>
                <a:spcPts val="1000"/>
              </a:spcBef>
            </a:pPr>
            <a:endParaRPr lang="en-GB" sz="1800" dirty="0">
              <a:latin typeface="Times New Roman" panose="02020603050405020304" pitchFamily="18" charset="0"/>
            </a:endParaRP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E0ACD2EE-3379-48BD-AF7A-CFE9812F0A55}"/>
              </a:ext>
            </a:extLst>
          </p:cNvPr>
          <p:cNvSpPr>
            <a:spLocks noGrp="1"/>
          </p:cNvSpPr>
          <p:nvPr>
            <p:ph type="sldNum" sz="quarter" idx="12"/>
          </p:nvPr>
        </p:nvSpPr>
        <p:spPr/>
        <p:txBody>
          <a:bodyPr/>
          <a:lstStyle/>
          <a:p>
            <a:fld id="{A2DEED9E-2F85-423F-9A24-7738B8864EC9}" type="slidenum">
              <a:rPr lang="en-GB" smtClean="0"/>
              <a:t>37</a:t>
            </a:fld>
            <a:endParaRPr lang="en-GB"/>
          </a:p>
        </p:txBody>
      </p:sp>
      <p:graphicFrame>
        <p:nvGraphicFramePr>
          <p:cNvPr id="9" name="Chart 8">
            <a:extLst>
              <a:ext uri="{FF2B5EF4-FFF2-40B4-BE49-F238E27FC236}">
                <a16:creationId xmlns:a16="http://schemas.microsoft.com/office/drawing/2014/main" id="{DA40C7D6-61BD-4BB3-80FA-F165614FD3B8}"/>
              </a:ext>
            </a:extLst>
          </p:cNvPr>
          <p:cNvGraphicFramePr>
            <a:graphicFrameLocks/>
          </p:cNvGraphicFramePr>
          <p:nvPr>
            <p:extLst>
              <p:ext uri="{D42A27DB-BD31-4B8C-83A1-F6EECF244321}">
                <p14:modId xmlns:p14="http://schemas.microsoft.com/office/powerpoint/2010/main" val="3903711723"/>
              </p:ext>
            </p:extLst>
          </p:nvPr>
        </p:nvGraphicFramePr>
        <p:xfrm>
          <a:off x="315686" y="1690687"/>
          <a:ext cx="5743802" cy="31677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7142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ln w="76200">
            <a:noFill/>
          </a:ln>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chemeClr val="accent2"/>
                </a:solidFill>
                <a:latin typeface="Arial" panose="020B0604020202020204" pitchFamily="34" charset="0"/>
                <a:cs typeface="Arial" panose="020B0604020202020204" pitchFamily="34" charset="0"/>
              </a:rPr>
              <a:t>Cash flows</a:t>
            </a:r>
            <a:br>
              <a:rPr lang="en-GB" sz="2400" b="1" dirty="0">
                <a:solidFill>
                  <a:schemeClr val="accent2"/>
                </a:solidFill>
                <a:latin typeface="Arial" panose="020B0604020202020204" pitchFamily="34" charset="0"/>
                <a:cs typeface="Arial" panose="020B0604020202020204" pitchFamily="34" charset="0"/>
              </a:rPr>
            </a:br>
            <a:r>
              <a:rPr lang="en-GB" sz="2400" b="1" dirty="0">
                <a:solidFill>
                  <a:schemeClr val="accent2"/>
                </a:solidFill>
                <a:latin typeface="Arial" panose="020B0604020202020204" pitchFamily="34" charset="0"/>
                <a:cs typeface="Arial" panose="020B0604020202020204" pitchFamily="34" charset="0"/>
              </a:rPr>
              <a:t>Typical cash cycle – net cash </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31414" y="548052"/>
            <a:ext cx="5044900" cy="5830070"/>
          </a:xfrm>
          <a:ln/>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From July to the end of January cash inflows generally balance cash outflows.</a:t>
            </a:r>
          </a:p>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This means the bank balance generally stays in credit. The second PL solidarity receipt in January helps boost cash.</a:t>
            </a:r>
          </a:p>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However because from late Jan/Feb onwards payments exceed receipts each month, the cash balance falls away quickly.</a:t>
            </a:r>
          </a:p>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The balance declines each month and by the year end the net cash outflow totals circa £700k.</a:t>
            </a:r>
          </a:p>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This is the “normal” annual funding requirement to be bridged (before any investment or debt repayments at current Player Cost levels) referred to elsewhere in this report.</a:t>
            </a:r>
          </a:p>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This excludes other cash from Football Fortune or non-business payment like capex investment and debt repayments or exceptional costs or cost related to cups.</a:t>
            </a:r>
          </a:p>
          <a:p>
            <a:pPr marL="0" lvl="1" indent="0">
              <a:lnSpc>
                <a:spcPct val="120000"/>
              </a:lnSpc>
              <a:spcBef>
                <a:spcPts val="1000"/>
              </a:spcBef>
              <a:buNone/>
            </a:pPr>
            <a:r>
              <a:rPr lang="en-GB" sz="1400" dirty="0">
                <a:latin typeface="Arial" panose="020B0604020202020204" pitchFamily="34" charset="0"/>
                <a:ea typeface="Times New Roman" panose="02020603050405020304" pitchFamily="18" charset="0"/>
                <a:cs typeface="Arial" panose="020B0604020202020204" pitchFamily="34" charset="0"/>
              </a:rPr>
              <a:t>In the absence of new funding, we plan to bridge the gap by Football Fortune.  This makes cup income in the first half important alongside Cash from player sales.</a:t>
            </a:r>
          </a:p>
          <a:p>
            <a:pPr marL="0" lvl="1" indent="0">
              <a:lnSpc>
                <a:spcPct val="120000"/>
              </a:lnSpc>
              <a:spcBef>
                <a:spcPts val="1000"/>
              </a:spcBef>
              <a:buNone/>
            </a:pPr>
            <a:r>
              <a:rPr lang="en-GB" sz="1400" b="1" dirty="0">
                <a:latin typeface="Arial" panose="020B0604020202020204" pitchFamily="34" charset="0"/>
                <a:ea typeface="Times New Roman" panose="02020603050405020304" pitchFamily="18" charset="0"/>
                <a:cs typeface="Arial" panose="020B0604020202020204" pitchFamily="34" charset="0"/>
              </a:rPr>
              <a:t>Since, the typical £700k gap from “normal” trading exists every year and Football Fortune is not certain every year, it is important to conserve cash in the good years to cover the other years.</a:t>
            </a:r>
          </a:p>
          <a:p>
            <a:pPr marL="0" lvl="1" indent="0">
              <a:lnSpc>
                <a:spcPct val="120000"/>
              </a:lnSpc>
              <a:spcBef>
                <a:spcPts val="1000"/>
              </a:spcBef>
              <a:buNone/>
            </a:pPr>
            <a:endParaRPr lang="en-GB" sz="1400" dirty="0">
              <a:latin typeface="Arial" panose="020B0604020202020204" pitchFamily="34" charset="0"/>
              <a:ea typeface="Times New Roman" panose="02020603050405020304" pitchFamily="18" charset="0"/>
              <a:cs typeface="Arial" panose="020B0604020202020204" pitchFamily="34" charset="0"/>
            </a:endParaRPr>
          </a:p>
          <a:p>
            <a:pPr marL="0" lvl="1" indent="0">
              <a:lnSpc>
                <a:spcPct val="120000"/>
              </a:lnSpc>
              <a:spcBef>
                <a:spcPts val="1000"/>
              </a:spcBef>
              <a:buNone/>
            </a:pPr>
            <a:endParaRPr lang="en-GB" sz="2000" dirty="0">
              <a:latin typeface="Times New Roman" panose="02020603050405020304" pitchFamily="18" charset="0"/>
              <a:ea typeface="Times New Roman" panose="02020603050405020304" pitchFamily="18" charset="0"/>
            </a:endParaRPr>
          </a:p>
          <a:p>
            <a:pPr marL="0" lvl="1" indent="0">
              <a:lnSpc>
                <a:spcPct val="120000"/>
              </a:lnSpc>
              <a:spcBef>
                <a:spcPts val="1000"/>
              </a:spcBef>
              <a:buNone/>
            </a:pPr>
            <a:endParaRPr lang="en-GB" sz="2000" dirty="0">
              <a:latin typeface="Times New Roman" panose="02020603050405020304" pitchFamily="18" charset="0"/>
              <a:ea typeface="Times New Roman" panose="02020603050405020304" pitchFamily="18" charset="0"/>
            </a:endParaRPr>
          </a:p>
          <a:p>
            <a:pPr marL="0" lvl="1" indent="0">
              <a:lnSpc>
                <a:spcPct val="120000"/>
              </a:lnSpc>
              <a:spcBef>
                <a:spcPts val="1000"/>
              </a:spcBef>
              <a:buNone/>
            </a:pPr>
            <a:endParaRPr lang="en-GB" sz="2000" dirty="0">
              <a:latin typeface="Times New Roman" panose="02020603050405020304" pitchFamily="18" charset="0"/>
              <a:ea typeface="Times New Roman" panose="02020603050405020304" pitchFamily="18" charset="0"/>
            </a:endParaRPr>
          </a:p>
          <a:p>
            <a:pPr marL="342900" lvl="1" indent="-342900">
              <a:lnSpc>
                <a:spcPct val="120000"/>
              </a:lnSpc>
              <a:spcBef>
                <a:spcPts val="1000"/>
              </a:spcBef>
              <a:buFontTx/>
              <a:buChar char="-"/>
            </a:pPr>
            <a:endParaRPr lang="en-GB" sz="2200" dirty="0">
              <a:latin typeface="Times New Roman" panose="02020603050405020304" pitchFamily="18" charset="0"/>
              <a:ea typeface="Times New Roman" panose="02020603050405020304" pitchFamily="18" charset="0"/>
            </a:endParaRPr>
          </a:p>
          <a:p>
            <a:pPr marL="457200" lvl="2" indent="0">
              <a:spcBef>
                <a:spcPts val="1000"/>
              </a:spcBef>
              <a:buNone/>
            </a:pPr>
            <a:endParaRPr lang="en-GB" sz="1800" dirty="0">
              <a:latin typeface="Times New Roman" panose="02020603050405020304" pitchFamily="18" charset="0"/>
            </a:endParaRPr>
          </a:p>
          <a:p>
            <a:pPr marL="685800" lvl="2">
              <a:spcBef>
                <a:spcPts val="1000"/>
              </a:spcBef>
            </a:pPr>
            <a:endParaRPr lang="en-GB" sz="1800" dirty="0">
              <a:latin typeface="Times New Roman" panose="02020603050405020304" pitchFamily="18" charset="0"/>
            </a:endParaRP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E0ACD2EE-3379-48BD-AF7A-CFE9812F0A55}"/>
              </a:ext>
            </a:extLst>
          </p:cNvPr>
          <p:cNvSpPr>
            <a:spLocks noGrp="1"/>
          </p:cNvSpPr>
          <p:nvPr>
            <p:ph type="sldNum" sz="quarter" idx="12"/>
          </p:nvPr>
        </p:nvSpPr>
        <p:spPr/>
        <p:txBody>
          <a:bodyPr/>
          <a:lstStyle/>
          <a:p>
            <a:fld id="{A2DEED9E-2F85-423F-9A24-7738B8864EC9}" type="slidenum">
              <a:rPr lang="en-GB" smtClean="0"/>
              <a:t>38</a:t>
            </a:fld>
            <a:endParaRPr lang="en-GB"/>
          </a:p>
        </p:txBody>
      </p:sp>
      <p:graphicFrame>
        <p:nvGraphicFramePr>
          <p:cNvPr id="7" name="Chart 6">
            <a:extLst>
              <a:ext uri="{FF2B5EF4-FFF2-40B4-BE49-F238E27FC236}">
                <a16:creationId xmlns:a16="http://schemas.microsoft.com/office/drawing/2014/main" id="{BD3BD14A-7498-4039-93FB-823A75CAE08C}"/>
              </a:ext>
            </a:extLst>
          </p:cNvPr>
          <p:cNvGraphicFramePr>
            <a:graphicFrameLocks/>
          </p:cNvGraphicFramePr>
          <p:nvPr>
            <p:extLst>
              <p:ext uri="{D42A27DB-BD31-4B8C-83A1-F6EECF244321}">
                <p14:modId xmlns:p14="http://schemas.microsoft.com/office/powerpoint/2010/main" val="2359787027"/>
              </p:ext>
            </p:extLst>
          </p:nvPr>
        </p:nvGraphicFramePr>
        <p:xfrm>
          <a:off x="315686" y="1600122"/>
          <a:ext cx="5743802" cy="330238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AAC6731C-5967-7B84-2D02-BDD6982E2AEF}"/>
              </a:ext>
            </a:extLst>
          </p:cNvPr>
          <p:cNvSpPr/>
          <p:nvPr/>
        </p:nvSpPr>
        <p:spPr>
          <a:xfrm>
            <a:off x="376646" y="3159760"/>
            <a:ext cx="669834" cy="975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ysClr val="windowText" lastClr="000000"/>
              </a:solidFill>
            </a:endParaRPr>
          </a:p>
          <a:p>
            <a:pPr algn="r"/>
            <a:endParaRPr lang="en-GB" sz="800" dirty="0">
              <a:solidFill>
                <a:sysClr val="windowText" lastClr="000000"/>
              </a:solidFill>
            </a:endParaRPr>
          </a:p>
          <a:p>
            <a:pPr algn="r"/>
            <a:endParaRPr lang="en-GB" sz="800" dirty="0">
              <a:solidFill>
                <a:sysClr val="windowText" lastClr="000000"/>
              </a:solidFill>
            </a:endParaRPr>
          </a:p>
          <a:p>
            <a:pPr algn="r"/>
            <a:endParaRPr lang="en-GB" sz="800" dirty="0">
              <a:solidFill>
                <a:sysClr val="windowText" lastClr="000000"/>
              </a:solidFill>
            </a:endParaRPr>
          </a:p>
          <a:p>
            <a:pPr algn="r"/>
            <a:endParaRPr lang="en-GB" sz="800" dirty="0">
              <a:solidFill>
                <a:sysClr val="windowText" lastClr="000000"/>
              </a:solidFill>
            </a:endParaRPr>
          </a:p>
          <a:p>
            <a:pPr algn="r"/>
            <a:endParaRPr lang="en-GB" sz="800" dirty="0">
              <a:solidFill>
                <a:sysClr val="windowText" lastClr="000000"/>
              </a:solidFill>
            </a:endParaRPr>
          </a:p>
          <a:p>
            <a:pPr algn="r"/>
            <a:r>
              <a:rPr lang="en-GB" sz="900" dirty="0">
                <a:solidFill>
                  <a:sysClr val="windowText" lastClr="000000"/>
                </a:solidFill>
              </a:rPr>
              <a:t>-700,000</a:t>
            </a:r>
          </a:p>
        </p:txBody>
      </p:sp>
    </p:spTree>
    <p:extLst>
      <p:ext uri="{BB962C8B-B14F-4D97-AF65-F5344CB8AC3E}">
        <p14:creationId xmlns:p14="http://schemas.microsoft.com/office/powerpoint/2010/main" val="621278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7DF3E9-9DFE-C1C2-A244-595B2F328936}"/>
              </a:ext>
            </a:extLst>
          </p:cNvPr>
          <p:cNvPicPr>
            <a:picLocks noChangeAspect="1"/>
          </p:cNvPicPr>
          <p:nvPr/>
        </p:nvPicPr>
        <p:blipFill>
          <a:blip r:embed="rId2"/>
          <a:stretch>
            <a:fillRect/>
          </a:stretch>
        </p:blipFill>
        <p:spPr>
          <a:xfrm>
            <a:off x="315686" y="1690688"/>
            <a:ext cx="5615940" cy="3980688"/>
          </a:xfrm>
          <a:prstGeom prst="rect">
            <a:avLst/>
          </a:prstGeom>
        </p:spPr>
      </p:pic>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ln w="76200">
            <a:noFill/>
          </a:ln>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chemeClr val="accent2"/>
                </a:solidFill>
                <a:latin typeface="Arial" panose="020B0604020202020204" pitchFamily="34" charset="0"/>
                <a:cs typeface="Arial" panose="020B0604020202020204" pitchFamily="34" charset="0"/>
              </a:rPr>
              <a:t>Cash flows</a:t>
            </a:r>
            <a:br>
              <a:rPr lang="en-GB" sz="2400" b="1" dirty="0">
                <a:solidFill>
                  <a:schemeClr val="accent2"/>
                </a:solidFill>
                <a:latin typeface="Arial" panose="020B0604020202020204" pitchFamily="34" charset="0"/>
                <a:cs typeface="Arial" panose="020B0604020202020204" pitchFamily="34" charset="0"/>
              </a:rPr>
            </a:br>
            <a:r>
              <a:rPr lang="en-GB" sz="2200" b="1" dirty="0">
                <a:solidFill>
                  <a:schemeClr val="accent2"/>
                </a:solidFill>
                <a:latin typeface="Arial" panose="020B0604020202020204" pitchFamily="34" charset="0"/>
                <a:cs typeface="Arial" panose="020B0604020202020204" pitchFamily="34" charset="0"/>
              </a:rPr>
              <a:t>Cash from trading before Football Fortune</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31414" y="548052"/>
            <a:ext cx="5044900" cy="5830070"/>
          </a:xfrm>
          <a:ln/>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marL="0" lvl="1" indent="0">
              <a:lnSpc>
                <a:spcPct val="120000"/>
              </a:lnSpc>
              <a:spcBef>
                <a:spcPts val="1000"/>
              </a:spcBef>
              <a:buNone/>
            </a:pPr>
            <a:r>
              <a:rPr lang="en-GB" sz="2000" dirty="0">
                <a:latin typeface="Times New Roman" panose="02020603050405020304" pitchFamily="18" charset="0"/>
                <a:ea typeface="Times New Roman" panose="02020603050405020304" pitchFamily="18" charset="0"/>
              </a:rPr>
              <a:t>The Club generates cash from its trading activities and this is mainly spent on Football then investment spending on capex.  </a:t>
            </a:r>
          </a:p>
          <a:p>
            <a:pPr marL="0" lvl="1" indent="0">
              <a:lnSpc>
                <a:spcPct val="120000"/>
              </a:lnSpc>
              <a:spcBef>
                <a:spcPts val="1000"/>
              </a:spcBef>
              <a:buNone/>
            </a:pPr>
            <a:r>
              <a:rPr lang="en-GB" sz="2000" dirty="0">
                <a:latin typeface="Times New Roman" panose="02020603050405020304" pitchFamily="18" charset="0"/>
                <a:ea typeface="Times New Roman" panose="02020603050405020304" pitchFamily="18" charset="0"/>
              </a:rPr>
              <a:t>The level of Football spending (TFE) is more than the cash we generate which creates trading losses (as detailed above).  These losses are “unsustainable” and are unaffordable without other sources of cash to pay for them. This is typical in football.</a:t>
            </a:r>
          </a:p>
          <a:p>
            <a:pPr marL="0" lvl="1" indent="0">
              <a:lnSpc>
                <a:spcPct val="120000"/>
              </a:lnSpc>
              <a:spcBef>
                <a:spcPts val="1000"/>
              </a:spcBef>
              <a:buNone/>
            </a:pPr>
            <a:r>
              <a:rPr lang="en-GB" sz="2000" b="1" dirty="0">
                <a:solidFill>
                  <a:schemeClr val="accent2">
                    <a:lumMod val="60000"/>
                    <a:lumOff val="40000"/>
                  </a:schemeClr>
                </a:solidFill>
                <a:latin typeface="Times New Roman" panose="02020603050405020304" pitchFamily="18" charset="0"/>
                <a:ea typeface="Times New Roman" panose="02020603050405020304" pitchFamily="18" charset="0"/>
              </a:rPr>
              <a:t>The scale of our Football spending in excess of what we can “afford” from our trading has been a total of £4.3m over the last 5 years (before Football Fortune) at circa £850k of cash needed per year. </a:t>
            </a:r>
          </a:p>
          <a:p>
            <a:pPr marL="0" lvl="1" indent="0">
              <a:lnSpc>
                <a:spcPct val="120000"/>
              </a:lnSpc>
              <a:spcBef>
                <a:spcPts val="1000"/>
              </a:spcBef>
              <a:buNone/>
            </a:pPr>
            <a:r>
              <a:rPr lang="en-GB" sz="2000" dirty="0">
                <a:latin typeface="Times New Roman" panose="02020603050405020304" pitchFamily="18" charset="0"/>
                <a:ea typeface="Times New Roman" panose="02020603050405020304" pitchFamily="18" charset="0"/>
              </a:rPr>
              <a:t>To avoid this funding “need” every year, either Football spending (TFE), Club wages &amp; salaries or other Club costs need to be reduced or income growth achieved to eliminate the “unaffordable” cash outflow and overspending.</a:t>
            </a:r>
          </a:p>
          <a:p>
            <a:pPr marL="342900" lvl="1" indent="-342900">
              <a:lnSpc>
                <a:spcPct val="120000"/>
              </a:lnSpc>
              <a:spcBef>
                <a:spcPts val="1000"/>
              </a:spcBef>
            </a:pPr>
            <a:r>
              <a:rPr lang="en-GB" sz="2000" dirty="0">
                <a:latin typeface="Times New Roman" panose="02020603050405020304" pitchFamily="18" charset="0"/>
                <a:ea typeface="Times New Roman" panose="02020603050405020304" pitchFamily="18" charset="0"/>
              </a:rPr>
              <a:t>the high of funding for cash losses was in 17/18 when £1.18m of cash was needed. This was due to Football spending of £2.6m</a:t>
            </a:r>
          </a:p>
          <a:p>
            <a:pPr marL="342900" lvl="1" indent="-342900">
              <a:lnSpc>
                <a:spcPct val="120000"/>
              </a:lnSpc>
              <a:spcBef>
                <a:spcPts val="1000"/>
              </a:spcBef>
            </a:pPr>
            <a:r>
              <a:rPr lang="en-GB" sz="2000" dirty="0">
                <a:latin typeface="Times New Roman" panose="02020603050405020304" pitchFamily="18" charset="0"/>
                <a:ea typeface="Times New Roman" panose="02020603050405020304" pitchFamily="18" charset="0"/>
              </a:rPr>
              <a:t>19/20 and 20/21 distorted by Coronavirus</a:t>
            </a:r>
          </a:p>
          <a:p>
            <a:pPr marL="342900" lvl="1" indent="-342900">
              <a:lnSpc>
                <a:spcPct val="120000"/>
              </a:lnSpc>
              <a:spcBef>
                <a:spcPts val="1000"/>
              </a:spcBef>
            </a:pPr>
            <a:r>
              <a:rPr lang="en-GB" sz="2000" dirty="0">
                <a:latin typeface="Times New Roman" panose="02020603050405020304" pitchFamily="18" charset="0"/>
                <a:ea typeface="Times New Roman" panose="02020603050405020304" pitchFamily="18" charset="0"/>
              </a:rPr>
              <a:t>Business Cost savings and lower Football spending since 17/18 have improved the trend and reduced the funding requirement to £710k in 21/22. </a:t>
            </a:r>
          </a:p>
          <a:p>
            <a:pPr marL="0" lvl="1" indent="0">
              <a:lnSpc>
                <a:spcPct val="120000"/>
              </a:lnSpc>
              <a:spcBef>
                <a:spcPts val="1000"/>
              </a:spcBef>
              <a:buNone/>
            </a:pPr>
            <a:r>
              <a:rPr lang="en-GB" sz="2000" dirty="0">
                <a:latin typeface="Times New Roman" panose="02020603050405020304" pitchFamily="18" charset="0"/>
                <a:ea typeface="Times New Roman" panose="02020603050405020304" pitchFamily="18" charset="0"/>
              </a:rPr>
              <a:t>This cash requirement is before cash needed to for everyday needs (working capital) or investment capex spending (or to pay interest on borrowing).  All which increase the cash needed to operate the Club</a:t>
            </a:r>
          </a:p>
          <a:p>
            <a:pPr marL="0" lvl="1" indent="0">
              <a:lnSpc>
                <a:spcPct val="120000"/>
              </a:lnSpc>
              <a:spcBef>
                <a:spcPts val="1000"/>
              </a:spcBef>
              <a:buNone/>
            </a:pPr>
            <a:endParaRPr lang="en-GB" sz="2200" dirty="0">
              <a:latin typeface="Times New Roman" panose="02020603050405020304" pitchFamily="18" charset="0"/>
              <a:ea typeface="Times New Roman" panose="02020603050405020304" pitchFamily="18" charset="0"/>
            </a:endParaRPr>
          </a:p>
          <a:p>
            <a:pPr marL="457200" lvl="2" indent="0">
              <a:spcBef>
                <a:spcPts val="1000"/>
              </a:spcBef>
              <a:buNone/>
            </a:pPr>
            <a:endParaRPr lang="en-GB" sz="1800" dirty="0">
              <a:latin typeface="Times New Roman" panose="02020603050405020304" pitchFamily="18" charset="0"/>
            </a:endParaRPr>
          </a:p>
          <a:p>
            <a:pPr marL="685800" lvl="2">
              <a:spcBef>
                <a:spcPts val="1000"/>
              </a:spcBef>
            </a:pPr>
            <a:endParaRPr lang="en-GB" sz="1800" dirty="0">
              <a:latin typeface="Times New Roman" panose="02020603050405020304" pitchFamily="18" charset="0"/>
            </a:endParaRP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E0ACD2EE-3379-48BD-AF7A-CFE9812F0A55}"/>
              </a:ext>
            </a:extLst>
          </p:cNvPr>
          <p:cNvSpPr>
            <a:spLocks noGrp="1"/>
          </p:cNvSpPr>
          <p:nvPr>
            <p:ph type="sldNum" sz="quarter" idx="12"/>
          </p:nvPr>
        </p:nvSpPr>
        <p:spPr/>
        <p:txBody>
          <a:bodyPr/>
          <a:lstStyle/>
          <a:p>
            <a:fld id="{A2DEED9E-2F85-423F-9A24-7738B8864EC9}" type="slidenum">
              <a:rPr lang="en-GB" smtClean="0"/>
              <a:t>39</a:t>
            </a:fld>
            <a:endParaRPr lang="en-GB"/>
          </a:p>
        </p:txBody>
      </p:sp>
      <p:cxnSp>
        <p:nvCxnSpPr>
          <p:cNvPr id="10" name="Straight Arrow Connector 9">
            <a:extLst>
              <a:ext uri="{FF2B5EF4-FFF2-40B4-BE49-F238E27FC236}">
                <a16:creationId xmlns:a16="http://schemas.microsoft.com/office/drawing/2014/main" id="{B2F93EE7-1DFD-4BC5-A50F-EEF9C100C784}"/>
              </a:ext>
            </a:extLst>
          </p:cNvPr>
          <p:cNvCxnSpPr>
            <a:cxnSpLocks/>
          </p:cNvCxnSpPr>
          <p:nvPr/>
        </p:nvCxnSpPr>
        <p:spPr>
          <a:xfrm flipH="1" flipV="1">
            <a:off x="2159089" y="2833969"/>
            <a:ext cx="3018839" cy="1187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2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660040" y="2767106"/>
            <a:ext cx="3271879" cy="3071906"/>
          </a:xfrm>
        </p:spPr>
        <p:txBody>
          <a:bodyPr vert="horz" lIns="91440" tIns="45720" rIns="91440" bIns="45720" rtlCol="0" anchor="t">
            <a:normAutofit/>
          </a:bodyPr>
          <a:lstStyle/>
          <a:p>
            <a:r>
              <a:rPr lang="en-US" sz="2400" kern="1200" dirty="0">
                <a:solidFill>
                  <a:srgbClr val="FFFFFF"/>
                </a:solidFill>
                <a:latin typeface="Arial" panose="020B0604020202020204" pitchFamily="34" charset="0"/>
                <a:cs typeface="Arial" panose="020B0604020202020204" pitchFamily="34" charset="0"/>
              </a:rPr>
              <a:t>Carlisle United </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Understanding the </a:t>
            </a:r>
            <a:r>
              <a:rPr lang="en-US" sz="2400" dirty="0">
                <a:solidFill>
                  <a:srgbClr val="FFFFFF"/>
                </a:solidFill>
                <a:latin typeface="Arial" panose="020B0604020202020204" pitchFamily="34" charset="0"/>
                <a:cs typeface="Arial" panose="020B0604020202020204" pitchFamily="34" charset="0"/>
              </a:rPr>
              <a:t>Club’s</a:t>
            </a:r>
            <a:r>
              <a:rPr lang="en-US" sz="2400" kern="1200" dirty="0">
                <a:solidFill>
                  <a:srgbClr val="FFFFFF"/>
                </a:solidFill>
                <a:latin typeface="Arial" panose="020B0604020202020204" pitchFamily="34" charset="0"/>
                <a:cs typeface="Arial" panose="020B0604020202020204" pitchFamily="34" charset="0"/>
              </a:rPr>
              <a:t> </a:t>
            </a:r>
            <a:r>
              <a:rPr lang="en-US" sz="2400" dirty="0">
                <a:solidFill>
                  <a:srgbClr val="FFFFFF"/>
                </a:solidFill>
                <a:latin typeface="Arial" panose="020B0604020202020204" pitchFamily="34" charset="0"/>
                <a:cs typeface="Arial" panose="020B0604020202020204" pitchFamily="34" charset="0"/>
              </a:rPr>
              <a:t>f</a:t>
            </a:r>
            <a:r>
              <a:rPr lang="en-US" sz="2400" kern="1200" dirty="0">
                <a:solidFill>
                  <a:srgbClr val="FFFFFF"/>
                </a:solidFill>
                <a:latin typeface="Arial" panose="020B0604020202020204" pitchFamily="34" charset="0"/>
                <a:cs typeface="Arial" panose="020B0604020202020204" pitchFamily="34" charset="0"/>
              </a:rPr>
              <a:t>inances</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Overview (3)</a:t>
            </a:r>
            <a:br>
              <a:rPr lang="en-US" sz="4000" kern="1200" dirty="0">
                <a:solidFill>
                  <a:srgbClr val="FFFFFF"/>
                </a:solidFill>
                <a:latin typeface="+mj-lt"/>
                <a:ea typeface="+mj-ea"/>
                <a:cs typeface="+mj-cs"/>
              </a:rPr>
            </a:br>
            <a:endParaRPr lang="en-US" sz="4000" b="1" kern="1200" dirty="0">
              <a:solidFill>
                <a:srgbClr val="FFFFFF"/>
              </a:solidFill>
              <a:latin typeface="+mj-lt"/>
              <a:ea typeface="+mj-ea"/>
              <a:cs typeface="+mj-cs"/>
            </a:endParaRPr>
          </a:p>
        </p:txBody>
      </p:sp>
      <p:sp>
        <p:nvSpPr>
          <p:cNvPr id="5" name="Content Placeholder 4">
            <a:extLst>
              <a:ext uri="{FF2B5EF4-FFF2-40B4-BE49-F238E27FC236}">
                <a16:creationId xmlns:a16="http://schemas.microsoft.com/office/drawing/2014/main" id="{9C46736C-2C90-4F98-9914-690B7759C7DD}"/>
              </a:ext>
            </a:extLst>
          </p:cNvPr>
          <p:cNvSpPr>
            <a:spLocks noGrp="1"/>
          </p:cNvSpPr>
          <p:nvPr>
            <p:ph idx="1"/>
          </p:nvPr>
        </p:nvSpPr>
        <p:spPr>
          <a:xfrm>
            <a:off x="4666356" y="549616"/>
            <a:ext cx="7166416" cy="3608498"/>
          </a:xfrm>
          <a:ln>
            <a:solidFill>
              <a:srgbClr val="0070C0"/>
            </a:solidFill>
          </a:ln>
        </p:spPr>
        <p:txBody>
          <a:bodyPr>
            <a:normAutofit/>
          </a:bodyPr>
          <a:lstStyle/>
          <a:p>
            <a:pPr marL="0" indent="0">
              <a:buNone/>
            </a:pPr>
            <a:r>
              <a:rPr lang="en-GB" sz="1400" dirty="0">
                <a:latin typeface="Arial" panose="020B0604020202020204" pitchFamily="34" charset="0"/>
                <a:cs typeface="Arial" panose="020B0604020202020204" pitchFamily="34" charset="0"/>
              </a:rPr>
              <a:t>Being financially </a:t>
            </a:r>
            <a:r>
              <a:rPr lang="en-GB" sz="1400" b="1" dirty="0">
                <a:solidFill>
                  <a:srgbClr val="0070C0"/>
                </a:solidFill>
                <a:latin typeface="Arial" panose="020B0604020202020204" pitchFamily="34" charset="0"/>
                <a:cs typeface="Arial" panose="020B0604020202020204" pitchFamily="34" charset="0"/>
              </a:rPr>
              <a:t>Sustainable</a:t>
            </a:r>
            <a:r>
              <a:rPr lang="en-GB" sz="1400" dirty="0">
                <a:latin typeface="Arial" panose="020B0604020202020204" pitchFamily="34" charset="0"/>
                <a:cs typeface="Arial" panose="020B0604020202020204" pitchFamily="34" charset="0"/>
              </a:rPr>
              <a:t> is crucial to the Club because it means:</a:t>
            </a:r>
          </a:p>
          <a:p>
            <a:r>
              <a:rPr lang="en-GB" sz="1400" dirty="0">
                <a:latin typeface="Arial" panose="020B0604020202020204" pitchFamily="34" charset="0"/>
                <a:cs typeface="Arial" panose="020B0604020202020204" pitchFamily="34" charset="0"/>
              </a:rPr>
              <a:t>we can continue to operate into the future in a way where we </a:t>
            </a:r>
            <a:r>
              <a:rPr lang="en-GB" sz="1400" b="1" dirty="0">
                <a:solidFill>
                  <a:srgbClr val="0070C0"/>
                </a:solidFill>
                <a:latin typeface="Arial" panose="020B0604020202020204" pitchFamily="34" charset="0"/>
                <a:cs typeface="Arial" panose="020B0604020202020204" pitchFamily="34" charset="0"/>
              </a:rPr>
              <a:t>can thrive, grow and develop</a:t>
            </a:r>
            <a:r>
              <a:rPr lang="en-GB" sz="1400" dirty="0">
                <a:latin typeface="Arial" panose="020B0604020202020204" pitchFamily="34" charset="0"/>
                <a:cs typeface="Arial" panose="020B0604020202020204" pitchFamily="34" charset="0"/>
              </a:rPr>
              <a:t> to achieve our goals – not simply just existing and surviving</a:t>
            </a:r>
          </a:p>
          <a:p>
            <a:r>
              <a:rPr lang="en-GB" sz="1400" dirty="0">
                <a:latin typeface="Arial" panose="020B0604020202020204" pitchFamily="34" charset="0"/>
                <a:cs typeface="Arial" panose="020B0604020202020204" pitchFamily="34" charset="0"/>
              </a:rPr>
              <a:t>we are less vulnerable to unexpected and external influences; to </a:t>
            </a:r>
            <a:r>
              <a:rPr lang="en-GB" sz="1400" b="1" dirty="0">
                <a:solidFill>
                  <a:srgbClr val="0070C0"/>
                </a:solidFill>
                <a:latin typeface="Arial" panose="020B0604020202020204" pitchFamily="34" charset="0"/>
                <a:cs typeface="Arial" panose="020B0604020202020204" pitchFamily="34" charset="0"/>
              </a:rPr>
              <a:t>control our own destiny</a:t>
            </a:r>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we can </a:t>
            </a:r>
            <a:r>
              <a:rPr lang="en-GB" sz="1400" b="1" dirty="0">
                <a:solidFill>
                  <a:srgbClr val="0070C0"/>
                </a:solidFill>
                <a:latin typeface="Arial" panose="020B0604020202020204" pitchFamily="34" charset="0"/>
                <a:cs typeface="Arial" panose="020B0604020202020204" pitchFamily="34" charset="0"/>
              </a:rPr>
              <a:t>avoid short term crisis decisions</a:t>
            </a:r>
            <a:r>
              <a:rPr lang="en-GB" sz="1400" dirty="0">
                <a:latin typeface="Arial" panose="020B0604020202020204" pitchFamily="34" charset="0"/>
                <a:cs typeface="Arial" panose="020B0604020202020204" pitchFamily="34" charset="0"/>
              </a:rPr>
              <a:t> aimed at survival which can create long term harm</a:t>
            </a:r>
          </a:p>
          <a:p>
            <a:r>
              <a:rPr lang="en-GB" sz="1400" dirty="0">
                <a:latin typeface="Arial" panose="020B0604020202020204" pitchFamily="34" charset="0"/>
                <a:cs typeface="Arial" panose="020B0604020202020204" pitchFamily="34" charset="0"/>
              </a:rPr>
              <a:t>we have </a:t>
            </a:r>
            <a:r>
              <a:rPr lang="en-GB" sz="1400" b="1" dirty="0">
                <a:solidFill>
                  <a:srgbClr val="0070C0"/>
                </a:solidFill>
                <a:latin typeface="Arial" panose="020B0604020202020204" pitchFamily="34" charset="0"/>
                <a:cs typeface="Arial" panose="020B0604020202020204" pitchFamily="34" charset="0"/>
              </a:rPr>
              <a:t>reduced reliance on funding support</a:t>
            </a:r>
            <a:r>
              <a:rPr lang="en-GB" sz="1400" dirty="0">
                <a:latin typeface="Arial" panose="020B0604020202020204" pitchFamily="34" charset="0"/>
                <a:cs typeface="Arial" panose="020B0604020202020204" pitchFamily="34" charset="0"/>
              </a:rPr>
              <a:t> </a:t>
            </a:r>
          </a:p>
          <a:p>
            <a:r>
              <a:rPr lang="en-GB" sz="1400" b="1" dirty="0">
                <a:solidFill>
                  <a:srgbClr val="0070C0"/>
                </a:solidFill>
                <a:latin typeface="Arial" panose="020B0604020202020204" pitchFamily="34" charset="0"/>
                <a:cs typeface="Arial" panose="020B0604020202020204" pitchFamily="34" charset="0"/>
              </a:rPr>
              <a:t>we have flexibility</a:t>
            </a:r>
            <a:r>
              <a:rPr lang="en-GB" sz="1400" dirty="0">
                <a:latin typeface="Arial" panose="020B0604020202020204" pitchFamily="34" charset="0"/>
                <a:cs typeface="Arial" panose="020B0604020202020204" pitchFamily="34" charset="0"/>
              </a:rPr>
              <a:t> over expenditure and investment decisions and to take advantage of opportunities </a:t>
            </a:r>
          </a:p>
          <a:p>
            <a:pPr marL="0" indent="0">
              <a:buNone/>
            </a:pPr>
            <a:endParaRPr lang="en-GB" sz="1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8DCF3FD-73A5-4836-8F7F-E2BEEEBB0A98}"/>
              </a:ext>
            </a:extLst>
          </p:cNvPr>
          <p:cNvSpPr>
            <a:spLocks noGrp="1"/>
          </p:cNvSpPr>
          <p:nvPr>
            <p:ph type="sldNum" sz="quarter" idx="12"/>
          </p:nvPr>
        </p:nvSpPr>
        <p:spPr/>
        <p:txBody>
          <a:bodyPr/>
          <a:lstStyle/>
          <a:p>
            <a:fld id="{A2DEED9E-2F85-423F-9A24-7738B8864EC9}" type="slidenum">
              <a:rPr lang="en-GB" smtClean="0"/>
              <a:t>4</a:t>
            </a:fld>
            <a:endParaRPr lang="en-GB"/>
          </a:p>
        </p:txBody>
      </p:sp>
    </p:spTree>
    <p:extLst>
      <p:ext uri="{BB962C8B-B14F-4D97-AF65-F5344CB8AC3E}">
        <p14:creationId xmlns:p14="http://schemas.microsoft.com/office/powerpoint/2010/main" val="2384335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839788" y="541397"/>
            <a:ext cx="10515600" cy="1325563"/>
          </a:xfrm>
          <a:ln w="76200">
            <a:noFill/>
          </a:ln>
        </p:spPr>
        <p:txBody>
          <a:bodyPr>
            <a:normAutofit fontScale="90000"/>
          </a:bodyPr>
          <a:lstStyle/>
          <a:p>
            <a:r>
              <a:rPr lang="en-GB" sz="2700" dirty="0">
                <a:latin typeface="Arial" panose="020B0604020202020204" pitchFamily="34" charset="0"/>
                <a:cs typeface="Arial" panose="020B0604020202020204" pitchFamily="34" charset="0"/>
              </a:rPr>
              <a:t>Carlisle United</a:t>
            </a:r>
            <a:br>
              <a:rPr lang="en-GB" sz="2700" dirty="0">
                <a:latin typeface="Arial" panose="020B0604020202020204" pitchFamily="34" charset="0"/>
                <a:cs typeface="Arial" panose="020B0604020202020204" pitchFamily="34" charset="0"/>
              </a:rPr>
            </a:br>
            <a:r>
              <a:rPr lang="en-GB" sz="2700" b="1" dirty="0">
                <a:solidFill>
                  <a:schemeClr val="accent2"/>
                </a:solidFill>
                <a:latin typeface="Arial" panose="020B0604020202020204" pitchFamily="34" charset="0"/>
                <a:cs typeface="Arial" panose="020B0604020202020204" pitchFamily="34" charset="0"/>
              </a:rPr>
              <a:t>Cash flows</a:t>
            </a:r>
            <a:br>
              <a:rPr lang="en-GB" sz="2700" b="1" dirty="0">
                <a:solidFill>
                  <a:schemeClr val="accent2"/>
                </a:solidFill>
                <a:latin typeface="Arial" panose="020B0604020202020204" pitchFamily="34" charset="0"/>
                <a:cs typeface="Arial" panose="020B0604020202020204" pitchFamily="34" charset="0"/>
              </a:rPr>
            </a:br>
            <a:r>
              <a:rPr lang="en-GB" sz="2700" b="1" dirty="0">
                <a:solidFill>
                  <a:schemeClr val="accent2"/>
                </a:solidFill>
                <a:latin typeface="Arial" panose="020B0604020202020204" pitchFamily="34" charset="0"/>
                <a:cs typeface="Arial" panose="020B0604020202020204" pitchFamily="34" charset="0"/>
              </a:rPr>
              <a:t>Cash from Football fortune</a:t>
            </a:r>
            <a:br>
              <a:rPr lang="en-GB" sz="2400" dirty="0">
                <a:solidFill>
                  <a:srgbClr val="7030A0"/>
                </a:solidFill>
                <a:latin typeface="Arial" panose="020B0604020202020204" pitchFamily="34" charset="0"/>
                <a:cs typeface="Arial" panose="020B0604020202020204" pitchFamily="34" charset="0"/>
              </a:rPr>
            </a:br>
            <a:endParaRPr lang="en-GB" sz="2400" b="1" dirty="0">
              <a:solidFill>
                <a:srgbClr val="7030A0"/>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20527" y="548052"/>
            <a:ext cx="5175529" cy="5830070"/>
          </a:xfrm>
          <a:ln/>
        </p:spPr>
        <p:style>
          <a:lnRef idx="2">
            <a:schemeClr val="accent1"/>
          </a:lnRef>
          <a:fillRef idx="1">
            <a:schemeClr val="lt1"/>
          </a:fillRef>
          <a:effectRef idx="0">
            <a:schemeClr val="accent1"/>
          </a:effectRef>
          <a:fontRef idx="minor">
            <a:schemeClr val="dk1"/>
          </a:fontRef>
        </p:style>
        <p:txBody>
          <a:bodyPr>
            <a:normAutofit/>
          </a:bodyPr>
          <a:lstStyle/>
          <a:p>
            <a:pPr marL="0" lvl="1" indent="0">
              <a:lnSpc>
                <a:spcPct val="120000"/>
              </a:lnSpc>
              <a:spcBef>
                <a:spcPts val="1000"/>
              </a:spcBef>
              <a:buNone/>
            </a:pPr>
            <a:r>
              <a:rPr lang="en-GB" sz="1500" dirty="0">
                <a:latin typeface="Times New Roman" panose="02020603050405020304" pitchFamily="18" charset="0"/>
              </a:rPr>
              <a:t>In the six years ended 30 June 2022 we received a total of £4.35m of Football Fortune cash from: </a:t>
            </a:r>
          </a:p>
          <a:p>
            <a:pPr marL="342900" lvl="1" indent="-342900">
              <a:lnSpc>
                <a:spcPct val="100000"/>
              </a:lnSpc>
              <a:spcBef>
                <a:spcPts val="1000"/>
              </a:spcBef>
            </a:pPr>
            <a:r>
              <a:rPr lang="en-GB" sz="1500" dirty="0">
                <a:latin typeface="Times New Roman" panose="02020603050405020304" pitchFamily="18" charset="0"/>
              </a:rPr>
              <a:t>Player sales receipts £3.2m</a:t>
            </a:r>
          </a:p>
          <a:p>
            <a:pPr marL="342900" lvl="1" indent="-342900">
              <a:lnSpc>
                <a:spcPct val="100000"/>
              </a:lnSpc>
              <a:spcBef>
                <a:spcPts val="1000"/>
              </a:spcBef>
            </a:pPr>
            <a:r>
              <a:rPr lang="en-GB" sz="1500" dirty="0">
                <a:latin typeface="Times New Roman" panose="02020603050405020304" pitchFamily="18" charset="0"/>
              </a:rPr>
              <a:t>Cup income £1.15m</a:t>
            </a:r>
          </a:p>
          <a:p>
            <a:pPr marL="0" lvl="1" indent="0">
              <a:lnSpc>
                <a:spcPct val="120000"/>
              </a:lnSpc>
              <a:spcBef>
                <a:spcPts val="1000"/>
              </a:spcBef>
              <a:buNone/>
            </a:pPr>
            <a:r>
              <a:rPr lang="en-GB" sz="1500" dirty="0">
                <a:latin typeface="Times New Roman" panose="02020603050405020304" pitchFamily="18" charset="0"/>
              </a:rPr>
              <a:t>Cup income has been typically circa £100k-£200k per year. We have had no big cup runs since before 16/17.</a:t>
            </a:r>
          </a:p>
          <a:p>
            <a:pPr marL="0" lvl="1" indent="0">
              <a:lnSpc>
                <a:spcPct val="120000"/>
              </a:lnSpc>
              <a:spcBef>
                <a:spcPts val="1000"/>
              </a:spcBef>
              <a:buNone/>
            </a:pPr>
            <a:r>
              <a:rPr lang="en-GB" sz="1500" dirty="0">
                <a:latin typeface="Times New Roman" panose="02020603050405020304" pitchFamily="18" charset="0"/>
              </a:rPr>
              <a:t>16/17 saw cash receipts of £600k.  </a:t>
            </a:r>
          </a:p>
          <a:p>
            <a:pPr marL="0" lvl="1" indent="0">
              <a:lnSpc>
                <a:spcPct val="120000"/>
              </a:lnSpc>
              <a:spcBef>
                <a:spcPts val="1000"/>
              </a:spcBef>
              <a:buNone/>
            </a:pPr>
            <a:r>
              <a:rPr lang="en-GB" sz="1500" dirty="0">
                <a:latin typeface="Times New Roman" panose="02020603050405020304" pitchFamily="18" charset="0"/>
              </a:rPr>
              <a:t>This provided a “war chest” to increase football spending in late 15/16 and 16/17.  </a:t>
            </a:r>
          </a:p>
          <a:p>
            <a:pPr marL="0" lvl="1" indent="0">
              <a:lnSpc>
                <a:spcPct val="120000"/>
              </a:lnSpc>
              <a:spcBef>
                <a:spcPts val="1000"/>
              </a:spcBef>
              <a:buNone/>
            </a:pPr>
            <a:r>
              <a:rPr lang="en-GB" sz="1500" dirty="0">
                <a:latin typeface="Times New Roman" panose="02020603050405020304" pitchFamily="18" charset="0"/>
              </a:rPr>
              <a:t>However, when Football Fortune fell back in 17/18 and 18/19, the committed Football spending from January 2016- January 2017 continued and then didn’t cut back quickly enough.</a:t>
            </a:r>
          </a:p>
          <a:p>
            <a:pPr marL="0" lvl="1" indent="0">
              <a:lnSpc>
                <a:spcPct val="120000"/>
              </a:lnSpc>
              <a:spcBef>
                <a:spcPts val="1000"/>
              </a:spcBef>
              <a:buNone/>
            </a:pPr>
            <a:r>
              <a:rPr lang="en-GB" sz="1500" dirty="0">
                <a:latin typeface="Times New Roman" panose="02020603050405020304" pitchFamily="18" charset="0"/>
              </a:rPr>
              <a:t>This resulted in losses and a funding requirement - met by borrowing and increased debt.</a:t>
            </a:r>
          </a:p>
          <a:p>
            <a:pPr marL="0" lvl="1" indent="0">
              <a:lnSpc>
                <a:spcPct val="120000"/>
              </a:lnSpc>
              <a:spcBef>
                <a:spcPts val="1000"/>
              </a:spcBef>
              <a:buNone/>
            </a:pPr>
            <a:r>
              <a:rPr lang="en-GB" sz="1500" dirty="0">
                <a:latin typeface="Times New Roman" panose="02020603050405020304" pitchFamily="18" charset="0"/>
              </a:rPr>
              <a:t>20/21 was an exceptional year with £1.4m of Football Fortune cash.  This provided cash to subsidise underlying losses in 20/21, 21/22 and 22/23. </a:t>
            </a:r>
          </a:p>
          <a:p>
            <a:pPr marL="0" lvl="1" indent="0">
              <a:lnSpc>
                <a:spcPct val="120000"/>
              </a:lnSpc>
              <a:spcBef>
                <a:spcPts val="1000"/>
              </a:spcBef>
              <a:buNone/>
            </a:pPr>
            <a:endParaRPr lang="en-GB" sz="1500" dirty="0">
              <a:latin typeface="Times New Roman" panose="02020603050405020304" pitchFamily="18" charset="0"/>
            </a:endParaRPr>
          </a:p>
          <a:p>
            <a:pPr marL="0" lvl="1" indent="0">
              <a:lnSpc>
                <a:spcPct val="120000"/>
              </a:lnSpc>
              <a:spcBef>
                <a:spcPts val="1000"/>
              </a:spcBef>
              <a:buNone/>
            </a:pPr>
            <a:endParaRPr lang="en-GB" sz="1500" dirty="0">
              <a:latin typeface="Times New Roman" panose="02020603050405020304" pitchFamily="18" charset="0"/>
            </a:endParaRPr>
          </a:p>
          <a:p>
            <a:pPr marL="0" lvl="1" indent="0">
              <a:lnSpc>
                <a:spcPct val="120000"/>
              </a:lnSpc>
              <a:spcBef>
                <a:spcPts val="1000"/>
              </a:spcBef>
              <a:buNone/>
            </a:pPr>
            <a:endParaRPr lang="en-GB" sz="1500" dirty="0">
              <a:latin typeface="Times New Roman" panose="02020603050405020304" pitchFamily="18" charset="0"/>
            </a:endParaRP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E0ACD2EE-3379-48BD-AF7A-CFE9812F0A55}"/>
              </a:ext>
            </a:extLst>
          </p:cNvPr>
          <p:cNvSpPr>
            <a:spLocks noGrp="1"/>
          </p:cNvSpPr>
          <p:nvPr>
            <p:ph type="sldNum" sz="quarter" idx="12"/>
          </p:nvPr>
        </p:nvSpPr>
        <p:spPr/>
        <p:txBody>
          <a:bodyPr/>
          <a:lstStyle/>
          <a:p>
            <a:fld id="{A2DEED9E-2F85-423F-9A24-7738B8864EC9}" type="slidenum">
              <a:rPr lang="en-GB" smtClean="0"/>
              <a:t>40</a:t>
            </a:fld>
            <a:endParaRPr lang="en-GB"/>
          </a:p>
        </p:txBody>
      </p:sp>
      <p:grpSp>
        <p:nvGrpSpPr>
          <p:cNvPr id="5" name="Group 4">
            <a:extLst>
              <a:ext uri="{FF2B5EF4-FFF2-40B4-BE49-F238E27FC236}">
                <a16:creationId xmlns:a16="http://schemas.microsoft.com/office/drawing/2014/main" id="{C9549167-409A-38E0-0A1E-E795CFC22141}"/>
              </a:ext>
            </a:extLst>
          </p:cNvPr>
          <p:cNvGrpSpPr>
            <a:grpSpLocks noChangeAspect="1"/>
          </p:cNvGrpSpPr>
          <p:nvPr/>
        </p:nvGrpSpPr>
        <p:grpSpPr bwMode="auto">
          <a:xfrm>
            <a:off x="306388" y="1679576"/>
            <a:ext cx="6348413" cy="4605338"/>
            <a:chOff x="193" y="1058"/>
            <a:chExt cx="3999" cy="2901"/>
          </a:xfrm>
        </p:grpSpPr>
        <p:sp>
          <p:nvSpPr>
            <p:cNvPr id="7" name="AutoShape 3">
              <a:extLst>
                <a:ext uri="{FF2B5EF4-FFF2-40B4-BE49-F238E27FC236}">
                  <a16:creationId xmlns:a16="http://schemas.microsoft.com/office/drawing/2014/main" id="{574FD275-C4D3-781C-C68B-1EFEADCB71DC}"/>
                </a:ext>
              </a:extLst>
            </p:cNvPr>
            <p:cNvSpPr>
              <a:spLocks noChangeAspect="1" noChangeArrowheads="1" noTextEdit="1"/>
            </p:cNvSpPr>
            <p:nvPr/>
          </p:nvSpPr>
          <p:spPr bwMode="auto">
            <a:xfrm>
              <a:off x="193" y="1113"/>
              <a:ext cx="3964" cy="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5">
              <a:extLst>
                <a:ext uri="{FF2B5EF4-FFF2-40B4-BE49-F238E27FC236}">
                  <a16:creationId xmlns:a16="http://schemas.microsoft.com/office/drawing/2014/main" id="{0E46E28A-B3DE-67E5-82E1-A8A91DEB8F94}"/>
                </a:ext>
              </a:extLst>
            </p:cNvPr>
            <p:cNvSpPr>
              <a:spLocks noChangeArrowheads="1"/>
            </p:cNvSpPr>
            <p:nvPr/>
          </p:nvSpPr>
          <p:spPr bwMode="auto">
            <a:xfrm>
              <a:off x="235" y="1058"/>
              <a:ext cx="3957" cy="28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5F67E10E-C2BD-724E-B9A3-5B21AC4A09AF}"/>
                </a:ext>
              </a:extLst>
            </p:cNvPr>
            <p:cNvSpPr>
              <a:spLocks noEditPoints="1"/>
            </p:cNvSpPr>
            <p:nvPr/>
          </p:nvSpPr>
          <p:spPr bwMode="auto">
            <a:xfrm>
              <a:off x="743" y="1559"/>
              <a:ext cx="3171" cy="1574"/>
            </a:xfrm>
            <a:custGeom>
              <a:avLst/>
              <a:gdLst>
                <a:gd name="T0" fmla="*/ 0 w 3171"/>
                <a:gd name="T1" fmla="*/ 1574 h 1574"/>
                <a:gd name="T2" fmla="*/ 3171 w 3171"/>
                <a:gd name="T3" fmla="*/ 1574 h 1574"/>
                <a:gd name="T4" fmla="*/ 0 w 3171"/>
                <a:gd name="T5" fmla="*/ 1350 h 1574"/>
                <a:gd name="T6" fmla="*/ 3171 w 3171"/>
                <a:gd name="T7" fmla="*/ 1350 h 1574"/>
                <a:gd name="T8" fmla="*/ 0 w 3171"/>
                <a:gd name="T9" fmla="*/ 1125 h 1574"/>
                <a:gd name="T10" fmla="*/ 3171 w 3171"/>
                <a:gd name="T11" fmla="*/ 1125 h 1574"/>
                <a:gd name="T12" fmla="*/ 0 w 3171"/>
                <a:gd name="T13" fmla="*/ 899 h 1574"/>
                <a:gd name="T14" fmla="*/ 3171 w 3171"/>
                <a:gd name="T15" fmla="*/ 899 h 1574"/>
                <a:gd name="T16" fmla="*/ 0 w 3171"/>
                <a:gd name="T17" fmla="*/ 675 h 1574"/>
                <a:gd name="T18" fmla="*/ 3171 w 3171"/>
                <a:gd name="T19" fmla="*/ 675 h 1574"/>
                <a:gd name="T20" fmla="*/ 0 w 3171"/>
                <a:gd name="T21" fmla="*/ 450 h 1574"/>
                <a:gd name="T22" fmla="*/ 3171 w 3171"/>
                <a:gd name="T23" fmla="*/ 450 h 1574"/>
                <a:gd name="T24" fmla="*/ 0 w 3171"/>
                <a:gd name="T25" fmla="*/ 224 h 1574"/>
                <a:gd name="T26" fmla="*/ 3171 w 3171"/>
                <a:gd name="T27" fmla="*/ 224 h 1574"/>
                <a:gd name="T28" fmla="*/ 0 w 3171"/>
                <a:gd name="T29" fmla="*/ 0 h 1574"/>
                <a:gd name="T30" fmla="*/ 3171 w 3171"/>
                <a:gd name="T31" fmla="*/ 0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1" h="1574">
                  <a:moveTo>
                    <a:pt x="0" y="1574"/>
                  </a:moveTo>
                  <a:lnTo>
                    <a:pt x="3171" y="1574"/>
                  </a:lnTo>
                  <a:moveTo>
                    <a:pt x="0" y="1350"/>
                  </a:moveTo>
                  <a:lnTo>
                    <a:pt x="3171" y="1350"/>
                  </a:lnTo>
                  <a:moveTo>
                    <a:pt x="0" y="1125"/>
                  </a:moveTo>
                  <a:lnTo>
                    <a:pt x="3171" y="1125"/>
                  </a:lnTo>
                  <a:moveTo>
                    <a:pt x="0" y="899"/>
                  </a:moveTo>
                  <a:lnTo>
                    <a:pt x="3171" y="899"/>
                  </a:lnTo>
                  <a:moveTo>
                    <a:pt x="0" y="675"/>
                  </a:moveTo>
                  <a:lnTo>
                    <a:pt x="3171" y="675"/>
                  </a:lnTo>
                  <a:moveTo>
                    <a:pt x="0" y="450"/>
                  </a:moveTo>
                  <a:lnTo>
                    <a:pt x="3171" y="450"/>
                  </a:lnTo>
                  <a:moveTo>
                    <a:pt x="0" y="224"/>
                  </a:moveTo>
                  <a:lnTo>
                    <a:pt x="3171" y="224"/>
                  </a:lnTo>
                  <a:moveTo>
                    <a:pt x="0" y="0"/>
                  </a:moveTo>
                  <a:lnTo>
                    <a:pt x="3171" y="0"/>
                  </a:lnTo>
                </a:path>
              </a:pathLst>
            </a:custGeom>
            <a:noFill/>
            <a:ln w="11113"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9B17A88D-C479-4845-AC3E-325F225E61CC}"/>
                </a:ext>
              </a:extLst>
            </p:cNvPr>
            <p:cNvSpPr>
              <a:spLocks noEditPoints="1"/>
            </p:cNvSpPr>
            <p:nvPr/>
          </p:nvSpPr>
          <p:spPr bwMode="auto">
            <a:xfrm>
              <a:off x="843" y="1840"/>
              <a:ext cx="2752" cy="1518"/>
            </a:xfrm>
            <a:custGeom>
              <a:avLst/>
              <a:gdLst>
                <a:gd name="T0" fmla="*/ 0 w 2752"/>
                <a:gd name="T1" fmla="*/ 837 h 1518"/>
                <a:gd name="T2" fmla="*/ 109 w 2752"/>
                <a:gd name="T3" fmla="*/ 837 h 1518"/>
                <a:gd name="T4" fmla="*/ 109 w 2752"/>
                <a:gd name="T5" fmla="*/ 1518 h 1518"/>
                <a:gd name="T6" fmla="*/ 0 w 2752"/>
                <a:gd name="T7" fmla="*/ 1518 h 1518"/>
                <a:gd name="T8" fmla="*/ 0 w 2752"/>
                <a:gd name="T9" fmla="*/ 837 h 1518"/>
                <a:gd name="T10" fmla="*/ 529 w 2752"/>
                <a:gd name="T11" fmla="*/ 0 h 1518"/>
                <a:gd name="T12" fmla="*/ 638 w 2752"/>
                <a:gd name="T13" fmla="*/ 0 h 1518"/>
                <a:gd name="T14" fmla="*/ 638 w 2752"/>
                <a:gd name="T15" fmla="*/ 1518 h 1518"/>
                <a:gd name="T16" fmla="*/ 529 w 2752"/>
                <a:gd name="T17" fmla="*/ 1518 h 1518"/>
                <a:gd name="T18" fmla="*/ 529 w 2752"/>
                <a:gd name="T19" fmla="*/ 0 h 1518"/>
                <a:gd name="T20" fmla="*/ 1057 w 2752"/>
                <a:gd name="T21" fmla="*/ 856 h 1518"/>
                <a:gd name="T22" fmla="*/ 1166 w 2752"/>
                <a:gd name="T23" fmla="*/ 856 h 1518"/>
                <a:gd name="T24" fmla="*/ 1166 w 2752"/>
                <a:gd name="T25" fmla="*/ 1518 h 1518"/>
                <a:gd name="T26" fmla="*/ 1057 w 2752"/>
                <a:gd name="T27" fmla="*/ 1518 h 1518"/>
                <a:gd name="T28" fmla="*/ 1057 w 2752"/>
                <a:gd name="T29" fmla="*/ 856 h 1518"/>
                <a:gd name="T30" fmla="*/ 1586 w 2752"/>
                <a:gd name="T31" fmla="*/ 1336 h 1518"/>
                <a:gd name="T32" fmla="*/ 1695 w 2752"/>
                <a:gd name="T33" fmla="*/ 1336 h 1518"/>
                <a:gd name="T34" fmla="*/ 1695 w 2752"/>
                <a:gd name="T35" fmla="*/ 1518 h 1518"/>
                <a:gd name="T36" fmla="*/ 1586 w 2752"/>
                <a:gd name="T37" fmla="*/ 1518 h 1518"/>
                <a:gd name="T38" fmla="*/ 1586 w 2752"/>
                <a:gd name="T39" fmla="*/ 1336 h 1518"/>
                <a:gd name="T40" fmla="*/ 2114 w 2752"/>
                <a:gd name="T41" fmla="*/ 1384 h 1518"/>
                <a:gd name="T42" fmla="*/ 2224 w 2752"/>
                <a:gd name="T43" fmla="*/ 1384 h 1518"/>
                <a:gd name="T44" fmla="*/ 2224 w 2752"/>
                <a:gd name="T45" fmla="*/ 1518 h 1518"/>
                <a:gd name="T46" fmla="*/ 2114 w 2752"/>
                <a:gd name="T47" fmla="*/ 1518 h 1518"/>
                <a:gd name="T48" fmla="*/ 2114 w 2752"/>
                <a:gd name="T49" fmla="*/ 1384 h 1518"/>
                <a:gd name="T50" fmla="*/ 2643 w 2752"/>
                <a:gd name="T51" fmla="*/ 1097 h 1518"/>
                <a:gd name="T52" fmla="*/ 2752 w 2752"/>
                <a:gd name="T53" fmla="*/ 1097 h 1518"/>
                <a:gd name="T54" fmla="*/ 2752 w 2752"/>
                <a:gd name="T55" fmla="*/ 1518 h 1518"/>
                <a:gd name="T56" fmla="*/ 2643 w 2752"/>
                <a:gd name="T57" fmla="*/ 1518 h 1518"/>
                <a:gd name="T58" fmla="*/ 2643 w 2752"/>
                <a:gd name="T59" fmla="*/ 1097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2" h="1518">
                  <a:moveTo>
                    <a:pt x="0" y="837"/>
                  </a:moveTo>
                  <a:lnTo>
                    <a:pt x="109" y="837"/>
                  </a:lnTo>
                  <a:lnTo>
                    <a:pt x="109" y="1518"/>
                  </a:lnTo>
                  <a:lnTo>
                    <a:pt x="0" y="1518"/>
                  </a:lnTo>
                  <a:lnTo>
                    <a:pt x="0" y="837"/>
                  </a:lnTo>
                  <a:close/>
                  <a:moveTo>
                    <a:pt x="529" y="0"/>
                  </a:moveTo>
                  <a:lnTo>
                    <a:pt x="638" y="0"/>
                  </a:lnTo>
                  <a:lnTo>
                    <a:pt x="638" y="1518"/>
                  </a:lnTo>
                  <a:lnTo>
                    <a:pt x="529" y="1518"/>
                  </a:lnTo>
                  <a:lnTo>
                    <a:pt x="529" y="0"/>
                  </a:lnTo>
                  <a:close/>
                  <a:moveTo>
                    <a:pt x="1057" y="856"/>
                  </a:moveTo>
                  <a:lnTo>
                    <a:pt x="1166" y="856"/>
                  </a:lnTo>
                  <a:lnTo>
                    <a:pt x="1166" y="1518"/>
                  </a:lnTo>
                  <a:lnTo>
                    <a:pt x="1057" y="1518"/>
                  </a:lnTo>
                  <a:lnTo>
                    <a:pt x="1057" y="856"/>
                  </a:lnTo>
                  <a:close/>
                  <a:moveTo>
                    <a:pt x="1586" y="1336"/>
                  </a:moveTo>
                  <a:lnTo>
                    <a:pt x="1695" y="1336"/>
                  </a:lnTo>
                  <a:lnTo>
                    <a:pt x="1695" y="1518"/>
                  </a:lnTo>
                  <a:lnTo>
                    <a:pt x="1586" y="1518"/>
                  </a:lnTo>
                  <a:lnTo>
                    <a:pt x="1586" y="1336"/>
                  </a:lnTo>
                  <a:close/>
                  <a:moveTo>
                    <a:pt x="2114" y="1384"/>
                  </a:moveTo>
                  <a:lnTo>
                    <a:pt x="2224" y="1384"/>
                  </a:lnTo>
                  <a:lnTo>
                    <a:pt x="2224" y="1518"/>
                  </a:lnTo>
                  <a:lnTo>
                    <a:pt x="2114" y="1518"/>
                  </a:lnTo>
                  <a:lnTo>
                    <a:pt x="2114" y="1384"/>
                  </a:lnTo>
                  <a:close/>
                  <a:moveTo>
                    <a:pt x="2643" y="1097"/>
                  </a:moveTo>
                  <a:lnTo>
                    <a:pt x="2752" y="1097"/>
                  </a:lnTo>
                  <a:lnTo>
                    <a:pt x="2752" y="1518"/>
                  </a:lnTo>
                  <a:lnTo>
                    <a:pt x="2643" y="1518"/>
                  </a:lnTo>
                  <a:lnTo>
                    <a:pt x="2643" y="1097"/>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F2551C5E-C3C6-CD4D-4561-8CF3B7DF199E}"/>
                </a:ext>
              </a:extLst>
            </p:cNvPr>
            <p:cNvSpPr>
              <a:spLocks noEditPoints="1"/>
            </p:cNvSpPr>
            <p:nvPr/>
          </p:nvSpPr>
          <p:spPr bwMode="auto">
            <a:xfrm>
              <a:off x="952" y="3049"/>
              <a:ext cx="2753" cy="309"/>
            </a:xfrm>
            <a:custGeom>
              <a:avLst/>
              <a:gdLst>
                <a:gd name="T0" fmla="*/ 0 w 2753"/>
                <a:gd name="T1" fmla="*/ 106 h 309"/>
                <a:gd name="T2" fmla="*/ 111 w 2753"/>
                <a:gd name="T3" fmla="*/ 106 h 309"/>
                <a:gd name="T4" fmla="*/ 111 w 2753"/>
                <a:gd name="T5" fmla="*/ 309 h 309"/>
                <a:gd name="T6" fmla="*/ 0 w 2753"/>
                <a:gd name="T7" fmla="*/ 309 h 309"/>
                <a:gd name="T8" fmla="*/ 0 w 2753"/>
                <a:gd name="T9" fmla="*/ 106 h 309"/>
                <a:gd name="T10" fmla="*/ 529 w 2753"/>
                <a:gd name="T11" fmla="*/ 214 h 309"/>
                <a:gd name="T12" fmla="*/ 639 w 2753"/>
                <a:gd name="T13" fmla="*/ 214 h 309"/>
                <a:gd name="T14" fmla="*/ 639 w 2753"/>
                <a:gd name="T15" fmla="*/ 309 h 309"/>
                <a:gd name="T16" fmla="*/ 529 w 2753"/>
                <a:gd name="T17" fmla="*/ 309 h 309"/>
                <a:gd name="T18" fmla="*/ 529 w 2753"/>
                <a:gd name="T19" fmla="*/ 214 h 309"/>
                <a:gd name="T20" fmla="*/ 1057 w 2753"/>
                <a:gd name="T21" fmla="*/ 0 h 309"/>
                <a:gd name="T22" fmla="*/ 1168 w 2753"/>
                <a:gd name="T23" fmla="*/ 0 h 309"/>
                <a:gd name="T24" fmla="*/ 1168 w 2753"/>
                <a:gd name="T25" fmla="*/ 309 h 309"/>
                <a:gd name="T26" fmla="*/ 1057 w 2753"/>
                <a:gd name="T27" fmla="*/ 309 h 309"/>
                <a:gd name="T28" fmla="*/ 1057 w 2753"/>
                <a:gd name="T29" fmla="*/ 0 h 309"/>
                <a:gd name="T30" fmla="*/ 1586 w 2753"/>
                <a:gd name="T31" fmla="*/ 150 h 309"/>
                <a:gd name="T32" fmla="*/ 1695 w 2753"/>
                <a:gd name="T33" fmla="*/ 150 h 309"/>
                <a:gd name="T34" fmla="*/ 1695 w 2753"/>
                <a:gd name="T35" fmla="*/ 309 h 309"/>
                <a:gd name="T36" fmla="*/ 1586 w 2753"/>
                <a:gd name="T37" fmla="*/ 309 h 309"/>
                <a:gd name="T38" fmla="*/ 1586 w 2753"/>
                <a:gd name="T39" fmla="*/ 150 h 309"/>
                <a:gd name="T40" fmla="*/ 2115 w 2753"/>
                <a:gd name="T41" fmla="*/ 56 h 309"/>
                <a:gd name="T42" fmla="*/ 2224 w 2753"/>
                <a:gd name="T43" fmla="*/ 56 h 309"/>
                <a:gd name="T44" fmla="*/ 2224 w 2753"/>
                <a:gd name="T45" fmla="*/ 309 h 309"/>
                <a:gd name="T46" fmla="*/ 2115 w 2753"/>
                <a:gd name="T47" fmla="*/ 309 h 309"/>
                <a:gd name="T48" fmla="*/ 2115 w 2753"/>
                <a:gd name="T49" fmla="*/ 56 h 309"/>
                <a:gd name="T50" fmla="*/ 2643 w 2753"/>
                <a:gd name="T51" fmla="*/ 38 h 309"/>
                <a:gd name="T52" fmla="*/ 2753 w 2753"/>
                <a:gd name="T53" fmla="*/ 38 h 309"/>
                <a:gd name="T54" fmla="*/ 2753 w 2753"/>
                <a:gd name="T55" fmla="*/ 309 h 309"/>
                <a:gd name="T56" fmla="*/ 2643 w 2753"/>
                <a:gd name="T57" fmla="*/ 309 h 309"/>
                <a:gd name="T58" fmla="*/ 2643 w 2753"/>
                <a:gd name="T59" fmla="*/ 3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3" h="309">
                  <a:moveTo>
                    <a:pt x="0" y="106"/>
                  </a:moveTo>
                  <a:lnTo>
                    <a:pt x="111" y="106"/>
                  </a:lnTo>
                  <a:lnTo>
                    <a:pt x="111" y="309"/>
                  </a:lnTo>
                  <a:lnTo>
                    <a:pt x="0" y="309"/>
                  </a:lnTo>
                  <a:lnTo>
                    <a:pt x="0" y="106"/>
                  </a:lnTo>
                  <a:close/>
                  <a:moveTo>
                    <a:pt x="529" y="214"/>
                  </a:moveTo>
                  <a:lnTo>
                    <a:pt x="639" y="214"/>
                  </a:lnTo>
                  <a:lnTo>
                    <a:pt x="639" y="309"/>
                  </a:lnTo>
                  <a:lnTo>
                    <a:pt x="529" y="309"/>
                  </a:lnTo>
                  <a:lnTo>
                    <a:pt x="529" y="214"/>
                  </a:lnTo>
                  <a:close/>
                  <a:moveTo>
                    <a:pt x="1057" y="0"/>
                  </a:moveTo>
                  <a:lnTo>
                    <a:pt x="1168" y="0"/>
                  </a:lnTo>
                  <a:lnTo>
                    <a:pt x="1168" y="309"/>
                  </a:lnTo>
                  <a:lnTo>
                    <a:pt x="1057" y="309"/>
                  </a:lnTo>
                  <a:lnTo>
                    <a:pt x="1057" y="0"/>
                  </a:lnTo>
                  <a:close/>
                  <a:moveTo>
                    <a:pt x="1586" y="150"/>
                  </a:moveTo>
                  <a:lnTo>
                    <a:pt x="1695" y="150"/>
                  </a:lnTo>
                  <a:lnTo>
                    <a:pt x="1695" y="309"/>
                  </a:lnTo>
                  <a:lnTo>
                    <a:pt x="1586" y="309"/>
                  </a:lnTo>
                  <a:lnTo>
                    <a:pt x="1586" y="150"/>
                  </a:lnTo>
                  <a:close/>
                  <a:moveTo>
                    <a:pt x="2115" y="56"/>
                  </a:moveTo>
                  <a:lnTo>
                    <a:pt x="2224" y="56"/>
                  </a:lnTo>
                  <a:lnTo>
                    <a:pt x="2224" y="309"/>
                  </a:lnTo>
                  <a:lnTo>
                    <a:pt x="2115" y="309"/>
                  </a:lnTo>
                  <a:lnTo>
                    <a:pt x="2115" y="56"/>
                  </a:lnTo>
                  <a:close/>
                  <a:moveTo>
                    <a:pt x="2643" y="38"/>
                  </a:moveTo>
                  <a:lnTo>
                    <a:pt x="2753" y="38"/>
                  </a:lnTo>
                  <a:lnTo>
                    <a:pt x="2753" y="309"/>
                  </a:lnTo>
                  <a:lnTo>
                    <a:pt x="2643" y="309"/>
                  </a:lnTo>
                  <a:lnTo>
                    <a:pt x="2643" y="38"/>
                  </a:lnTo>
                  <a:close/>
                </a:path>
              </a:pathLst>
            </a:custGeom>
            <a:solidFill>
              <a:srgbClr val="ED7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AB9FA5C8-8615-A85E-2EF4-614F429807E1}"/>
                </a:ext>
              </a:extLst>
            </p:cNvPr>
            <p:cNvSpPr>
              <a:spLocks noEditPoints="1"/>
            </p:cNvSpPr>
            <p:nvPr/>
          </p:nvSpPr>
          <p:spPr bwMode="auto">
            <a:xfrm>
              <a:off x="1063" y="1744"/>
              <a:ext cx="2751" cy="1614"/>
            </a:xfrm>
            <a:custGeom>
              <a:avLst/>
              <a:gdLst>
                <a:gd name="T0" fmla="*/ 0 w 2751"/>
                <a:gd name="T1" fmla="*/ 729 h 1614"/>
                <a:gd name="T2" fmla="*/ 109 w 2751"/>
                <a:gd name="T3" fmla="*/ 729 h 1614"/>
                <a:gd name="T4" fmla="*/ 109 w 2751"/>
                <a:gd name="T5" fmla="*/ 1614 h 1614"/>
                <a:gd name="T6" fmla="*/ 0 w 2751"/>
                <a:gd name="T7" fmla="*/ 1614 h 1614"/>
                <a:gd name="T8" fmla="*/ 0 w 2751"/>
                <a:gd name="T9" fmla="*/ 729 h 1614"/>
                <a:gd name="T10" fmla="*/ 528 w 2751"/>
                <a:gd name="T11" fmla="*/ 0 h 1614"/>
                <a:gd name="T12" fmla="*/ 638 w 2751"/>
                <a:gd name="T13" fmla="*/ 0 h 1614"/>
                <a:gd name="T14" fmla="*/ 638 w 2751"/>
                <a:gd name="T15" fmla="*/ 1614 h 1614"/>
                <a:gd name="T16" fmla="*/ 528 w 2751"/>
                <a:gd name="T17" fmla="*/ 1614 h 1614"/>
                <a:gd name="T18" fmla="*/ 528 w 2751"/>
                <a:gd name="T19" fmla="*/ 0 h 1614"/>
                <a:gd name="T20" fmla="*/ 1057 w 2751"/>
                <a:gd name="T21" fmla="*/ 643 h 1614"/>
                <a:gd name="T22" fmla="*/ 1166 w 2751"/>
                <a:gd name="T23" fmla="*/ 643 h 1614"/>
                <a:gd name="T24" fmla="*/ 1166 w 2751"/>
                <a:gd name="T25" fmla="*/ 1614 h 1614"/>
                <a:gd name="T26" fmla="*/ 1057 w 2751"/>
                <a:gd name="T27" fmla="*/ 1614 h 1614"/>
                <a:gd name="T28" fmla="*/ 1057 w 2751"/>
                <a:gd name="T29" fmla="*/ 643 h 1614"/>
                <a:gd name="T30" fmla="*/ 1584 w 2751"/>
                <a:gd name="T31" fmla="*/ 1272 h 1614"/>
                <a:gd name="T32" fmla="*/ 1695 w 2751"/>
                <a:gd name="T33" fmla="*/ 1272 h 1614"/>
                <a:gd name="T34" fmla="*/ 1695 w 2751"/>
                <a:gd name="T35" fmla="*/ 1614 h 1614"/>
                <a:gd name="T36" fmla="*/ 1584 w 2751"/>
                <a:gd name="T37" fmla="*/ 1614 h 1614"/>
                <a:gd name="T38" fmla="*/ 1584 w 2751"/>
                <a:gd name="T39" fmla="*/ 1272 h 1614"/>
                <a:gd name="T40" fmla="*/ 2113 w 2751"/>
                <a:gd name="T41" fmla="*/ 1226 h 1614"/>
                <a:gd name="T42" fmla="*/ 2223 w 2751"/>
                <a:gd name="T43" fmla="*/ 1226 h 1614"/>
                <a:gd name="T44" fmla="*/ 2223 w 2751"/>
                <a:gd name="T45" fmla="*/ 1614 h 1614"/>
                <a:gd name="T46" fmla="*/ 2113 w 2751"/>
                <a:gd name="T47" fmla="*/ 1614 h 1614"/>
                <a:gd name="T48" fmla="*/ 2113 w 2751"/>
                <a:gd name="T49" fmla="*/ 1226 h 1614"/>
                <a:gd name="T50" fmla="*/ 2642 w 2751"/>
                <a:gd name="T51" fmla="*/ 922 h 1614"/>
                <a:gd name="T52" fmla="*/ 2751 w 2751"/>
                <a:gd name="T53" fmla="*/ 922 h 1614"/>
                <a:gd name="T54" fmla="*/ 2751 w 2751"/>
                <a:gd name="T55" fmla="*/ 1614 h 1614"/>
                <a:gd name="T56" fmla="*/ 2642 w 2751"/>
                <a:gd name="T57" fmla="*/ 1614 h 1614"/>
                <a:gd name="T58" fmla="*/ 2642 w 2751"/>
                <a:gd name="T59" fmla="*/ 922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1" h="1614">
                  <a:moveTo>
                    <a:pt x="0" y="729"/>
                  </a:moveTo>
                  <a:lnTo>
                    <a:pt x="109" y="729"/>
                  </a:lnTo>
                  <a:lnTo>
                    <a:pt x="109" y="1614"/>
                  </a:lnTo>
                  <a:lnTo>
                    <a:pt x="0" y="1614"/>
                  </a:lnTo>
                  <a:lnTo>
                    <a:pt x="0" y="729"/>
                  </a:lnTo>
                  <a:close/>
                  <a:moveTo>
                    <a:pt x="528" y="0"/>
                  </a:moveTo>
                  <a:lnTo>
                    <a:pt x="638" y="0"/>
                  </a:lnTo>
                  <a:lnTo>
                    <a:pt x="638" y="1614"/>
                  </a:lnTo>
                  <a:lnTo>
                    <a:pt x="528" y="1614"/>
                  </a:lnTo>
                  <a:lnTo>
                    <a:pt x="528" y="0"/>
                  </a:lnTo>
                  <a:close/>
                  <a:moveTo>
                    <a:pt x="1057" y="643"/>
                  </a:moveTo>
                  <a:lnTo>
                    <a:pt x="1166" y="643"/>
                  </a:lnTo>
                  <a:lnTo>
                    <a:pt x="1166" y="1614"/>
                  </a:lnTo>
                  <a:lnTo>
                    <a:pt x="1057" y="1614"/>
                  </a:lnTo>
                  <a:lnTo>
                    <a:pt x="1057" y="643"/>
                  </a:lnTo>
                  <a:close/>
                  <a:moveTo>
                    <a:pt x="1584" y="1272"/>
                  </a:moveTo>
                  <a:lnTo>
                    <a:pt x="1695" y="1272"/>
                  </a:lnTo>
                  <a:lnTo>
                    <a:pt x="1695" y="1614"/>
                  </a:lnTo>
                  <a:lnTo>
                    <a:pt x="1584" y="1614"/>
                  </a:lnTo>
                  <a:lnTo>
                    <a:pt x="1584" y="1272"/>
                  </a:lnTo>
                  <a:close/>
                  <a:moveTo>
                    <a:pt x="2113" y="1226"/>
                  </a:moveTo>
                  <a:lnTo>
                    <a:pt x="2223" y="1226"/>
                  </a:lnTo>
                  <a:lnTo>
                    <a:pt x="2223" y="1614"/>
                  </a:lnTo>
                  <a:lnTo>
                    <a:pt x="2113" y="1614"/>
                  </a:lnTo>
                  <a:lnTo>
                    <a:pt x="2113" y="1226"/>
                  </a:lnTo>
                  <a:close/>
                  <a:moveTo>
                    <a:pt x="2642" y="922"/>
                  </a:moveTo>
                  <a:lnTo>
                    <a:pt x="2751" y="922"/>
                  </a:lnTo>
                  <a:lnTo>
                    <a:pt x="2751" y="1614"/>
                  </a:lnTo>
                  <a:lnTo>
                    <a:pt x="2642" y="1614"/>
                  </a:lnTo>
                  <a:lnTo>
                    <a:pt x="2642" y="922"/>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Line 10">
              <a:extLst>
                <a:ext uri="{FF2B5EF4-FFF2-40B4-BE49-F238E27FC236}">
                  <a16:creationId xmlns:a16="http://schemas.microsoft.com/office/drawing/2014/main" id="{53C4CE4B-BD5F-2D15-6D67-EF03C8518A6E}"/>
                </a:ext>
              </a:extLst>
            </p:cNvPr>
            <p:cNvSpPr>
              <a:spLocks noChangeShapeType="1"/>
            </p:cNvSpPr>
            <p:nvPr/>
          </p:nvSpPr>
          <p:spPr bwMode="auto">
            <a:xfrm>
              <a:off x="743" y="3358"/>
              <a:ext cx="3171" cy="0"/>
            </a:xfrm>
            <a:prstGeom prst="line">
              <a:avLst/>
            </a:prstGeom>
            <a:noFill/>
            <a:ln w="11113"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1">
              <a:extLst>
                <a:ext uri="{FF2B5EF4-FFF2-40B4-BE49-F238E27FC236}">
                  <a16:creationId xmlns:a16="http://schemas.microsoft.com/office/drawing/2014/main" id="{943B62E3-D96C-8FE8-0BF7-52619A255E8E}"/>
                </a:ext>
              </a:extLst>
            </p:cNvPr>
            <p:cNvSpPr>
              <a:spLocks noChangeArrowheads="1"/>
            </p:cNvSpPr>
            <p:nvPr/>
          </p:nvSpPr>
          <p:spPr bwMode="auto">
            <a:xfrm>
              <a:off x="616" y="3299"/>
              <a:ext cx="9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8E50F98B-A430-5A3B-37B8-4F5CAE2D664E}"/>
                </a:ext>
              </a:extLst>
            </p:cNvPr>
            <p:cNvSpPr>
              <a:spLocks noChangeArrowheads="1"/>
            </p:cNvSpPr>
            <p:nvPr/>
          </p:nvSpPr>
          <p:spPr bwMode="auto">
            <a:xfrm>
              <a:off x="391" y="3073"/>
              <a:ext cx="3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200000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867380E4-C2B4-C861-C825-ECE328CCCED9}"/>
                </a:ext>
              </a:extLst>
            </p:cNvPr>
            <p:cNvSpPr>
              <a:spLocks noChangeArrowheads="1"/>
            </p:cNvSpPr>
            <p:nvPr/>
          </p:nvSpPr>
          <p:spPr bwMode="auto">
            <a:xfrm>
              <a:off x="391" y="2848"/>
              <a:ext cx="3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400000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E2519601-8D1E-C36B-F1BA-9FB83304C6B2}"/>
                </a:ext>
              </a:extLst>
            </p:cNvPr>
            <p:cNvSpPr>
              <a:spLocks noChangeArrowheads="1"/>
            </p:cNvSpPr>
            <p:nvPr/>
          </p:nvSpPr>
          <p:spPr bwMode="auto">
            <a:xfrm>
              <a:off x="391" y="2623"/>
              <a:ext cx="3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600000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5">
              <a:extLst>
                <a:ext uri="{FF2B5EF4-FFF2-40B4-BE49-F238E27FC236}">
                  <a16:creationId xmlns:a16="http://schemas.microsoft.com/office/drawing/2014/main" id="{1292A1BB-FA80-2EBD-D8FC-5C0DD36D43D9}"/>
                </a:ext>
              </a:extLst>
            </p:cNvPr>
            <p:cNvSpPr>
              <a:spLocks noChangeArrowheads="1"/>
            </p:cNvSpPr>
            <p:nvPr/>
          </p:nvSpPr>
          <p:spPr bwMode="auto">
            <a:xfrm>
              <a:off x="391" y="2398"/>
              <a:ext cx="3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800000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6">
              <a:extLst>
                <a:ext uri="{FF2B5EF4-FFF2-40B4-BE49-F238E27FC236}">
                  <a16:creationId xmlns:a16="http://schemas.microsoft.com/office/drawing/2014/main" id="{26FDFF0B-F987-559E-ED36-2D656A24D3B2}"/>
                </a:ext>
              </a:extLst>
            </p:cNvPr>
            <p:cNvSpPr>
              <a:spLocks noChangeArrowheads="1"/>
            </p:cNvSpPr>
            <p:nvPr/>
          </p:nvSpPr>
          <p:spPr bwMode="auto">
            <a:xfrm>
              <a:off x="345" y="2173"/>
              <a:ext cx="39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1000000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7">
              <a:extLst>
                <a:ext uri="{FF2B5EF4-FFF2-40B4-BE49-F238E27FC236}">
                  <a16:creationId xmlns:a16="http://schemas.microsoft.com/office/drawing/2014/main" id="{75A5D6D5-F4ED-DEAE-459D-4C92E4C4FCD4}"/>
                </a:ext>
              </a:extLst>
            </p:cNvPr>
            <p:cNvSpPr>
              <a:spLocks noChangeArrowheads="1"/>
            </p:cNvSpPr>
            <p:nvPr/>
          </p:nvSpPr>
          <p:spPr bwMode="auto">
            <a:xfrm>
              <a:off x="345" y="1950"/>
              <a:ext cx="39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1200000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8">
              <a:extLst>
                <a:ext uri="{FF2B5EF4-FFF2-40B4-BE49-F238E27FC236}">
                  <a16:creationId xmlns:a16="http://schemas.microsoft.com/office/drawing/2014/main" id="{93022B3C-A833-538F-DA6E-4D3D95A56D66}"/>
                </a:ext>
              </a:extLst>
            </p:cNvPr>
            <p:cNvSpPr>
              <a:spLocks noChangeArrowheads="1"/>
            </p:cNvSpPr>
            <p:nvPr/>
          </p:nvSpPr>
          <p:spPr bwMode="auto">
            <a:xfrm>
              <a:off x="345" y="1725"/>
              <a:ext cx="39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1400000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9">
              <a:extLst>
                <a:ext uri="{FF2B5EF4-FFF2-40B4-BE49-F238E27FC236}">
                  <a16:creationId xmlns:a16="http://schemas.microsoft.com/office/drawing/2014/main" id="{4E5A8AA6-DFCD-422E-E25E-FB9BBA997EEE}"/>
                </a:ext>
              </a:extLst>
            </p:cNvPr>
            <p:cNvSpPr>
              <a:spLocks noChangeArrowheads="1"/>
            </p:cNvSpPr>
            <p:nvPr/>
          </p:nvSpPr>
          <p:spPr bwMode="auto">
            <a:xfrm>
              <a:off x="345" y="1500"/>
              <a:ext cx="39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1600000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0">
              <a:extLst>
                <a:ext uri="{FF2B5EF4-FFF2-40B4-BE49-F238E27FC236}">
                  <a16:creationId xmlns:a16="http://schemas.microsoft.com/office/drawing/2014/main" id="{5D4E13DB-C378-B57D-6221-7633BC957481}"/>
                </a:ext>
              </a:extLst>
            </p:cNvPr>
            <p:cNvSpPr>
              <a:spLocks noChangeArrowheads="1"/>
            </p:cNvSpPr>
            <p:nvPr/>
          </p:nvSpPr>
          <p:spPr bwMode="auto">
            <a:xfrm>
              <a:off x="901" y="3415"/>
              <a:ext cx="2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21/22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1">
              <a:extLst>
                <a:ext uri="{FF2B5EF4-FFF2-40B4-BE49-F238E27FC236}">
                  <a16:creationId xmlns:a16="http://schemas.microsoft.com/office/drawing/2014/main" id="{A6F9456F-2E72-ED22-DEE7-29B98D522190}"/>
                </a:ext>
              </a:extLst>
            </p:cNvPr>
            <p:cNvSpPr>
              <a:spLocks noChangeArrowheads="1"/>
            </p:cNvSpPr>
            <p:nvPr/>
          </p:nvSpPr>
          <p:spPr bwMode="auto">
            <a:xfrm>
              <a:off x="1429" y="3415"/>
              <a:ext cx="2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2">
              <a:extLst>
                <a:ext uri="{FF2B5EF4-FFF2-40B4-BE49-F238E27FC236}">
                  <a16:creationId xmlns:a16="http://schemas.microsoft.com/office/drawing/2014/main" id="{8C6DC96B-FA71-FE70-3B9C-8A757005DD99}"/>
                </a:ext>
              </a:extLst>
            </p:cNvPr>
            <p:cNvSpPr>
              <a:spLocks noChangeArrowheads="1"/>
            </p:cNvSpPr>
            <p:nvPr/>
          </p:nvSpPr>
          <p:spPr bwMode="auto">
            <a:xfrm>
              <a:off x="1958" y="3415"/>
              <a:ext cx="2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19/20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3">
              <a:extLst>
                <a:ext uri="{FF2B5EF4-FFF2-40B4-BE49-F238E27FC236}">
                  <a16:creationId xmlns:a16="http://schemas.microsoft.com/office/drawing/2014/main" id="{571A2717-1ED7-C555-A1A9-0232719518C7}"/>
                </a:ext>
              </a:extLst>
            </p:cNvPr>
            <p:cNvSpPr>
              <a:spLocks noChangeArrowheads="1"/>
            </p:cNvSpPr>
            <p:nvPr/>
          </p:nvSpPr>
          <p:spPr bwMode="auto">
            <a:xfrm>
              <a:off x="2486" y="3415"/>
              <a:ext cx="2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18/19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4">
              <a:extLst>
                <a:ext uri="{FF2B5EF4-FFF2-40B4-BE49-F238E27FC236}">
                  <a16:creationId xmlns:a16="http://schemas.microsoft.com/office/drawing/2014/main" id="{E044F048-0250-D174-CCD4-A1ECDB253913}"/>
                </a:ext>
              </a:extLst>
            </p:cNvPr>
            <p:cNvSpPr>
              <a:spLocks noChangeArrowheads="1"/>
            </p:cNvSpPr>
            <p:nvPr/>
          </p:nvSpPr>
          <p:spPr bwMode="auto">
            <a:xfrm>
              <a:off x="3015" y="3415"/>
              <a:ext cx="2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17/18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5">
              <a:extLst>
                <a:ext uri="{FF2B5EF4-FFF2-40B4-BE49-F238E27FC236}">
                  <a16:creationId xmlns:a16="http://schemas.microsoft.com/office/drawing/2014/main" id="{CFBB3D21-D7E1-A7CE-40A3-07981F8237EF}"/>
                </a:ext>
              </a:extLst>
            </p:cNvPr>
            <p:cNvSpPr>
              <a:spLocks noChangeArrowheads="1"/>
            </p:cNvSpPr>
            <p:nvPr/>
          </p:nvSpPr>
          <p:spPr bwMode="auto">
            <a:xfrm>
              <a:off x="3543" y="3415"/>
              <a:ext cx="2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16/17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6">
              <a:extLst>
                <a:ext uri="{FF2B5EF4-FFF2-40B4-BE49-F238E27FC236}">
                  <a16:creationId xmlns:a16="http://schemas.microsoft.com/office/drawing/2014/main" id="{9C258E57-E3A9-A4F3-08B7-29BC8A21FE27}"/>
                </a:ext>
              </a:extLst>
            </p:cNvPr>
            <p:cNvSpPr>
              <a:spLocks noChangeArrowheads="1"/>
            </p:cNvSpPr>
            <p:nvPr/>
          </p:nvSpPr>
          <p:spPr bwMode="auto">
            <a:xfrm>
              <a:off x="1183" y="1314"/>
              <a:ext cx="262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595959"/>
                  </a:solidFill>
                  <a:effectLst/>
                  <a:latin typeface="Calibri" panose="020F0502020204030204" pitchFamily="34" charset="0"/>
                </a:rPr>
                <a:t>Cash from Football Fortune 2016/17 – 2021/22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28">
              <a:extLst>
                <a:ext uri="{FF2B5EF4-FFF2-40B4-BE49-F238E27FC236}">
                  <a16:creationId xmlns:a16="http://schemas.microsoft.com/office/drawing/2014/main" id="{C36F923B-906C-0C38-B58F-9CC2E2B88134}"/>
                </a:ext>
              </a:extLst>
            </p:cNvPr>
            <p:cNvSpPr>
              <a:spLocks noChangeArrowheads="1"/>
            </p:cNvSpPr>
            <p:nvPr/>
          </p:nvSpPr>
          <p:spPr bwMode="auto">
            <a:xfrm>
              <a:off x="3163" y="124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29">
              <a:extLst>
                <a:ext uri="{FF2B5EF4-FFF2-40B4-BE49-F238E27FC236}">
                  <a16:creationId xmlns:a16="http://schemas.microsoft.com/office/drawing/2014/main" id="{D44C589B-8CC8-7984-63DF-14A30F62007F}"/>
                </a:ext>
              </a:extLst>
            </p:cNvPr>
            <p:cNvSpPr>
              <a:spLocks noChangeArrowheads="1"/>
            </p:cNvSpPr>
            <p:nvPr/>
          </p:nvSpPr>
          <p:spPr bwMode="auto">
            <a:xfrm>
              <a:off x="655" y="3788"/>
              <a:ext cx="49" cy="50"/>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Rectangle 30">
              <a:extLst>
                <a:ext uri="{FF2B5EF4-FFF2-40B4-BE49-F238E27FC236}">
                  <a16:creationId xmlns:a16="http://schemas.microsoft.com/office/drawing/2014/main" id="{8CDD969A-BCF8-AE6A-86AF-96F923355F20}"/>
                </a:ext>
              </a:extLst>
            </p:cNvPr>
            <p:cNvSpPr>
              <a:spLocks noChangeArrowheads="1"/>
            </p:cNvSpPr>
            <p:nvPr/>
          </p:nvSpPr>
          <p:spPr bwMode="auto">
            <a:xfrm>
              <a:off x="726" y="3754"/>
              <a:ext cx="107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Receipts from player sales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1">
              <a:extLst>
                <a:ext uri="{FF2B5EF4-FFF2-40B4-BE49-F238E27FC236}">
                  <a16:creationId xmlns:a16="http://schemas.microsoft.com/office/drawing/2014/main" id="{4CC24B1D-BDCC-F193-F818-4CF40F93691F}"/>
                </a:ext>
              </a:extLst>
            </p:cNvPr>
            <p:cNvSpPr>
              <a:spLocks noChangeArrowheads="1"/>
            </p:cNvSpPr>
            <p:nvPr/>
          </p:nvSpPr>
          <p:spPr bwMode="auto">
            <a:xfrm>
              <a:off x="1841" y="3788"/>
              <a:ext cx="48" cy="50"/>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32">
              <a:extLst>
                <a:ext uri="{FF2B5EF4-FFF2-40B4-BE49-F238E27FC236}">
                  <a16:creationId xmlns:a16="http://schemas.microsoft.com/office/drawing/2014/main" id="{7BE24BE6-6B29-66F3-019C-0D4F72557E9E}"/>
                </a:ext>
              </a:extLst>
            </p:cNvPr>
            <p:cNvSpPr>
              <a:spLocks noChangeArrowheads="1"/>
            </p:cNvSpPr>
            <p:nvPr/>
          </p:nvSpPr>
          <p:spPr bwMode="auto">
            <a:xfrm>
              <a:off x="1911" y="3754"/>
              <a:ext cx="66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Net cup income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3">
              <a:extLst>
                <a:ext uri="{FF2B5EF4-FFF2-40B4-BE49-F238E27FC236}">
                  <a16:creationId xmlns:a16="http://schemas.microsoft.com/office/drawing/2014/main" id="{2FF0392C-D233-B397-3678-A2FF812977BA}"/>
                </a:ext>
              </a:extLst>
            </p:cNvPr>
            <p:cNvSpPr>
              <a:spLocks noChangeArrowheads="1"/>
            </p:cNvSpPr>
            <p:nvPr/>
          </p:nvSpPr>
          <p:spPr bwMode="auto">
            <a:xfrm>
              <a:off x="2670" y="3788"/>
              <a:ext cx="50" cy="5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Rectangle 34">
              <a:extLst>
                <a:ext uri="{FF2B5EF4-FFF2-40B4-BE49-F238E27FC236}">
                  <a16:creationId xmlns:a16="http://schemas.microsoft.com/office/drawing/2014/main" id="{F083CCDA-9346-6F1F-858A-AB8CEBF78499}"/>
                </a:ext>
              </a:extLst>
            </p:cNvPr>
            <p:cNvSpPr>
              <a:spLocks noChangeArrowheads="1"/>
            </p:cNvSpPr>
            <p:nvPr/>
          </p:nvSpPr>
          <p:spPr bwMode="auto">
            <a:xfrm>
              <a:off x="2741" y="3754"/>
              <a:ext cx="1122"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Cash from Football Fortune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5">
              <a:extLst>
                <a:ext uri="{FF2B5EF4-FFF2-40B4-BE49-F238E27FC236}">
                  <a16:creationId xmlns:a16="http://schemas.microsoft.com/office/drawing/2014/main" id="{C3FCC486-EF20-46F8-6961-DAC4D629EEE0}"/>
                </a:ext>
              </a:extLst>
            </p:cNvPr>
            <p:cNvSpPr>
              <a:spLocks noChangeArrowheads="1"/>
            </p:cNvSpPr>
            <p:nvPr/>
          </p:nvSpPr>
          <p:spPr bwMode="auto">
            <a:xfrm>
              <a:off x="197" y="1117"/>
              <a:ext cx="3957" cy="2839"/>
            </a:xfrm>
            <a:prstGeom prst="rect">
              <a:avLst/>
            </a:prstGeom>
            <a:noFill/>
            <a:ln w="11113"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71612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B25147-CC8C-589A-77DF-A85E221E7069}"/>
              </a:ext>
            </a:extLst>
          </p:cNvPr>
          <p:cNvPicPr>
            <a:picLocks noChangeAspect="1"/>
          </p:cNvPicPr>
          <p:nvPr/>
        </p:nvPicPr>
        <p:blipFill>
          <a:blip r:embed="rId2"/>
          <a:stretch>
            <a:fillRect/>
          </a:stretch>
        </p:blipFill>
        <p:spPr>
          <a:xfrm>
            <a:off x="180483" y="1646620"/>
            <a:ext cx="6259894" cy="3199663"/>
          </a:xfrm>
          <a:prstGeom prst="rect">
            <a:avLst/>
          </a:prstGeom>
        </p:spPr>
      </p:pic>
      <p:cxnSp>
        <p:nvCxnSpPr>
          <p:cNvPr id="8" name="Straight Arrow Connector 7">
            <a:extLst>
              <a:ext uri="{FF2B5EF4-FFF2-40B4-BE49-F238E27FC236}">
                <a16:creationId xmlns:a16="http://schemas.microsoft.com/office/drawing/2014/main" id="{0FB0B6E9-4917-4772-BB97-6368DE99B97E}"/>
              </a:ext>
            </a:extLst>
          </p:cNvPr>
          <p:cNvCxnSpPr>
            <a:cxnSpLocks/>
          </p:cNvCxnSpPr>
          <p:nvPr/>
        </p:nvCxnSpPr>
        <p:spPr>
          <a:xfrm flipH="1">
            <a:off x="3439527" y="2227974"/>
            <a:ext cx="1071034" cy="979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C6A39B1-C722-4D07-B6A7-DABD2BDA9E2A}"/>
              </a:ext>
            </a:extLst>
          </p:cNvPr>
          <p:cNvCxnSpPr>
            <a:cxnSpLocks/>
          </p:cNvCxnSpPr>
          <p:nvPr/>
        </p:nvCxnSpPr>
        <p:spPr>
          <a:xfrm flipH="1" flipV="1">
            <a:off x="5458021" y="2004113"/>
            <a:ext cx="858740" cy="639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4265E0-6365-B27C-518D-B427852B61E5}"/>
              </a:ext>
            </a:extLst>
          </p:cNvPr>
          <p:cNvCxnSpPr>
            <a:cxnSpLocks/>
          </p:cNvCxnSpPr>
          <p:nvPr/>
        </p:nvCxnSpPr>
        <p:spPr>
          <a:xfrm flipH="1">
            <a:off x="2379134" y="3596006"/>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ln w="76200">
            <a:noFill/>
          </a:ln>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rgbClr val="7030A0"/>
                </a:solidFill>
                <a:latin typeface="Arial" panose="020B0604020202020204" pitchFamily="34" charset="0"/>
                <a:cs typeface="Arial" panose="020B0604020202020204" pitchFamily="34" charset="0"/>
              </a:rPr>
              <a:t>Funding </a:t>
            </a:r>
            <a:br>
              <a:rPr lang="en-GB" sz="2400" dirty="0">
                <a:solidFill>
                  <a:srgbClr val="7030A0"/>
                </a:solidFill>
                <a:latin typeface="Arial" panose="020B0604020202020204" pitchFamily="34" charset="0"/>
                <a:cs typeface="Arial" panose="020B0604020202020204" pitchFamily="34" charset="0"/>
              </a:rPr>
            </a:br>
            <a:endParaRPr lang="en-GB" sz="2400" b="1" dirty="0">
              <a:solidFill>
                <a:srgbClr val="7030A0"/>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20527" y="548052"/>
            <a:ext cx="5190990" cy="5319348"/>
          </a:xfrm>
          <a:ln/>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lvl="1" indent="0">
              <a:lnSpc>
                <a:spcPct val="120000"/>
              </a:lnSpc>
              <a:spcBef>
                <a:spcPts val="1000"/>
              </a:spcBef>
              <a:buNone/>
            </a:pPr>
            <a:r>
              <a:rPr lang="en-GB" sz="1500" b="1" dirty="0">
                <a:solidFill>
                  <a:srgbClr val="7030A0"/>
                </a:solidFill>
                <a:latin typeface="Times New Roman" panose="02020603050405020304" pitchFamily="18" charset="0"/>
              </a:rPr>
              <a:t>Funding</a:t>
            </a:r>
            <a:r>
              <a:rPr lang="en-GB" sz="1500" dirty="0">
                <a:latin typeface="Times New Roman" panose="02020603050405020304" pitchFamily="18" charset="0"/>
              </a:rPr>
              <a:t>  - we get cash in from finances leases, borrowing money (debt) and issuing shares (equity).  </a:t>
            </a:r>
          </a:p>
          <a:p>
            <a:pPr marL="0" lvl="1" indent="0">
              <a:lnSpc>
                <a:spcPct val="120000"/>
              </a:lnSpc>
              <a:spcBef>
                <a:spcPts val="1000"/>
              </a:spcBef>
              <a:buNone/>
            </a:pPr>
            <a:r>
              <a:rPr lang="en-GB" sz="1500" dirty="0">
                <a:latin typeface="Times New Roman" panose="02020603050405020304" pitchFamily="18" charset="0"/>
              </a:rPr>
              <a:t>In the six years ended 30 June 2022 we received a total of £2.69m of funding from:</a:t>
            </a:r>
          </a:p>
          <a:p>
            <a:pPr marL="342900" lvl="1" indent="-342900">
              <a:lnSpc>
                <a:spcPct val="100000"/>
              </a:lnSpc>
              <a:spcBef>
                <a:spcPts val="1000"/>
              </a:spcBef>
            </a:pPr>
            <a:r>
              <a:rPr lang="en-GB" sz="1500" dirty="0">
                <a:latin typeface="Times New Roman" panose="02020603050405020304" pitchFamily="18" charset="0"/>
              </a:rPr>
              <a:t>EWM £2.1m (debt)</a:t>
            </a:r>
          </a:p>
          <a:p>
            <a:pPr marL="342900" lvl="1" indent="-342900">
              <a:lnSpc>
                <a:spcPct val="100000"/>
              </a:lnSpc>
              <a:spcBef>
                <a:spcPts val="1000"/>
              </a:spcBef>
            </a:pPr>
            <a:r>
              <a:rPr lang="en-GB" sz="1500" dirty="0">
                <a:latin typeface="Times New Roman" panose="02020603050405020304" pitchFamily="18" charset="0"/>
              </a:rPr>
              <a:t>Majority shareholder equity £470k (initially debt then converted to equity)</a:t>
            </a:r>
          </a:p>
          <a:p>
            <a:pPr marL="342900" lvl="1" indent="-342900">
              <a:lnSpc>
                <a:spcPct val="100000"/>
              </a:lnSpc>
              <a:spcBef>
                <a:spcPts val="1000"/>
              </a:spcBef>
            </a:pPr>
            <a:r>
              <a:rPr lang="en-GB" sz="1500" dirty="0">
                <a:latin typeface="Times New Roman" panose="02020603050405020304" pitchFamily="18" charset="0"/>
              </a:rPr>
              <a:t>EFL £120k (debt) with £40k now repaid</a:t>
            </a:r>
          </a:p>
          <a:p>
            <a:pPr marL="0" lvl="1" indent="0">
              <a:lnSpc>
                <a:spcPct val="120000"/>
              </a:lnSpc>
              <a:spcBef>
                <a:spcPts val="1000"/>
              </a:spcBef>
              <a:buNone/>
            </a:pPr>
            <a:r>
              <a:rPr lang="en-GB" sz="1500" dirty="0">
                <a:latin typeface="Times New Roman" panose="02020603050405020304" pitchFamily="18" charset="0"/>
              </a:rPr>
              <a:t>We repaid £122k to Pioneer (via commercial contras for sponsorship) and bank mortgages on the Club houses and £40k to EFL.  Giving a net funding cash inflow of £2.5m. </a:t>
            </a:r>
          </a:p>
          <a:p>
            <a:pPr marL="0" lvl="1" indent="0">
              <a:lnSpc>
                <a:spcPct val="120000"/>
              </a:lnSpc>
              <a:spcBef>
                <a:spcPts val="1000"/>
              </a:spcBef>
              <a:buNone/>
            </a:pPr>
            <a:r>
              <a:rPr lang="en-GB" sz="1500" dirty="0">
                <a:latin typeface="Times New Roman" panose="02020603050405020304" pitchFamily="18" charset="0"/>
              </a:rPr>
              <a:t>The graph shows the significant funding in the three years 16/17, 17/18 and 18/19, to pay for trading losses from increasing and high player wages (see previous) when Football Fortune was low.</a:t>
            </a:r>
          </a:p>
          <a:p>
            <a:pPr marL="0" lvl="1" indent="0">
              <a:lnSpc>
                <a:spcPct val="120000"/>
              </a:lnSpc>
              <a:spcBef>
                <a:spcPts val="1000"/>
              </a:spcBef>
              <a:buNone/>
            </a:pPr>
            <a:r>
              <a:rPr lang="en-GB" sz="1500" dirty="0">
                <a:latin typeface="Times New Roman" panose="02020603050405020304" pitchFamily="18" charset="0"/>
              </a:rPr>
              <a:t>No new funding has been received since May 19 (except the temporary EFL loan – used as reserve for the Covid emergency and are being repaid).</a:t>
            </a:r>
          </a:p>
          <a:p>
            <a:pPr marL="0" lvl="1" indent="0">
              <a:lnSpc>
                <a:spcPct val="120000"/>
              </a:lnSpc>
              <a:spcBef>
                <a:spcPts val="1000"/>
              </a:spcBef>
              <a:buNone/>
            </a:pPr>
            <a:r>
              <a:rPr lang="en-GB" sz="1500" b="1" dirty="0">
                <a:latin typeface="Times New Roman" panose="02020603050405020304" pitchFamily="18" charset="0"/>
              </a:rPr>
              <a:t>Since May 2019 the club has operated without external funding.</a:t>
            </a:r>
          </a:p>
          <a:p>
            <a:pPr marL="0" lvl="1" indent="0">
              <a:lnSpc>
                <a:spcPct val="120000"/>
              </a:lnSpc>
              <a:spcBef>
                <a:spcPts val="1000"/>
              </a:spcBef>
              <a:buNone/>
            </a:pPr>
            <a:endParaRPr lang="en-GB" sz="1500" b="1" dirty="0">
              <a:solidFill>
                <a:srgbClr val="7030A0"/>
              </a:solidFill>
              <a:latin typeface="Times New Roman" panose="02020603050405020304" pitchFamily="18" charset="0"/>
            </a:endParaRPr>
          </a:p>
          <a:p>
            <a:pPr marL="457200" lvl="2" indent="0">
              <a:spcBef>
                <a:spcPts val="1000"/>
              </a:spcBef>
              <a:buNone/>
            </a:pPr>
            <a:endParaRPr lang="en-GB" sz="1800" dirty="0">
              <a:latin typeface="Times New Roman" panose="02020603050405020304" pitchFamily="18" charset="0"/>
            </a:endParaRPr>
          </a:p>
          <a:p>
            <a:pPr marL="685800" lvl="2">
              <a:spcBef>
                <a:spcPts val="1000"/>
              </a:spcBef>
            </a:pPr>
            <a:endParaRPr lang="en-GB" sz="1800" dirty="0">
              <a:latin typeface="Times New Roman" panose="02020603050405020304" pitchFamily="18" charset="0"/>
            </a:endParaRP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E0ACD2EE-3379-48BD-AF7A-CFE9812F0A55}"/>
              </a:ext>
            </a:extLst>
          </p:cNvPr>
          <p:cNvSpPr>
            <a:spLocks noGrp="1"/>
          </p:cNvSpPr>
          <p:nvPr>
            <p:ph type="sldNum" sz="quarter" idx="12"/>
          </p:nvPr>
        </p:nvSpPr>
        <p:spPr/>
        <p:txBody>
          <a:bodyPr/>
          <a:lstStyle/>
          <a:p>
            <a:fld id="{A2DEED9E-2F85-423F-9A24-7738B8864EC9}" type="slidenum">
              <a:rPr lang="en-GB" smtClean="0"/>
              <a:t>41</a:t>
            </a:fld>
            <a:endParaRPr lang="en-GB"/>
          </a:p>
        </p:txBody>
      </p:sp>
    </p:spTree>
    <p:extLst>
      <p:ext uri="{BB962C8B-B14F-4D97-AF65-F5344CB8AC3E}">
        <p14:creationId xmlns:p14="http://schemas.microsoft.com/office/powerpoint/2010/main" val="3766373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15F8AD-B8A3-2E3D-FAB1-53D1699BF9F2}"/>
              </a:ext>
            </a:extLst>
          </p:cNvPr>
          <p:cNvPicPr>
            <a:picLocks noChangeAspect="1"/>
          </p:cNvPicPr>
          <p:nvPr/>
        </p:nvPicPr>
        <p:blipFill>
          <a:blip r:embed="rId2"/>
          <a:stretch>
            <a:fillRect/>
          </a:stretch>
        </p:blipFill>
        <p:spPr>
          <a:xfrm>
            <a:off x="348867" y="1300828"/>
            <a:ext cx="11268456" cy="3389376"/>
          </a:xfrm>
          <a:prstGeom prst="rect">
            <a:avLst/>
          </a:prstGeom>
        </p:spPr>
      </p:pic>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ln w="76200">
            <a:noFill/>
          </a:ln>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rgbClr val="7030A0"/>
                </a:solidFill>
                <a:latin typeface="Arial" panose="020B0604020202020204" pitchFamily="34" charset="0"/>
                <a:cs typeface="Arial" panose="020B0604020202020204" pitchFamily="34" charset="0"/>
              </a:rPr>
              <a:t>Funding – Total debt trend</a:t>
            </a:r>
            <a:br>
              <a:rPr lang="en-GB" sz="2400" dirty="0">
                <a:solidFill>
                  <a:srgbClr val="7030A0"/>
                </a:solidFill>
                <a:latin typeface="Arial" panose="020B0604020202020204" pitchFamily="34" charset="0"/>
                <a:cs typeface="Arial" panose="020B0604020202020204" pitchFamily="34" charset="0"/>
              </a:rPr>
            </a:br>
            <a:endParaRPr lang="en-GB" sz="2400" b="1" dirty="0">
              <a:solidFill>
                <a:srgbClr val="7030A0"/>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838201" y="5052557"/>
            <a:ext cx="11157856" cy="1569623"/>
          </a:xfrm>
          <a:ln/>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lvl="1" indent="0">
              <a:lnSpc>
                <a:spcPct val="120000"/>
              </a:lnSpc>
              <a:spcBef>
                <a:spcPts val="1000"/>
              </a:spcBef>
              <a:buNone/>
            </a:pPr>
            <a:r>
              <a:rPr lang="en-GB" sz="1500" dirty="0">
                <a:effectLst/>
                <a:latin typeface="Times New Roman" panose="02020603050405020304" pitchFamily="18" charset="0"/>
                <a:ea typeface="Times New Roman" panose="02020603050405020304" pitchFamily="18" charset="0"/>
              </a:rPr>
              <a:t>The </a:t>
            </a:r>
            <a:r>
              <a:rPr lang="en-GB" sz="1500" dirty="0">
                <a:latin typeface="Times New Roman" panose="02020603050405020304" pitchFamily="18" charset="0"/>
                <a:ea typeface="Times New Roman" panose="02020603050405020304" pitchFamily="18" charset="0"/>
              </a:rPr>
              <a:t>level of total debt </a:t>
            </a:r>
            <a:r>
              <a:rPr lang="en-GB" sz="1500" dirty="0">
                <a:effectLst/>
                <a:latin typeface="Times New Roman" panose="02020603050405020304" pitchFamily="18" charset="0"/>
                <a:ea typeface="Times New Roman" panose="02020603050405020304" pitchFamily="18" charset="0"/>
              </a:rPr>
              <a:t>over the last 15 years has been relatively consistent. From 2008 to 2018 debt has been </a:t>
            </a:r>
            <a:r>
              <a:rPr lang="en-GB" sz="1500" dirty="0">
                <a:latin typeface="Times New Roman" panose="02020603050405020304" pitchFamily="18" charset="0"/>
                <a:ea typeface="Times New Roman" panose="02020603050405020304" pitchFamily="18" charset="0"/>
              </a:rPr>
              <a:t>relatively unchanged </a:t>
            </a:r>
            <a:r>
              <a:rPr lang="en-GB" sz="1500" dirty="0">
                <a:effectLst/>
                <a:latin typeface="Times New Roman" panose="02020603050405020304" pitchFamily="18" charset="0"/>
                <a:ea typeface="Times New Roman" panose="02020603050405020304" pitchFamily="18" charset="0"/>
              </a:rPr>
              <a:t> circa £1.75m-£2.25m.. </a:t>
            </a:r>
          </a:p>
          <a:p>
            <a:pPr marL="0" lvl="1" indent="0">
              <a:lnSpc>
                <a:spcPct val="120000"/>
              </a:lnSpc>
              <a:spcBef>
                <a:spcPts val="1000"/>
              </a:spcBef>
              <a:buNone/>
            </a:pPr>
            <a:r>
              <a:rPr lang="en-GB" sz="1500" dirty="0">
                <a:latin typeface="Times New Roman" panose="02020603050405020304" pitchFamily="18" charset="0"/>
                <a:ea typeface="Times New Roman" panose="02020603050405020304" pitchFamily="18" charset="0"/>
              </a:rPr>
              <a:t>Typically, each change of ownership has been associated with immediate or eventual debt write-off (after John Courtney and Fred Story exits). £1.1m written off in 14/15 by FS</a:t>
            </a:r>
          </a:p>
          <a:p>
            <a:pPr marL="0" lvl="1" indent="0">
              <a:lnSpc>
                <a:spcPct val="120000"/>
              </a:lnSpc>
              <a:spcBef>
                <a:spcPts val="1000"/>
              </a:spcBef>
              <a:buNone/>
            </a:pPr>
            <a:r>
              <a:rPr lang="en-GB" sz="1500" dirty="0">
                <a:latin typeface="Times New Roman" panose="02020603050405020304" pitchFamily="18" charset="0"/>
                <a:ea typeface="Times New Roman" panose="02020603050405020304" pitchFamily="18" charset="0"/>
              </a:rPr>
              <a:t>£1.485m of director debt (AJ, JN Lord Clark) was exchanged for non-voting equity between June 2017 and June 2019.</a:t>
            </a:r>
          </a:p>
          <a:p>
            <a:pPr marL="0" lvl="1" indent="0">
              <a:lnSpc>
                <a:spcPct val="120000"/>
              </a:lnSpc>
              <a:spcBef>
                <a:spcPts val="1000"/>
              </a:spcBef>
              <a:buNone/>
            </a:pPr>
            <a:r>
              <a:rPr lang="en-GB" sz="1500" dirty="0">
                <a:latin typeface="Times New Roman" panose="02020603050405020304" pitchFamily="18" charset="0"/>
              </a:rPr>
              <a:t>In 21/22 total debt was £3.15m comprising </a:t>
            </a:r>
            <a:r>
              <a:rPr lang="en-GB" sz="1500" dirty="0" err="1">
                <a:latin typeface="Times New Roman" panose="02020603050405020304" pitchFamily="18" charset="0"/>
              </a:rPr>
              <a:t>Purepay</a:t>
            </a:r>
            <a:r>
              <a:rPr lang="en-GB" sz="1500" dirty="0">
                <a:latin typeface="Times New Roman" panose="02020603050405020304" pitchFamily="18" charset="0"/>
              </a:rPr>
              <a:t> £2.4m, Pioneer £449k, EFL £80k with the remainder being bank.  This is peak over the period, driven by the advances in the three seasons 16/17, 17/18 and 18/19 after the large increase in Football spending not funded by Football Fortune (and since May 2019 – accruing interest).</a:t>
            </a:r>
          </a:p>
          <a:p>
            <a:pPr marL="0" lvl="1" indent="0">
              <a:lnSpc>
                <a:spcPct val="120000"/>
              </a:lnSpc>
              <a:spcBef>
                <a:spcPts val="1000"/>
              </a:spcBef>
              <a:buNone/>
            </a:pPr>
            <a:endParaRPr lang="en-GB" sz="1500" dirty="0">
              <a:latin typeface="Times New Roman" panose="02020603050405020304" pitchFamily="18" charset="0"/>
              <a:ea typeface="Times New Roman" panose="02020603050405020304" pitchFamily="18" charset="0"/>
            </a:endParaRPr>
          </a:p>
          <a:p>
            <a:pPr marL="0" lvl="1" indent="0">
              <a:lnSpc>
                <a:spcPct val="120000"/>
              </a:lnSpc>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E0ACD2EE-3379-48BD-AF7A-CFE9812F0A55}"/>
              </a:ext>
            </a:extLst>
          </p:cNvPr>
          <p:cNvSpPr>
            <a:spLocks noGrp="1"/>
          </p:cNvSpPr>
          <p:nvPr>
            <p:ph type="sldNum" sz="quarter" idx="12"/>
          </p:nvPr>
        </p:nvSpPr>
        <p:spPr/>
        <p:txBody>
          <a:bodyPr/>
          <a:lstStyle/>
          <a:p>
            <a:fld id="{A2DEED9E-2F85-423F-9A24-7738B8864EC9}" type="slidenum">
              <a:rPr lang="en-GB" smtClean="0"/>
              <a:t>42</a:t>
            </a:fld>
            <a:endParaRPr lang="en-GB"/>
          </a:p>
        </p:txBody>
      </p:sp>
      <p:cxnSp>
        <p:nvCxnSpPr>
          <p:cNvPr id="5" name="Straight Connector 4">
            <a:extLst>
              <a:ext uri="{FF2B5EF4-FFF2-40B4-BE49-F238E27FC236}">
                <a16:creationId xmlns:a16="http://schemas.microsoft.com/office/drawing/2014/main" id="{4E5C5774-E92B-6E2F-579B-E91D8BF9E665}"/>
              </a:ext>
            </a:extLst>
          </p:cNvPr>
          <p:cNvCxnSpPr>
            <a:cxnSpLocks/>
          </p:cNvCxnSpPr>
          <p:nvPr/>
        </p:nvCxnSpPr>
        <p:spPr>
          <a:xfrm>
            <a:off x="865742" y="2594071"/>
            <a:ext cx="10977391" cy="0"/>
          </a:xfrm>
          <a:prstGeom prst="line">
            <a:avLst/>
          </a:prstGeom>
        </p:spPr>
        <p:style>
          <a:lnRef idx="3">
            <a:schemeClr val="dk1"/>
          </a:lnRef>
          <a:fillRef idx="0">
            <a:schemeClr val="dk1"/>
          </a:fillRef>
          <a:effectRef idx="2">
            <a:schemeClr val="dk1"/>
          </a:effectRef>
          <a:fontRef idx="minor">
            <a:schemeClr val="tx1"/>
          </a:fontRef>
        </p:style>
      </p:cxnSp>
      <p:sp>
        <p:nvSpPr>
          <p:cNvPr id="8" name="Oval 7">
            <a:extLst>
              <a:ext uri="{FF2B5EF4-FFF2-40B4-BE49-F238E27FC236}">
                <a16:creationId xmlns:a16="http://schemas.microsoft.com/office/drawing/2014/main" id="{FF316D54-B456-FF0C-33BD-4643042EE5C5}"/>
              </a:ext>
            </a:extLst>
          </p:cNvPr>
          <p:cNvSpPr/>
          <p:nvPr/>
        </p:nvSpPr>
        <p:spPr>
          <a:xfrm>
            <a:off x="5318343" y="2835140"/>
            <a:ext cx="591569" cy="1324630"/>
          </a:xfrm>
          <a:prstGeom prst="ellipse">
            <a:avLst/>
          </a:prstGeom>
          <a:solidFill>
            <a:schemeClr val="lt1">
              <a:alpha val="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Oval 12">
            <a:extLst>
              <a:ext uri="{FF2B5EF4-FFF2-40B4-BE49-F238E27FC236}">
                <a16:creationId xmlns:a16="http://schemas.microsoft.com/office/drawing/2014/main" id="{3A3D7E62-CD8A-0AAF-1C84-5CE928D29522}"/>
              </a:ext>
            </a:extLst>
          </p:cNvPr>
          <p:cNvSpPr/>
          <p:nvPr/>
        </p:nvSpPr>
        <p:spPr>
          <a:xfrm>
            <a:off x="10892222" y="2803198"/>
            <a:ext cx="591569" cy="1324630"/>
          </a:xfrm>
          <a:prstGeom prst="ellipse">
            <a:avLst/>
          </a:prstGeom>
          <a:solidFill>
            <a:schemeClr val="lt1">
              <a:alpha val="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Oval 13">
            <a:extLst>
              <a:ext uri="{FF2B5EF4-FFF2-40B4-BE49-F238E27FC236}">
                <a16:creationId xmlns:a16="http://schemas.microsoft.com/office/drawing/2014/main" id="{F85B5400-A870-C79F-990F-B07F95FA72E9}"/>
              </a:ext>
            </a:extLst>
          </p:cNvPr>
          <p:cNvSpPr/>
          <p:nvPr/>
        </p:nvSpPr>
        <p:spPr>
          <a:xfrm>
            <a:off x="3128211" y="2835140"/>
            <a:ext cx="1098983" cy="1324630"/>
          </a:xfrm>
          <a:prstGeom prst="ellipse">
            <a:avLst/>
          </a:prstGeom>
          <a:solidFill>
            <a:schemeClr val="lt1">
              <a:alpha val="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797624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395705" y="492610"/>
            <a:ext cx="3273784" cy="3071906"/>
          </a:xfrm>
        </p:spPr>
        <p:txBody>
          <a:bodyPr vert="horz" lIns="91440" tIns="45720" rIns="91440" bIns="45720" rtlCol="0" anchor="t">
            <a:normAutofit/>
          </a:bodyPr>
          <a:lstStyle/>
          <a:p>
            <a:r>
              <a:rPr lang="en-US" sz="2400" kern="1200" dirty="0">
                <a:solidFill>
                  <a:srgbClr val="FFFFFF"/>
                </a:solidFill>
                <a:latin typeface="Arial" panose="020B0604020202020204" pitchFamily="34" charset="0"/>
                <a:cs typeface="Arial" panose="020B0604020202020204" pitchFamily="34" charset="0"/>
              </a:rPr>
              <a:t>Carlisle United </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Understanding the </a:t>
            </a:r>
            <a:r>
              <a:rPr lang="en-US" sz="2400" dirty="0">
                <a:solidFill>
                  <a:srgbClr val="FFFFFF"/>
                </a:solidFill>
                <a:latin typeface="Arial" panose="020B0604020202020204" pitchFamily="34" charset="0"/>
                <a:cs typeface="Arial" panose="020B0604020202020204" pitchFamily="34" charset="0"/>
              </a:rPr>
              <a:t>Club’s</a:t>
            </a:r>
            <a:r>
              <a:rPr lang="en-US" sz="2400" kern="1200" dirty="0">
                <a:solidFill>
                  <a:srgbClr val="FFFFFF"/>
                </a:solidFill>
                <a:latin typeface="Arial" panose="020B0604020202020204" pitchFamily="34" charset="0"/>
                <a:cs typeface="Arial" panose="020B0604020202020204" pitchFamily="34" charset="0"/>
              </a:rPr>
              <a:t> </a:t>
            </a:r>
            <a:r>
              <a:rPr lang="en-US" sz="2400" dirty="0">
                <a:solidFill>
                  <a:srgbClr val="FFFFFF"/>
                </a:solidFill>
                <a:latin typeface="Arial" panose="020B0604020202020204" pitchFamily="34" charset="0"/>
                <a:cs typeface="Arial" panose="020B0604020202020204" pitchFamily="34" charset="0"/>
              </a:rPr>
              <a:t>f</a:t>
            </a:r>
            <a:r>
              <a:rPr lang="en-US" sz="2400" kern="1200" dirty="0">
                <a:solidFill>
                  <a:srgbClr val="FFFFFF"/>
                </a:solidFill>
                <a:latin typeface="Arial" panose="020B0604020202020204" pitchFamily="34" charset="0"/>
                <a:cs typeface="Arial" panose="020B0604020202020204" pitchFamily="34" charset="0"/>
              </a:rPr>
              <a:t>inances</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b="1" kern="1200" dirty="0">
                <a:solidFill>
                  <a:srgbClr val="FFFFFF"/>
                </a:solidFill>
                <a:latin typeface="Arial" panose="020B0604020202020204" pitchFamily="34" charset="0"/>
                <a:cs typeface="Arial" panose="020B0604020202020204" pitchFamily="34" charset="0"/>
              </a:rPr>
              <a:t>Other financial factors</a:t>
            </a:r>
          </a:p>
        </p:txBody>
      </p:sp>
      <p:graphicFrame>
        <p:nvGraphicFramePr>
          <p:cNvPr id="4" name="Content Placeholder 3">
            <a:extLst>
              <a:ext uri="{FF2B5EF4-FFF2-40B4-BE49-F238E27FC236}">
                <a16:creationId xmlns:a16="http://schemas.microsoft.com/office/drawing/2014/main" id="{E197260F-573A-4ACD-BCC3-08F7530EA868}"/>
              </a:ext>
            </a:extLst>
          </p:cNvPr>
          <p:cNvGraphicFramePr>
            <a:graphicFrameLocks noGrp="1"/>
          </p:cNvGraphicFramePr>
          <p:nvPr>
            <p:ph idx="1"/>
            <p:extLst>
              <p:ext uri="{D42A27DB-BD31-4B8C-83A1-F6EECF244321}">
                <p14:modId xmlns:p14="http://schemas.microsoft.com/office/powerpoint/2010/main" val="2776947347"/>
              </p:ext>
            </p:extLst>
          </p:nvPr>
        </p:nvGraphicFramePr>
        <p:xfrm>
          <a:off x="-2137" y="3689498"/>
          <a:ext cx="4038604" cy="293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4">
            <a:extLst>
              <a:ext uri="{FF2B5EF4-FFF2-40B4-BE49-F238E27FC236}">
                <a16:creationId xmlns:a16="http://schemas.microsoft.com/office/drawing/2014/main" id="{BF96024A-079E-4ABB-8A62-1567781C856C}"/>
              </a:ext>
            </a:extLst>
          </p:cNvPr>
          <p:cNvSpPr txBox="1">
            <a:spLocks/>
          </p:cNvSpPr>
          <p:nvPr/>
        </p:nvSpPr>
        <p:spPr>
          <a:xfrm>
            <a:off x="4355844" y="236520"/>
            <a:ext cx="7116686" cy="6033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2400" b="1" dirty="0">
                <a:latin typeface="Arial" panose="020B0604020202020204" pitchFamily="34" charset="0"/>
                <a:cs typeface="Arial" panose="020B0604020202020204" pitchFamily="34" charset="0"/>
              </a:rPr>
              <a:t>Other financial factors </a:t>
            </a:r>
            <a:endParaRPr lang="en-GB"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SCMP – EFL player spending controls</a:t>
            </a:r>
          </a:p>
          <a:p>
            <a:r>
              <a:rPr lang="en-GB" sz="2400" dirty="0">
                <a:latin typeface="Arial" panose="020B0604020202020204" pitchFamily="34" charset="0"/>
                <a:cs typeface="Arial" panose="020B0604020202020204" pitchFamily="34" charset="0"/>
              </a:rPr>
              <a:t>Wages &amp; salaries</a:t>
            </a:r>
          </a:p>
          <a:p>
            <a:r>
              <a:rPr lang="en-GB" sz="2400" dirty="0">
                <a:latin typeface="Arial" panose="020B0604020202020204" pitchFamily="34" charset="0"/>
                <a:cs typeface="Arial" panose="020B0604020202020204" pitchFamily="34" charset="0"/>
              </a:rPr>
              <a:t>Player churn</a:t>
            </a:r>
          </a:p>
          <a:p>
            <a:r>
              <a:rPr lang="en-GB" sz="2400" dirty="0">
                <a:latin typeface="Arial" panose="020B0604020202020204" pitchFamily="34" charset="0"/>
                <a:cs typeface="Arial" panose="020B0604020202020204" pitchFamily="34" charset="0"/>
              </a:rPr>
              <a:t>Annual Accounts</a:t>
            </a:r>
          </a:p>
          <a:p>
            <a:r>
              <a:rPr lang="en-GB" sz="2400" dirty="0">
                <a:latin typeface="Arial" panose="020B0604020202020204" pitchFamily="34" charset="0"/>
                <a:cs typeface="Arial" panose="020B0604020202020204" pitchFamily="34" charset="0"/>
              </a:rPr>
              <a:t>Attendances</a:t>
            </a:r>
          </a:p>
          <a:p>
            <a:r>
              <a:rPr lang="en-GB" sz="2400" dirty="0">
                <a:latin typeface="Arial" panose="020B0604020202020204" pitchFamily="34" charset="0"/>
                <a:cs typeface="Arial" panose="020B0604020202020204" pitchFamily="34" charset="0"/>
              </a:rPr>
              <a:t>Player churn</a:t>
            </a:r>
          </a:p>
          <a:p>
            <a:r>
              <a:rPr lang="en-GB" sz="2400" dirty="0">
                <a:latin typeface="Arial" panose="020B0604020202020204" pitchFamily="34" charset="0"/>
                <a:cs typeface="Arial" panose="020B0604020202020204" pitchFamily="34" charset="0"/>
              </a:rPr>
              <a:t>Investment spending</a:t>
            </a:r>
          </a:p>
        </p:txBody>
      </p:sp>
      <p:sp>
        <p:nvSpPr>
          <p:cNvPr id="6" name="Slide Number Placeholder 5">
            <a:extLst>
              <a:ext uri="{FF2B5EF4-FFF2-40B4-BE49-F238E27FC236}">
                <a16:creationId xmlns:a16="http://schemas.microsoft.com/office/drawing/2014/main" id="{66CD3A08-E633-4AE5-A619-AB662E40FD53}"/>
              </a:ext>
            </a:extLst>
          </p:cNvPr>
          <p:cNvSpPr>
            <a:spLocks noGrp="1"/>
          </p:cNvSpPr>
          <p:nvPr>
            <p:ph type="sldNum" sz="quarter" idx="12"/>
          </p:nvPr>
        </p:nvSpPr>
        <p:spPr/>
        <p:txBody>
          <a:bodyPr/>
          <a:lstStyle/>
          <a:p>
            <a:fld id="{A2DEED9E-2F85-423F-9A24-7738B8864EC9}" type="slidenum">
              <a:rPr lang="en-GB" smtClean="0"/>
              <a:t>43</a:t>
            </a:fld>
            <a:endParaRPr lang="en-GB"/>
          </a:p>
        </p:txBody>
      </p:sp>
    </p:spTree>
    <p:extLst>
      <p:ext uri="{BB962C8B-B14F-4D97-AF65-F5344CB8AC3E}">
        <p14:creationId xmlns:p14="http://schemas.microsoft.com/office/powerpoint/2010/main" val="272563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9ABE04B-BCE9-AB74-DEA7-8B0D7AD26363}"/>
              </a:ext>
            </a:extLst>
          </p:cNvPr>
          <p:cNvPicPr>
            <a:picLocks noChangeAspect="1"/>
          </p:cNvPicPr>
          <p:nvPr/>
        </p:nvPicPr>
        <p:blipFill>
          <a:blip r:embed="rId2"/>
          <a:stretch>
            <a:fillRect/>
          </a:stretch>
        </p:blipFill>
        <p:spPr>
          <a:xfrm>
            <a:off x="349255" y="1311478"/>
            <a:ext cx="6321052" cy="3929234"/>
          </a:xfrm>
          <a:prstGeom prst="rect">
            <a:avLst/>
          </a:prstGeom>
        </p:spPr>
      </p:pic>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SCMP</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22958" y="298802"/>
            <a:ext cx="5259389" cy="5788040"/>
          </a:xfrm>
          <a:ln>
            <a:solidFill>
              <a:srgbClr val="00B050"/>
            </a:solidFill>
          </a:ln>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lvl="1" indent="0">
              <a:lnSpc>
                <a:spcPct val="120000"/>
              </a:lnSpc>
              <a:spcBef>
                <a:spcPts val="1000"/>
              </a:spcBef>
              <a:buNone/>
            </a:pPr>
            <a:r>
              <a:rPr lang="en-GB" sz="1500" dirty="0">
                <a:latin typeface="Times New Roman" panose="02020603050405020304" pitchFamily="18" charset="0"/>
                <a:ea typeface="Times New Roman" panose="02020603050405020304" pitchFamily="18" charset="0"/>
              </a:rPr>
              <a:t>In EFL L2 clubs are subject to restrictions on spending on player costs  The system is called Salary Cost Management Protocols (“SCMP”),  L1 operates very similar rules but the Championship is completely different.</a:t>
            </a:r>
          </a:p>
          <a:p>
            <a:pPr marL="0" lvl="1" indent="0">
              <a:lnSpc>
                <a:spcPct val="120000"/>
              </a:lnSpc>
              <a:spcBef>
                <a:spcPts val="1000"/>
              </a:spcBef>
              <a:buNone/>
            </a:pPr>
            <a:r>
              <a:rPr lang="en-GB" sz="1500" dirty="0">
                <a:latin typeface="Times New Roman" panose="02020603050405020304" pitchFamily="18" charset="0"/>
                <a:ea typeface="Times New Roman" panose="02020603050405020304" pitchFamily="18" charset="0"/>
              </a:rPr>
              <a:t>In L2, clubs have an allowable SCMP Limit comprising 50% of “Relevant Turnover” plus 100% of “Football Fortune”.  They can spend 100% of the SCMP limit on “Player Related Expenditure”.</a:t>
            </a:r>
          </a:p>
          <a:p>
            <a:pPr marL="0" lvl="1" indent="0">
              <a:lnSpc>
                <a:spcPct val="120000"/>
              </a:lnSpc>
              <a:spcBef>
                <a:spcPts val="1000"/>
              </a:spcBef>
              <a:buNone/>
            </a:pPr>
            <a:r>
              <a:rPr lang="en-GB" sz="1500" dirty="0">
                <a:latin typeface="Times New Roman" panose="02020603050405020304" pitchFamily="18" charset="0"/>
                <a:ea typeface="Times New Roman" panose="02020603050405020304" pitchFamily="18" charset="0"/>
              </a:rPr>
              <a:t>These terms are strictly and specifically defined under EFL regulations.  They are not the same as any definitions used elsewhere.  There are many exemptions and allowances (like Academy and Community spend) which mean “Relevant Turnover” and “Player Related Expenditure” are not indicators of Income or Player Costs either.  </a:t>
            </a:r>
          </a:p>
          <a:p>
            <a:pPr marL="0" lvl="1" indent="0">
              <a:lnSpc>
                <a:spcPct val="120000"/>
              </a:lnSpc>
              <a:spcBef>
                <a:spcPts val="1000"/>
              </a:spcBef>
              <a:buNone/>
            </a:pPr>
            <a:r>
              <a:rPr lang="en-GB" sz="1500" b="1" dirty="0">
                <a:latin typeface="Times New Roman" panose="02020603050405020304" pitchFamily="18" charset="0"/>
                <a:ea typeface="Times New Roman" panose="02020603050405020304" pitchFamily="18" charset="0"/>
              </a:rPr>
              <a:t>If a club spends less than 100% of the SCMP Limit, they can still incur very significant losses (as we did 16/17, 17/18, 18/19)</a:t>
            </a:r>
          </a:p>
          <a:p>
            <a:pPr marL="0" lvl="1" indent="0">
              <a:lnSpc>
                <a:spcPct val="120000"/>
              </a:lnSpc>
              <a:spcBef>
                <a:spcPts val="1000"/>
              </a:spcBef>
              <a:buNone/>
            </a:pPr>
            <a:r>
              <a:rPr lang="en-GB" sz="1500" dirty="0">
                <a:latin typeface="Times New Roman" panose="02020603050405020304" pitchFamily="18" charset="0"/>
                <a:ea typeface="Times New Roman" panose="02020603050405020304" pitchFamily="18" charset="0"/>
              </a:rPr>
              <a:t>There are four indicators to monitor:</a:t>
            </a:r>
          </a:p>
          <a:p>
            <a:pPr marL="342900" lvl="1" indent="-342900">
              <a:lnSpc>
                <a:spcPct val="120000"/>
              </a:lnSpc>
              <a:spcBef>
                <a:spcPts val="1000"/>
              </a:spcBef>
            </a:pPr>
            <a:r>
              <a:rPr lang="en-GB" sz="1500" dirty="0">
                <a:latin typeface="Times New Roman" panose="02020603050405020304" pitchFamily="18" charset="0"/>
                <a:ea typeface="Times New Roman" panose="02020603050405020304" pitchFamily="18" charset="0"/>
              </a:rPr>
              <a:t>SCMP limit £’000 (green line) </a:t>
            </a:r>
          </a:p>
          <a:p>
            <a:pPr marL="342900" lvl="1" indent="-342900">
              <a:lnSpc>
                <a:spcPct val="120000"/>
              </a:lnSpc>
              <a:spcBef>
                <a:spcPts val="1000"/>
              </a:spcBef>
            </a:pPr>
            <a:r>
              <a:rPr lang="en-GB" sz="1500" dirty="0">
                <a:latin typeface="Times New Roman" panose="02020603050405020304" pitchFamily="18" charset="0"/>
                <a:ea typeface="Times New Roman" panose="02020603050405020304" pitchFamily="18" charset="0"/>
              </a:rPr>
              <a:t>Player Related Expenditure £’000 (red blocks)</a:t>
            </a:r>
          </a:p>
          <a:p>
            <a:pPr marL="342900" lvl="1" indent="-342900">
              <a:lnSpc>
                <a:spcPct val="120000"/>
              </a:lnSpc>
              <a:spcBef>
                <a:spcPts val="1000"/>
              </a:spcBef>
            </a:pPr>
            <a:r>
              <a:rPr lang="en-GB" sz="1500" dirty="0">
                <a:latin typeface="Times New Roman" panose="02020603050405020304" pitchFamily="18" charset="0"/>
                <a:ea typeface="Times New Roman" panose="02020603050405020304" pitchFamily="18" charset="0"/>
              </a:rPr>
              <a:t>SCMP headroom (SCMP limit less Player Related Expenditure); blue blocks</a:t>
            </a:r>
          </a:p>
          <a:p>
            <a:pPr marL="342900" lvl="1" indent="-342900">
              <a:lnSpc>
                <a:spcPct val="120000"/>
              </a:lnSpc>
              <a:spcBef>
                <a:spcPts val="1000"/>
              </a:spcBef>
            </a:pPr>
            <a:r>
              <a:rPr lang="en-GB" sz="1500" dirty="0">
                <a:latin typeface="Times New Roman" panose="02020603050405020304" pitchFamily="18" charset="0"/>
                <a:ea typeface="Times New Roman" panose="02020603050405020304" pitchFamily="18" charset="0"/>
              </a:rPr>
              <a:t>Cap% used (Player Related Expenditure as a % of SCMP Limit);  the black line.  The maximum is 100%</a:t>
            </a:r>
          </a:p>
          <a:p>
            <a:pPr marL="0" lvl="1" indent="0">
              <a:lnSpc>
                <a:spcPct val="120000"/>
              </a:lnSpc>
              <a:spcBef>
                <a:spcPts val="1000"/>
              </a:spcBef>
              <a:buNone/>
            </a:pPr>
            <a:r>
              <a:rPr lang="en-GB" sz="1500" dirty="0">
                <a:latin typeface="Times New Roman" panose="02020603050405020304" pitchFamily="18" charset="0"/>
                <a:ea typeface="Times New Roman" panose="02020603050405020304" pitchFamily="18" charset="0"/>
              </a:rPr>
              <a:t>Our Cap% used was at the limit with spending at the limit 2017-2019 before reducing due to higher Football Fortune and lower Player Related Cost (falling sharply since 2018), and levelling off in 2019-2021. This meant our headroom (blue blocks) increased. </a:t>
            </a:r>
          </a:p>
          <a:p>
            <a:pPr marL="0" lvl="1" indent="0">
              <a:lnSpc>
                <a:spcPct val="120000"/>
              </a:lnSpc>
              <a:spcBef>
                <a:spcPts val="1000"/>
              </a:spcBef>
              <a:buNone/>
            </a:pPr>
            <a:r>
              <a:rPr lang="en-GB" sz="1500" dirty="0">
                <a:latin typeface="Times New Roman" panose="02020603050405020304" pitchFamily="18" charset="0"/>
                <a:ea typeface="Times New Roman" panose="02020603050405020304" pitchFamily="18" charset="0"/>
              </a:rPr>
              <a:t>In 21/22  the spend was 83% of cap with £300k headroom.</a:t>
            </a:r>
          </a:p>
          <a:p>
            <a:pPr marL="457200" lvl="2" indent="0">
              <a:spcBef>
                <a:spcPts val="1000"/>
              </a:spcBef>
              <a:buNone/>
            </a:pPr>
            <a:endParaRPr lang="en-GB" sz="1800" dirty="0">
              <a:latin typeface="Times New Roman" panose="02020603050405020304" pitchFamily="18" charset="0"/>
            </a:endParaRPr>
          </a:p>
          <a:p>
            <a:pPr marL="685800" lvl="2">
              <a:spcBef>
                <a:spcPts val="1000"/>
              </a:spcBef>
            </a:pPr>
            <a:endParaRPr lang="en-GB" sz="1800" dirty="0">
              <a:latin typeface="Times New Roman" panose="02020603050405020304" pitchFamily="18" charset="0"/>
            </a:endParaRP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8" name="Content Placeholder 5">
            <a:extLst>
              <a:ext uri="{FF2B5EF4-FFF2-40B4-BE49-F238E27FC236}">
                <a16:creationId xmlns:a16="http://schemas.microsoft.com/office/drawing/2014/main" id="{8DA50241-6418-4E00-959D-BD74B697AD47}"/>
              </a:ext>
            </a:extLst>
          </p:cNvPr>
          <p:cNvSpPr txBox="1">
            <a:spLocks/>
          </p:cNvSpPr>
          <p:nvPr/>
        </p:nvSpPr>
        <p:spPr>
          <a:xfrm>
            <a:off x="836611" y="5653088"/>
            <a:ext cx="5259389" cy="449329"/>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lvl="1" indent="0">
              <a:lnSpc>
                <a:spcPct val="120000"/>
              </a:lnSpc>
              <a:spcBef>
                <a:spcPts val="1000"/>
              </a:spcBef>
              <a:buFont typeface="Arial" panose="020B0604020202020204" pitchFamily="34" charset="0"/>
              <a:buNone/>
            </a:pPr>
            <a:r>
              <a:rPr lang="en-GB" sz="1200" dirty="0">
                <a:latin typeface="Times New Roman" panose="02020603050405020304" pitchFamily="18" charset="0"/>
                <a:ea typeface="Times New Roman" panose="02020603050405020304" pitchFamily="18" charset="0"/>
              </a:rPr>
              <a:t>Note: There is no Summer 2021 data as a £1.5m wage cap was in operation (since reverted back to SCMP for Winter 2021 and 2021/22 season again</a:t>
            </a:r>
          </a:p>
          <a:p>
            <a:pPr marL="0" lvl="1" indent="0">
              <a:lnSpc>
                <a:spcPct val="120000"/>
              </a:lnSpc>
              <a:spcBef>
                <a:spcPts val="1000"/>
              </a:spcBef>
              <a:buFont typeface="Arial" panose="020B0604020202020204" pitchFamily="34" charset="0"/>
              <a:buNone/>
            </a:pPr>
            <a:endParaRPr lang="en-GB" sz="2200" dirty="0">
              <a:latin typeface="Times New Roman" panose="02020603050405020304" pitchFamily="18" charset="0"/>
              <a:ea typeface="Times New Roman" panose="02020603050405020304" pitchFamily="18" charset="0"/>
            </a:endParaRPr>
          </a:p>
          <a:p>
            <a:pPr marL="457200" lvl="2" indent="0">
              <a:spcBef>
                <a:spcPts val="1000"/>
              </a:spcBef>
              <a:buFont typeface="Arial" panose="020B0604020202020204" pitchFamily="34" charset="0"/>
              <a:buNone/>
            </a:pPr>
            <a:endParaRPr lang="en-GB" sz="1800" dirty="0">
              <a:latin typeface="Times New Roman" panose="02020603050405020304" pitchFamily="18" charset="0"/>
            </a:endParaRPr>
          </a:p>
          <a:p>
            <a:pPr marL="685800" lvl="2">
              <a:spcBef>
                <a:spcPts val="1000"/>
              </a:spcBef>
            </a:pPr>
            <a:endParaRPr lang="en-GB" sz="1800" dirty="0">
              <a:latin typeface="Times New Roman" panose="02020603050405020304" pitchFamily="18" charset="0"/>
            </a:endParaRPr>
          </a:p>
          <a:p>
            <a:pPr marL="0" lvl="1" indent="0">
              <a:spcBef>
                <a:spcPts val="1000"/>
              </a:spcBef>
              <a:buFont typeface="Arial" panose="020B0604020202020204" pitchFamily="34" charset="0"/>
              <a:buNone/>
            </a:pPr>
            <a:endParaRPr lang="en-GB" sz="2200" dirty="0">
              <a:latin typeface="Times New Roman" panose="02020603050405020304" pitchFamily="18" charset="0"/>
              <a:ea typeface="Times New Roman" panose="02020603050405020304" pitchFamily="18" charset="0"/>
            </a:endParaRPr>
          </a:p>
          <a:p>
            <a:pPr marL="457200" lvl="2" indent="0">
              <a:spcBef>
                <a:spcPts val="1000"/>
              </a:spcBef>
              <a:buFont typeface="Arial" panose="020B0604020202020204" pitchFamily="34" charset="0"/>
              <a:buNone/>
            </a:pPr>
            <a:endParaRPr lang="en-GB" sz="1200" dirty="0"/>
          </a:p>
        </p:txBody>
      </p:sp>
      <p:sp>
        <p:nvSpPr>
          <p:cNvPr id="12" name="Slide Number Placeholder 11">
            <a:extLst>
              <a:ext uri="{FF2B5EF4-FFF2-40B4-BE49-F238E27FC236}">
                <a16:creationId xmlns:a16="http://schemas.microsoft.com/office/drawing/2014/main" id="{DFE2012B-5A20-4777-A62C-6763E90FAA87}"/>
              </a:ext>
            </a:extLst>
          </p:cNvPr>
          <p:cNvSpPr>
            <a:spLocks noGrp="1"/>
          </p:cNvSpPr>
          <p:nvPr>
            <p:ph type="sldNum" sz="quarter" idx="12"/>
          </p:nvPr>
        </p:nvSpPr>
        <p:spPr/>
        <p:txBody>
          <a:bodyPr/>
          <a:lstStyle/>
          <a:p>
            <a:fld id="{A2DEED9E-2F85-423F-9A24-7738B8864EC9}" type="slidenum">
              <a:rPr lang="en-GB" smtClean="0"/>
              <a:t>44</a:t>
            </a:fld>
            <a:endParaRPr lang="en-GB"/>
          </a:p>
        </p:txBody>
      </p:sp>
      <p:cxnSp>
        <p:nvCxnSpPr>
          <p:cNvPr id="7" name="Straight Arrow Connector 6">
            <a:extLst>
              <a:ext uri="{FF2B5EF4-FFF2-40B4-BE49-F238E27FC236}">
                <a16:creationId xmlns:a16="http://schemas.microsoft.com/office/drawing/2014/main" id="{E2B79CAF-8336-BA9E-B596-BCF5A04B8B90}"/>
              </a:ext>
            </a:extLst>
          </p:cNvPr>
          <p:cNvCxnSpPr>
            <a:cxnSpLocks/>
          </p:cNvCxnSpPr>
          <p:nvPr/>
        </p:nvCxnSpPr>
        <p:spPr>
          <a:xfrm flipH="1">
            <a:off x="2339458" y="1989113"/>
            <a:ext cx="1491915" cy="279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D0C4CFD-8C74-DB31-F1C4-A5BB7A02B34C}"/>
              </a:ext>
            </a:extLst>
          </p:cNvPr>
          <p:cNvCxnSpPr>
            <a:cxnSpLocks/>
          </p:cNvCxnSpPr>
          <p:nvPr/>
        </p:nvCxnSpPr>
        <p:spPr>
          <a:xfrm>
            <a:off x="3831373" y="1989113"/>
            <a:ext cx="22281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B13FE9-200D-0F18-1B41-C43745D8C6D7}"/>
              </a:ext>
            </a:extLst>
          </p:cNvPr>
          <p:cNvCxnSpPr>
            <a:cxnSpLocks/>
          </p:cNvCxnSpPr>
          <p:nvPr/>
        </p:nvCxnSpPr>
        <p:spPr>
          <a:xfrm flipH="1">
            <a:off x="2712720" y="2367280"/>
            <a:ext cx="1844040" cy="5689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B35D0146-948C-5141-1EB0-DDB84BC2B547}"/>
              </a:ext>
            </a:extLst>
          </p:cNvPr>
          <p:cNvCxnSpPr>
            <a:cxnSpLocks/>
          </p:cNvCxnSpPr>
          <p:nvPr/>
        </p:nvCxnSpPr>
        <p:spPr>
          <a:xfrm flipH="1" flipV="1">
            <a:off x="2280920" y="2602243"/>
            <a:ext cx="431800" cy="25462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72835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Wages &amp; salaries</a:t>
            </a:r>
            <a:br>
              <a:rPr lang="en-GB" sz="2400" b="1" dirty="0">
                <a:solidFill>
                  <a:srgbClr val="0070C0"/>
                </a:solidFill>
                <a:latin typeface="Arial" panose="020B0604020202020204" pitchFamily="34" charset="0"/>
                <a:cs typeface="Arial" panose="020B0604020202020204" pitchFamily="34" charset="0"/>
              </a:rPr>
            </a:br>
            <a:endParaRPr lang="en-GB" sz="2400" b="1" dirty="0">
              <a:solidFill>
                <a:srgbClr val="0070C0"/>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24129" y="176349"/>
            <a:ext cx="5077142" cy="3868360"/>
          </a:xfrm>
          <a:ln/>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marL="0" lvl="1" indent="0">
              <a:lnSpc>
                <a:spcPct val="120000"/>
              </a:lnSpc>
              <a:spcBef>
                <a:spcPts val="1000"/>
              </a:spcBef>
              <a:buNone/>
            </a:pPr>
            <a:r>
              <a:rPr lang="en-GB" sz="2200" dirty="0">
                <a:latin typeface="Times New Roman" panose="02020603050405020304" pitchFamily="18" charset="0"/>
                <a:ea typeface="Times New Roman" panose="02020603050405020304" pitchFamily="18" charset="0"/>
              </a:rPr>
              <a:t>Total wages &amp; salary costs (including NI) are around £2.5m in 19/20.   W&amp;S are approx. 65% of all Club costs: </a:t>
            </a:r>
          </a:p>
          <a:p>
            <a:pPr marL="342900" lvl="1" indent="-342900">
              <a:lnSpc>
                <a:spcPct val="120000"/>
              </a:lnSpc>
              <a:spcBef>
                <a:spcPts val="1000"/>
              </a:spcBef>
            </a:pPr>
            <a:r>
              <a:rPr lang="en-GB" sz="2200" dirty="0">
                <a:solidFill>
                  <a:schemeClr val="tx1"/>
                </a:solidFill>
                <a:latin typeface="Times New Roman" panose="02020603050405020304" pitchFamily="18" charset="0"/>
                <a:ea typeface="Times New Roman" panose="02020603050405020304" pitchFamily="18" charset="0"/>
              </a:rPr>
              <a:t>Player wages are around 50% of all Club W&amp;S costs</a:t>
            </a:r>
          </a:p>
          <a:p>
            <a:pPr marL="342900" lvl="1" indent="-342900">
              <a:lnSpc>
                <a:spcPct val="120000"/>
              </a:lnSpc>
              <a:spcBef>
                <a:spcPts val="1000"/>
              </a:spcBef>
            </a:pPr>
            <a:r>
              <a:rPr lang="en-GB" sz="2200" dirty="0">
                <a:solidFill>
                  <a:schemeClr val="tx1"/>
                </a:solidFill>
                <a:effectLst/>
                <a:latin typeface="Times New Roman" panose="02020603050405020304" pitchFamily="18" charset="0"/>
                <a:ea typeface="Times New Roman" panose="02020603050405020304" pitchFamily="18" charset="0"/>
              </a:rPr>
              <a:t>Foo</a:t>
            </a:r>
            <a:r>
              <a:rPr lang="en-GB" sz="2200" dirty="0">
                <a:solidFill>
                  <a:schemeClr val="tx1"/>
                </a:solidFill>
                <a:latin typeface="Times New Roman" panose="02020603050405020304" pitchFamily="18" charset="0"/>
                <a:ea typeface="Times New Roman" panose="02020603050405020304" pitchFamily="18" charset="0"/>
              </a:rPr>
              <a:t>tball staff (including) DOF wages are  normally 15% of all Club W&amp;S costs</a:t>
            </a:r>
          </a:p>
          <a:p>
            <a:pPr marL="342900" lvl="1" indent="-342900">
              <a:lnSpc>
                <a:spcPct val="120000"/>
              </a:lnSpc>
              <a:spcBef>
                <a:spcPts val="1000"/>
              </a:spcBef>
            </a:pPr>
            <a:r>
              <a:rPr lang="en-GB" sz="2200" dirty="0">
                <a:solidFill>
                  <a:schemeClr val="tx1"/>
                </a:solidFill>
                <a:latin typeface="Times New Roman" panose="02020603050405020304" pitchFamily="18" charset="0"/>
                <a:ea typeface="Times New Roman" panose="02020603050405020304" pitchFamily="18" charset="0"/>
              </a:rPr>
              <a:t>Director costs are circa £130 k per year (excluding DOF included in Football staff costs) which is 4% of  W&amp;S.  These are unchanged since the new structure in 15/16 except of exit of Commercial Director (not replaced)</a:t>
            </a:r>
          </a:p>
          <a:p>
            <a:pPr marL="342900" lvl="1" indent="-342900">
              <a:lnSpc>
                <a:spcPct val="120000"/>
              </a:lnSpc>
              <a:spcBef>
                <a:spcPts val="1000"/>
              </a:spcBef>
            </a:pPr>
            <a:r>
              <a:rPr lang="en-GB" sz="2200" dirty="0">
                <a:solidFill>
                  <a:schemeClr val="tx1"/>
                </a:solidFill>
                <a:latin typeface="Times New Roman" panose="02020603050405020304" pitchFamily="18" charset="0"/>
                <a:ea typeface="Times New Roman" panose="02020603050405020304" pitchFamily="18" charset="0"/>
              </a:rPr>
              <a:t>Off-the-field staff costs are (excluding Directors) 20% of all W&amp;S. They have fallen 5% in the last four years due to pay-freezes and staff reductions offset by national minimum wage rises</a:t>
            </a:r>
          </a:p>
          <a:p>
            <a:pPr marL="342900" lvl="1" indent="-342900">
              <a:lnSpc>
                <a:spcPct val="120000"/>
              </a:lnSpc>
              <a:spcBef>
                <a:spcPts val="1000"/>
              </a:spcBef>
            </a:pPr>
            <a:r>
              <a:rPr lang="en-GB" sz="2200" dirty="0">
                <a:solidFill>
                  <a:schemeClr val="tx1"/>
                </a:solidFill>
                <a:latin typeface="Times New Roman" panose="02020603050405020304" pitchFamily="18" charset="0"/>
                <a:ea typeface="Times New Roman" panose="02020603050405020304" pitchFamily="18" charset="0"/>
              </a:rPr>
              <a:t> The remaining 15% are Academy </a:t>
            </a:r>
            <a:endParaRPr lang="en-GB" sz="2200" b="1" dirty="0">
              <a:solidFill>
                <a:srgbClr val="0070C0"/>
              </a:solidFill>
              <a:effectLst/>
              <a:latin typeface="Times New Roman" panose="02020603050405020304" pitchFamily="18" charset="0"/>
              <a:ea typeface="Times New Roman" panose="02020603050405020304" pitchFamily="18" charset="0"/>
            </a:endParaRPr>
          </a:p>
          <a:p>
            <a:pPr marL="0" lvl="1" indent="0">
              <a:lnSpc>
                <a:spcPct val="120000"/>
              </a:lnSpc>
              <a:spcBef>
                <a:spcPts val="1000"/>
              </a:spcBef>
              <a:buNone/>
            </a:pPr>
            <a:endParaRPr lang="en-GB" sz="2200" dirty="0">
              <a:latin typeface="Times New Roman" panose="02020603050405020304" pitchFamily="18" charset="0"/>
              <a:ea typeface="Times New Roman" panose="02020603050405020304" pitchFamily="18" charset="0"/>
            </a:endParaRPr>
          </a:p>
          <a:p>
            <a:pPr marL="0" lvl="1" indent="0">
              <a:lnSpc>
                <a:spcPct val="120000"/>
              </a:lnSpc>
              <a:spcBef>
                <a:spcPts val="1000"/>
              </a:spcBef>
              <a:buNone/>
            </a:pPr>
            <a:endParaRPr lang="en-GB" sz="2200" dirty="0">
              <a:latin typeface="Times New Roman" panose="02020603050405020304" pitchFamily="18" charset="0"/>
              <a:ea typeface="Times New Roman" panose="02020603050405020304" pitchFamily="18" charset="0"/>
            </a:endParaRPr>
          </a:p>
          <a:p>
            <a:pPr marL="342900" lvl="1" indent="-342900">
              <a:lnSpc>
                <a:spcPct val="120000"/>
              </a:lnSpc>
              <a:spcBef>
                <a:spcPts val="1000"/>
              </a:spcBef>
            </a:pPr>
            <a:endParaRPr lang="en-GB" sz="2200" dirty="0">
              <a:latin typeface="Times New Roman" panose="02020603050405020304" pitchFamily="18" charset="0"/>
              <a:ea typeface="Times New Roman" panose="02020603050405020304" pitchFamily="18" charset="0"/>
            </a:endParaRPr>
          </a:p>
          <a:p>
            <a:pPr marL="0" lvl="1" indent="0">
              <a:lnSpc>
                <a:spcPct val="120000"/>
              </a:lnSpc>
              <a:spcBef>
                <a:spcPts val="1000"/>
              </a:spcBef>
              <a:buNone/>
            </a:pPr>
            <a:endParaRPr lang="en-GB" sz="2200" dirty="0">
              <a:latin typeface="Times New Roman" panose="02020603050405020304" pitchFamily="18" charset="0"/>
              <a:ea typeface="Times New Roman" panose="02020603050405020304" pitchFamily="18" charset="0"/>
            </a:endParaRPr>
          </a:p>
          <a:p>
            <a:pPr marL="457200" lvl="2" indent="0">
              <a:spcBef>
                <a:spcPts val="1000"/>
              </a:spcBef>
              <a:buNone/>
            </a:pPr>
            <a:endParaRPr lang="en-GB" sz="1800" dirty="0">
              <a:latin typeface="Times New Roman" panose="02020603050405020304" pitchFamily="18" charset="0"/>
            </a:endParaRPr>
          </a:p>
          <a:p>
            <a:pPr marL="685800" lvl="2">
              <a:spcBef>
                <a:spcPts val="1000"/>
              </a:spcBef>
            </a:pPr>
            <a:endParaRPr lang="en-GB" sz="1800" dirty="0">
              <a:latin typeface="Times New Roman" panose="02020603050405020304" pitchFamily="18" charset="0"/>
            </a:endParaRP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C56C8693-89B8-4FE7-9714-9067290D0FD1}"/>
              </a:ext>
            </a:extLst>
          </p:cNvPr>
          <p:cNvSpPr>
            <a:spLocks noGrp="1"/>
          </p:cNvSpPr>
          <p:nvPr>
            <p:ph type="sldNum" sz="quarter" idx="12"/>
          </p:nvPr>
        </p:nvSpPr>
        <p:spPr/>
        <p:txBody>
          <a:bodyPr/>
          <a:lstStyle/>
          <a:p>
            <a:fld id="{A2DEED9E-2F85-423F-9A24-7738B8864EC9}" type="slidenum">
              <a:rPr lang="en-GB" smtClean="0"/>
              <a:t>45</a:t>
            </a:fld>
            <a:endParaRPr lang="en-GB"/>
          </a:p>
        </p:txBody>
      </p:sp>
      <p:pic>
        <p:nvPicPr>
          <p:cNvPr id="3" name="Picture 2">
            <a:extLst>
              <a:ext uri="{FF2B5EF4-FFF2-40B4-BE49-F238E27FC236}">
                <a16:creationId xmlns:a16="http://schemas.microsoft.com/office/drawing/2014/main" id="{D1233887-A584-EB08-46E7-F4F287ACDC6D}"/>
              </a:ext>
            </a:extLst>
          </p:cNvPr>
          <p:cNvPicPr>
            <a:picLocks noChangeAspect="1"/>
          </p:cNvPicPr>
          <p:nvPr/>
        </p:nvPicPr>
        <p:blipFill>
          <a:blip r:embed="rId2"/>
          <a:stretch>
            <a:fillRect/>
          </a:stretch>
        </p:blipFill>
        <p:spPr>
          <a:xfrm>
            <a:off x="356016" y="1603046"/>
            <a:ext cx="6179538" cy="4460817"/>
          </a:xfrm>
          <a:prstGeom prst="rect">
            <a:avLst/>
          </a:prstGeom>
        </p:spPr>
      </p:pic>
      <p:pic>
        <p:nvPicPr>
          <p:cNvPr id="7" name="Picture 6">
            <a:extLst>
              <a:ext uri="{FF2B5EF4-FFF2-40B4-BE49-F238E27FC236}">
                <a16:creationId xmlns:a16="http://schemas.microsoft.com/office/drawing/2014/main" id="{1704A740-D218-7B1D-4A0A-A7D351B828DE}"/>
              </a:ext>
            </a:extLst>
          </p:cNvPr>
          <p:cNvPicPr>
            <a:picLocks noChangeAspect="1"/>
          </p:cNvPicPr>
          <p:nvPr/>
        </p:nvPicPr>
        <p:blipFill>
          <a:blip r:embed="rId3"/>
          <a:stretch>
            <a:fillRect/>
          </a:stretch>
        </p:blipFill>
        <p:spPr>
          <a:xfrm>
            <a:off x="6787730" y="4150584"/>
            <a:ext cx="5152041" cy="2019154"/>
          </a:xfrm>
          <a:prstGeom prst="rect">
            <a:avLst/>
          </a:prstGeom>
        </p:spPr>
      </p:pic>
    </p:spTree>
    <p:extLst>
      <p:ext uri="{BB962C8B-B14F-4D97-AF65-F5344CB8AC3E}">
        <p14:creationId xmlns:p14="http://schemas.microsoft.com/office/powerpoint/2010/main" val="249402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68CDDE-04D6-A588-6756-C7325471A779}"/>
              </a:ext>
            </a:extLst>
          </p:cNvPr>
          <p:cNvPicPr>
            <a:picLocks noChangeAspect="1"/>
          </p:cNvPicPr>
          <p:nvPr/>
        </p:nvPicPr>
        <p:blipFill>
          <a:blip r:embed="rId2"/>
          <a:stretch>
            <a:fillRect/>
          </a:stretch>
        </p:blipFill>
        <p:spPr>
          <a:xfrm>
            <a:off x="363084" y="1690688"/>
            <a:ext cx="5732916" cy="4178145"/>
          </a:xfrm>
          <a:prstGeom prst="rect">
            <a:avLst/>
          </a:prstGeom>
        </p:spPr>
      </p:pic>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Wages &amp; salaries </a:t>
            </a:r>
            <a:br>
              <a:rPr lang="en-GB" sz="2400" b="1" dirty="0">
                <a:solidFill>
                  <a:srgbClr val="0070C0"/>
                </a:solidFill>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Wages cover </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10057" y="551310"/>
            <a:ext cx="5055371" cy="4347262"/>
          </a:xfrm>
          <a:ln/>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lvl="1" indent="0">
              <a:lnSpc>
                <a:spcPct val="120000"/>
              </a:lnSpc>
              <a:spcBef>
                <a:spcPts val="1000"/>
              </a:spcBef>
              <a:buNone/>
            </a:pPr>
            <a:r>
              <a:rPr lang="en-GB" sz="1400" dirty="0">
                <a:latin typeface="Times New Roman" panose="02020603050405020304" pitchFamily="18" charset="0"/>
                <a:ea typeface="Times New Roman" panose="02020603050405020304" pitchFamily="18" charset="0"/>
              </a:rPr>
              <a:t>In 21/22 wages and salaries make up around:</a:t>
            </a:r>
          </a:p>
          <a:p>
            <a:pPr marL="342900" lvl="1" indent="-342900">
              <a:lnSpc>
                <a:spcPct val="120000"/>
              </a:lnSpc>
              <a:spcBef>
                <a:spcPts val="600"/>
              </a:spcBef>
            </a:pPr>
            <a:r>
              <a:rPr lang="en-GB" sz="1400" dirty="0">
                <a:latin typeface="Times New Roman" panose="02020603050405020304" pitchFamily="18" charset="0"/>
              </a:rPr>
              <a:t>67% of total costs</a:t>
            </a:r>
          </a:p>
          <a:p>
            <a:pPr marL="342900" lvl="1" indent="-342900">
              <a:lnSpc>
                <a:spcPct val="120000"/>
              </a:lnSpc>
              <a:spcBef>
                <a:spcPts val="600"/>
              </a:spcBef>
            </a:pPr>
            <a:r>
              <a:rPr lang="en-GB" sz="1400" dirty="0">
                <a:latin typeface="Times New Roman" panose="02020603050405020304" pitchFamily="18" charset="0"/>
              </a:rPr>
              <a:t>80% of all our fixed costs </a:t>
            </a:r>
          </a:p>
          <a:p>
            <a:pPr marL="0" lvl="1" indent="0">
              <a:lnSpc>
                <a:spcPct val="120000"/>
              </a:lnSpc>
              <a:spcBef>
                <a:spcPts val="1000"/>
              </a:spcBef>
              <a:buNone/>
            </a:pPr>
            <a:r>
              <a:rPr lang="en-GB" sz="1400" dirty="0">
                <a:latin typeface="Times New Roman" panose="02020603050405020304" pitchFamily="18" charset="0"/>
                <a:ea typeface="Times New Roman" panose="02020603050405020304" pitchFamily="18" charset="0"/>
              </a:rPr>
              <a:t>Over the eight years 2015-2022 wages &amp; salaries were:</a:t>
            </a:r>
          </a:p>
          <a:p>
            <a:pPr marL="342900" lvl="1" indent="-342900">
              <a:lnSpc>
                <a:spcPct val="120000"/>
              </a:lnSpc>
              <a:spcBef>
                <a:spcPts val="600"/>
              </a:spcBef>
            </a:pPr>
            <a:r>
              <a:rPr lang="en-GB" sz="1400" dirty="0">
                <a:latin typeface="Times New Roman" panose="02020603050405020304" pitchFamily="18" charset="0"/>
                <a:ea typeface="Times New Roman" panose="02020603050405020304" pitchFamily="18" charset="0"/>
              </a:rPr>
              <a:t>89% of Recurring income (21/22: 81%)</a:t>
            </a:r>
          </a:p>
          <a:p>
            <a:pPr marL="342900" lvl="1" indent="-342900">
              <a:lnSpc>
                <a:spcPct val="120000"/>
              </a:lnSpc>
              <a:spcBef>
                <a:spcPts val="600"/>
              </a:spcBef>
            </a:pPr>
            <a:r>
              <a:rPr lang="en-GB" sz="1400" dirty="0">
                <a:latin typeface="Times New Roman" panose="02020603050405020304" pitchFamily="18" charset="0"/>
                <a:ea typeface="Times New Roman" panose="02020603050405020304" pitchFamily="18" charset="0"/>
              </a:rPr>
              <a:t>67% of Headline turnover (21/22: 62%)</a:t>
            </a:r>
          </a:p>
          <a:p>
            <a:pPr marL="0" lvl="1" indent="0">
              <a:lnSpc>
                <a:spcPct val="120000"/>
              </a:lnSpc>
              <a:spcBef>
                <a:spcPts val="1000"/>
              </a:spcBef>
              <a:buNone/>
            </a:pPr>
            <a:r>
              <a:rPr lang="en-GB" sz="1400" dirty="0">
                <a:latin typeface="Times New Roman" panose="02020603050405020304" pitchFamily="18" charset="0"/>
                <a:ea typeface="Times New Roman" panose="02020603050405020304" pitchFamily="18" charset="0"/>
              </a:rPr>
              <a:t>Wages &amp; salaries peaked at £3.4m (95% of Recurring income) in 16/17 before falling to £2.5m in 19/20 </a:t>
            </a:r>
          </a:p>
          <a:p>
            <a:pPr marL="0" lvl="1" indent="0">
              <a:lnSpc>
                <a:spcPct val="120000"/>
              </a:lnSpc>
              <a:spcBef>
                <a:spcPts val="1000"/>
              </a:spcBef>
              <a:buNone/>
            </a:pPr>
            <a:r>
              <a:rPr lang="en-GB" sz="1400" dirty="0">
                <a:latin typeface="Times New Roman" panose="02020603050405020304" pitchFamily="18" charset="0"/>
                <a:ea typeface="Times New Roman" panose="02020603050405020304" pitchFamily="18" charset="0"/>
              </a:rPr>
              <a:t>This level of W&amp;S is still more than can be afforded given the trading of the Club.  The gap is funded by Football Fortune and debt.</a:t>
            </a:r>
          </a:p>
          <a:p>
            <a:pPr marL="0" lvl="1" indent="0">
              <a:lnSpc>
                <a:spcPct val="120000"/>
              </a:lnSpc>
              <a:spcBef>
                <a:spcPts val="1000"/>
              </a:spcBef>
              <a:buNone/>
            </a:pPr>
            <a:r>
              <a:rPr lang="en-GB" sz="1400" dirty="0">
                <a:latin typeface="Times New Roman" panose="02020603050405020304" pitchFamily="18" charset="0"/>
                <a:ea typeface="Times New Roman" panose="02020603050405020304" pitchFamily="18" charset="0"/>
              </a:rPr>
              <a:t>In 2021/22 W&amp;S were:</a:t>
            </a:r>
          </a:p>
          <a:p>
            <a:pPr marL="342900" lvl="1" indent="-342900">
              <a:lnSpc>
                <a:spcPct val="120000"/>
              </a:lnSpc>
              <a:spcBef>
                <a:spcPts val="600"/>
              </a:spcBef>
            </a:pPr>
            <a:r>
              <a:rPr lang="en-GB" sz="1400" dirty="0">
                <a:latin typeface="Times New Roman" panose="02020603050405020304" pitchFamily="18" charset="0"/>
              </a:rPr>
              <a:t>62% of Headline Turnover (dark blue line) – it is volatile due to non-recurring income.</a:t>
            </a:r>
          </a:p>
          <a:p>
            <a:pPr marL="342900" lvl="1" indent="-342900">
              <a:lnSpc>
                <a:spcPct val="120000"/>
              </a:lnSpc>
              <a:spcBef>
                <a:spcPts val="600"/>
              </a:spcBef>
            </a:pPr>
            <a:r>
              <a:rPr lang="en-GB" sz="1400" dirty="0">
                <a:latin typeface="Times New Roman" panose="02020603050405020304" pitchFamily="18" charset="0"/>
              </a:rPr>
              <a:t>81% of Recurring Turnover (light-blue line).  </a:t>
            </a:r>
            <a:endParaRPr lang="en-GB" sz="1400" b="1" dirty="0">
              <a:solidFill>
                <a:srgbClr val="0070C0"/>
              </a:solidFill>
              <a:latin typeface="Times New Roman" panose="02020603050405020304" pitchFamily="18" charset="0"/>
              <a:ea typeface="Times New Roman" panose="02020603050405020304" pitchFamily="18" charset="0"/>
            </a:endParaRPr>
          </a:p>
          <a:p>
            <a:pPr marL="0" lvl="1" indent="0">
              <a:lnSpc>
                <a:spcPct val="120000"/>
              </a:lnSpc>
              <a:spcBef>
                <a:spcPts val="1000"/>
              </a:spcBef>
              <a:buNone/>
            </a:pPr>
            <a:endParaRPr lang="en-GB" sz="2200" dirty="0">
              <a:latin typeface="Times New Roman" panose="02020603050405020304" pitchFamily="18" charset="0"/>
              <a:ea typeface="Times New Roman" panose="02020603050405020304" pitchFamily="18" charset="0"/>
            </a:endParaRPr>
          </a:p>
          <a:p>
            <a:pPr marL="457200" lvl="2" indent="0">
              <a:spcBef>
                <a:spcPts val="1000"/>
              </a:spcBef>
              <a:buNone/>
            </a:pPr>
            <a:endParaRPr lang="en-GB" sz="1800" dirty="0">
              <a:latin typeface="Times New Roman" panose="02020603050405020304" pitchFamily="18" charset="0"/>
            </a:endParaRPr>
          </a:p>
          <a:p>
            <a:pPr marL="685800" lvl="2">
              <a:spcBef>
                <a:spcPts val="1000"/>
              </a:spcBef>
            </a:pPr>
            <a:endParaRPr lang="en-GB" sz="1800" dirty="0">
              <a:latin typeface="Times New Roman" panose="02020603050405020304" pitchFamily="18" charset="0"/>
            </a:endParaRP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1543D2D1-C94B-48AE-AFC2-F1CCA0DCD77E}"/>
              </a:ext>
            </a:extLst>
          </p:cNvPr>
          <p:cNvSpPr>
            <a:spLocks noGrp="1"/>
          </p:cNvSpPr>
          <p:nvPr>
            <p:ph type="sldNum" sz="quarter" idx="12"/>
          </p:nvPr>
        </p:nvSpPr>
        <p:spPr/>
        <p:txBody>
          <a:bodyPr/>
          <a:lstStyle/>
          <a:p>
            <a:fld id="{A2DEED9E-2F85-423F-9A24-7738B8864EC9}" type="slidenum">
              <a:rPr lang="en-GB" smtClean="0"/>
              <a:t>46</a:t>
            </a:fld>
            <a:endParaRPr lang="en-GB"/>
          </a:p>
        </p:txBody>
      </p:sp>
      <p:sp>
        <p:nvSpPr>
          <p:cNvPr id="8" name="Content Placeholder 5">
            <a:extLst>
              <a:ext uri="{FF2B5EF4-FFF2-40B4-BE49-F238E27FC236}">
                <a16:creationId xmlns:a16="http://schemas.microsoft.com/office/drawing/2014/main" id="{372118D6-B933-4929-AA2E-EB3179DF166F}"/>
              </a:ext>
            </a:extLst>
          </p:cNvPr>
          <p:cNvSpPr txBox="1">
            <a:spLocks/>
          </p:cNvSpPr>
          <p:nvPr/>
        </p:nvSpPr>
        <p:spPr>
          <a:xfrm>
            <a:off x="6096000" y="5184579"/>
            <a:ext cx="6016575" cy="95319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lvl="1" indent="0">
              <a:lnSpc>
                <a:spcPct val="120000"/>
              </a:lnSpc>
              <a:spcBef>
                <a:spcPts val="1000"/>
              </a:spcBef>
              <a:buFont typeface="Arial" panose="020B0604020202020204" pitchFamily="34" charset="0"/>
              <a:buNone/>
            </a:pPr>
            <a:r>
              <a:rPr lang="en-GB" sz="1200" dirty="0">
                <a:latin typeface="Times New Roman" panose="02020603050405020304" pitchFamily="18" charset="0"/>
                <a:ea typeface="Times New Roman" panose="02020603050405020304" pitchFamily="18" charset="0"/>
              </a:rPr>
              <a:t>Wages cover </a:t>
            </a:r>
            <a:r>
              <a:rPr lang="en-GB" sz="1200" dirty="0" err="1">
                <a:latin typeface="Times New Roman" panose="02020603050405020304" pitchFamily="18" charset="0"/>
                <a:ea typeface="Times New Roman" panose="02020603050405020304" pitchFamily="18" charset="0"/>
              </a:rPr>
              <a:t>ie</a:t>
            </a:r>
            <a:r>
              <a:rPr lang="en-GB" sz="1200" dirty="0">
                <a:latin typeface="Times New Roman" panose="02020603050405020304" pitchFamily="18" charset="0"/>
                <a:ea typeface="Times New Roman" panose="02020603050405020304" pitchFamily="18" charset="0"/>
              </a:rPr>
              <a:t> Wages &amp; Salaries as a % of turnover is often cited as an indicator of financial problems.  It can be a very simplistic and misleading measure (when non-recurring turnover is high) however it can offer some insight if interpreted carefully. </a:t>
            </a:r>
          </a:p>
          <a:p>
            <a:pPr marL="0" lvl="1" indent="0">
              <a:lnSpc>
                <a:spcPct val="120000"/>
              </a:lnSpc>
              <a:spcBef>
                <a:spcPts val="1000"/>
              </a:spcBef>
              <a:buFont typeface="Arial" panose="020B0604020202020204" pitchFamily="34" charset="0"/>
              <a:buNone/>
            </a:pPr>
            <a:endParaRPr lang="en-GB" sz="2200" dirty="0">
              <a:latin typeface="Times New Roman" panose="02020603050405020304" pitchFamily="18" charset="0"/>
              <a:ea typeface="Times New Roman" panose="02020603050405020304" pitchFamily="18" charset="0"/>
            </a:endParaRPr>
          </a:p>
          <a:p>
            <a:pPr marL="457200" lvl="2" indent="0">
              <a:spcBef>
                <a:spcPts val="1000"/>
              </a:spcBef>
              <a:buFont typeface="Arial" panose="020B0604020202020204" pitchFamily="34" charset="0"/>
              <a:buNone/>
            </a:pPr>
            <a:endParaRPr lang="en-GB" sz="1800" dirty="0">
              <a:latin typeface="Times New Roman" panose="02020603050405020304" pitchFamily="18" charset="0"/>
            </a:endParaRPr>
          </a:p>
          <a:p>
            <a:pPr marL="685800" lvl="2">
              <a:spcBef>
                <a:spcPts val="1000"/>
              </a:spcBef>
            </a:pPr>
            <a:endParaRPr lang="en-GB" sz="1800" dirty="0">
              <a:latin typeface="Times New Roman" panose="02020603050405020304" pitchFamily="18" charset="0"/>
            </a:endParaRPr>
          </a:p>
          <a:p>
            <a:pPr marL="0" lvl="1" indent="0">
              <a:spcBef>
                <a:spcPts val="1000"/>
              </a:spcBef>
              <a:buFont typeface="Arial" panose="020B0604020202020204" pitchFamily="34" charset="0"/>
              <a:buNone/>
            </a:pPr>
            <a:endParaRPr lang="en-GB" sz="2200" dirty="0">
              <a:latin typeface="Times New Roman" panose="02020603050405020304" pitchFamily="18" charset="0"/>
              <a:ea typeface="Times New Roman" panose="02020603050405020304" pitchFamily="18" charset="0"/>
            </a:endParaRPr>
          </a:p>
          <a:p>
            <a:pPr marL="457200" lvl="2" indent="0">
              <a:spcBef>
                <a:spcPts val="1000"/>
              </a:spcBef>
              <a:buFont typeface="Arial" panose="020B0604020202020204" pitchFamily="34" charset="0"/>
              <a:buNone/>
            </a:pPr>
            <a:endParaRPr lang="en-GB" sz="1200" dirty="0"/>
          </a:p>
        </p:txBody>
      </p:sp>
      <p:sp>
        <p:nvSpPr>
          <p:cNvPr id="5" name="Oval 4">
            <a:extLst>
              <a:ext uri="{FF2B5EF4-FFF2-40B4-BE49-F238E27FC236}">
                <a16:creationId xmlns:a16="http://schemas.microsoft.com/office/drawing/2014/main" id="{6B6B4286-7D97-F2C2-06A9-D3E47F838D47}"/>
              </a:ext>
            </a:extLst>
          </p:cNvPr>
          <p:cNvSpPr/>
          <p:nvPr/>
        </p:nvSpPr>
        <p:spPr>
          <a:xfrm>
            <a:off x="1665171" y="2146434"/>
            <a:ext cx="798896" cy="78927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94C88FE-B4BB-0592-5A07-38678CCC139D}"/>
              </a:ext>
            </a:extLst>
          </p:cNvPr>
          <p:cNvSpPr txBox="1"/>
          <p:nvPr/>
        </p:nvSpPr>
        <p:spPr>
          <a:xfrm>
            <a:off x="1751799" y="2171737"/>
            <a:ext cx="798896" cy="369332"/>
          </a:xfrm>
          <a:prstGeom prst="rect">
            <a:avLst/>
          </a:prstGeom>
          <a:noFill/>
        </p:spPr>
        <p:txBody>
          <a:bodyPr wrap="square" rtlCol="0">
            <a:spAutoFit/>
          </a:bodyPr>
          <a:lstStyle/>
          <a:p>
            <a:r>
              <a:rPr lang="en-GB" dirty="0"/>
              <a:t>Covid</a:t>
            </a:r>
          </a:p>
        </p:txBody>
      </p:sp>
    </p:spTree>
    <p:extLst>
      <p:ext uri="{BB962C8B-B14F-4D97-AF65-F5344CB8AC3E}">
        <p14:creationId xmlns:p14="http://schemas.microsoft.com/office/powerpoint/2010/main" val="1483027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Player churn</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7690585" y="517526"/>
            <a:ext cx="4261205" cy="4593490"/>
          </a:xfrm>
          <a:ln w="19050">
            <a:solidFill>
              <a:srgbClr val="FF0000"/>
            </a:solidFill>
            <a:prstDash val="solid"/>
          </a:ln>
        </p:spPr>
        <p:txBody>
          <a:bodyPr>
            <a:normAutofit/>
          </a:bodyPr>
          <a:lstStyle/>
          <a:p>
            <a:pPr marL="0" lvl="1" indent="0">
              <a:lnSpc>
                <a:spcPct val="120000"/>
              </a:lnSpc>
              <a:spcBef>
                <a:spcPts val="1000"/>
              </a:spcBef>
              <a:buNone/>
            </a:pPr>
            <a:r>
              <a:rPr lang="en-GB" sz="1400" b="1" dirty="0">
                <a:solidFill>
                  <a:srgbClr val="FF0000"/>
                </a:solidFill>
                <a:latin typeface="Times New Roman" panose="02020603050405020304" pitchFamily="18" charset="0"/>
                <a:ea typeface="Times New Roman" panose="02020603050405020304" pitchFamily="18" charset="0"/>
              </a:rPr>
              <a:t>Player churn </a:t>
            </a:r>
            <a:r>
              <a:rPr lang="en-GB" sz="1400" dirty="0">
                <a:latin typeface="Times New Roman" panose="02020603050405020304" pitchFamily="18" charset="0"/>
              </a:rPr>
              <a:t>covers the retention, recruitment and exit of the first team squad: </a:t>
            </a:r>
          </a:p>
          <a:p>
            <a:pPr marL="685800" lvl="2">
              <a:lnSpc>
                <a:spcPct val="120000"/>
              </a:lnSpc>
              <a:spcBef>
                <a:spcPts val="1000"/>
              </a:spcBef>
            </a:pPr>
            <a:r>
              <a:rPr lang="en-GB" sz="1400" dirty="0">
                <a:effectLst/>
                <a:latin typeface="Times New Roman" panose="02020603050405020304" pitchFamily="18" charset="0"/>
                <a:ea typeface="Times New Roman" panose="02020603050405020304" pitchFamily="18" charset="0"/>
              </a:rPr>
              <a:t>Additions come from per</a:t>
            </a:r>
            <a:r>
              <a:rPr lang="en-GB" sz="1400" dirty="0">
                <a:latin typeface="Times New Roman" panose="02020603050405020304" pitchFamily="18" charset="0"/>
                <a:ea typeface="Times New Roman" panose="02020603050405020304" pitchFamily="18" charset="0"/>
              </a:rPr>
              <a:t>manent signing in the summer and winter windows, academy players moving up from the development group and loans in</a:t>
            </a:r>
          </a:p>
          <a:p>
            <a:pPr marL="685800" lvl="2">
              <a:lnSpc>
                <a:spcPct val="120000"/>
              </a:lnSpc>
              <a:spcBef>
                <a:spcPts val="1000"/>
              </a:spcBef>
            </a:pPr>
            <a:r>
              <a:rPr lang="en-GB" sz="1400" dirty="0">
                <a:effectLst/>
                <a:latin typeface="Times New Roman" panose="02020603050405020304" pitchFamily="18" charset="0"/>
                <a:ea typeface="Times New Roman" panose="02020603050405020304" pitchFamily="18" charset="0"/>
              </a:rPr>
              <a:t>Exits come from </a:t>
            </a:r>
            <a:r>
              <a:rPr lang="en-GB" sz="1400" dirty="0">
                <a:latin typeface="Times New Roman" panose="02020603050405020304" pitchFamily="18" charset="0"/>
                <a:ea typeface="Times New Roman" panose="02020603050405020304" pitchFamily="18" charset="0"/>
              </a:rPr>
              <a:t>sales, players releases or pay-offs and loans returning to their home club</a:t>
            </a:r>
          </a:p>
          <a:p>
            <a:pPr marL="0" lvl="1" indent="0">
              <a:lnSpc>
                <a:spcPct val="120000"/>
              </a:lnSpc>
              <a:spcBef>
                <a:spcPts val="1000"/>
              </a:spcBef>
              <a:buNone/>
            </a:pPr>
            <a:r>
              <a:rPr lang="en-GB" sz="1400" dirty="0">
                <a:latin typeface="Times New Roman" panose="02020603050405020304" pitchFamily="18" charset="0"/>
              </a:rPr>
              <a:t>In 21/22 we had a huge player churn from:</a:t>
            </a:r>
          </a:p>
          <a:p>
            <a:pPr marL="685800" lvl="2">
              <a:lnSpc>
                <a:spcPct val="120000"/>
              </a:lnSpc>
              <a:spcBef>
                <a:spcPts val="1000"/>
              </a:spcBef>
            </a:pPr>
            <a:r>
              <a:rPr lang="en-GB" sz="1400" dirty="0">
                <a:latin typeface="Times New Roman" panose="02020603050405020304" pitchFamily="18" charset="0"/>
              </a:rPr>
              <a:t>Two manager changes in Nov 21 an Feb 22 and</a:t>
            </a:r>
          </a:p>
          <a:p>
            <a:pPr marL="685800" lvl="2">
              <a:lnSpc>
                <a:spcPct val="120000"/>
              </a:lnSpc>
              <a:spcBef>
                <a:spcPts val="1000"/>
              </a:spcBef>
            </a:pPr>
            <a:r>
              <a:rPr lang="en-GB" sz="1400" dirty="0">
                <a:latin typeface="Times New Roman" panose="02020603050405020304" pitchFamily="18" charset="0"/>
              </a:rPr>
              <a:t>Emergency recruitment during a poor season</a:t>
            </a:r>
          </a:p>
          <a:p>
            <a:pPr marL="685800" lvl="2">
              <a:lnSpc>
                <a:spcPct val="120000"/>
              </a:lnSpc>
              <a:spcBef>
                <a:spcPts val="1000"/>
              </a:spcBef>
            </a:pPr>
            <a:r>
              <a:rPr lang="en-GB" sz="1400" dirty="0">
                <a:latin typeface="Times New Roman" panose="02020603050405020304" pitchFamily="18" charset="0"/>
              </a:rPr>
              <a:t>Higher than normal retention of development players</a:t>
            </a:r>
          </a:p>
        </p:txBody>
      </p:sp>
      <p:sp>
        <p:nvSpPr>
          <p:cNvPr id="4" name="Slide Number Placeholder 3">
            <a:extLst>
              <a:ext uri="{FF2B5EF4-FFF2-40B4-BE49-F238E27FC236}">
                <a16:creationId xmlns:a16="http://schemas.microsoft.com/office/drawing/2014/main" id="{BBB86A35-B5A5-4747-AC6B-5DD1F10DCC7A}"/>
              </a:ext>
            </a:extLst>
          </p:cNvPr>
          <p:cNvSpPr>
            <a:spLocks noGrp="1"/>
          </p:cNvSpPr>
          <p:nvPr>
            <p:ph type="sldNum" sz="quarter" idx="12"/>
          </p:nvPr>
        </p:nvSpPr>
        <p:spPr/>
        <p:txBody>
          <a:bodyPr/>
          <a:lstStyle/>
          <a:p>
            <a:fld id="{A2DEED9E-2F85-423F-9A24-7738B8864EC9}" type="slidenum">
              <a:rPr lang="en-GB" smtClean="0"/>
              <a:t>47</a:t>
            </a:fld>
            <a:endParaRPr lang="en-GB"/>
          </a:p>
        </p:txBody>
      </p:sp>
      <p:pic>
        <p:nvPicPr>
          <p:cNvPr id="7" name="Picture 6">
            <a:extLst>
              <a:ext uri="{FF2B5EF4-FFF2-40B4-BE49-F238E27FC236}">
                <a16:creationId xmlns:a16="http://schemas.microsoft.com/office/drawing/2014/main" id="{0CCE26D7-4AEA-C45C-952E-2F3EEEC1D46B}"/>
              </a:ext>
            </a:extLst>
          </p:cNvPr>
          <p:cNvPicPr>
            <a:picLocks noChangeAspect="1"/>
          </p:cNvPicPr>
          <p:nvPr/>
        </p:nvPicPr>
        <p:blipFill>
          <a:blip r:embed="rId2"/>
          <a:stretch>
            <a:fillRect/>
          </a:stretch>
        </p:blipFill>
        <p:spPr>
          <a:xfrm>
            <a:off x="345106" y="1662283"/>
            <a:ext cx="7170420" cy="3090672"/>
          </a:xfrm>
          <a:prstGeom prst="rect">
            <a:avLst/>
          </a:prstGeom>
        </p:spPr>
      </p:pic>
    </p:spTree>
    <p:extLst>
      <p:ext uri="{BB962C8B-B14F-4D97-AF65-F5344CB8AC3E}">
        <p14:creationId xmlns:p14="http://schemas.microsoft.com/office/powerpoint/2010/main" val="2324376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395705" y="492610"/>
            <a:ext cx="3273784" cy="3071906"/>
          </a:xfrm>
        </p:spPr>
        <p:txBody>
          <a:bodyPr vert="horz" lIns="91440" tIns="45720" rIns="91440" bIns="45720" rtlCol="0" anchor="t">
            <a:normAutofit/>
          </a:bodyPr>
          <a:lstStyle/>
          <a:p>
            <a:r>
              <a:rPr lang="en-US" sz="2400" kern="1200" dirty="0">
                <a:solidFill>
                  <a:srgbClr val="FFFFFF"/>
                </a:solidFill>
                <a:latin typeface="Arial" panose="020B0604020202020204" pitchFamily="34" charset="0"/>
                <a:cs typeface="Arial" panose="020B0604020202020204" pitchFamily="34" charset="0"/>
              </a:rPr>
              <a:t>Carlisle United </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Understanding the </a:t>
            </a:r>
            <a:r>
              <a:rPr lang="en-US" sz="2400" dirty="0">
                <a:solidFill>
                  <a:srgbClr val="FFFFFF"/>
                </a:solidFill>
                <a:latin typeface="Arial" panose="020B0604020202020204" pitchFamily="34" charset="0"/>
                <a:cs typeface="Arial" panose="020B0604020202020204" pitchFamily="34" charset="0"/>
              </a:rPr>
              <a:t>Club’s</a:t>
            </a:r>
            <a:r>
              <a:rPr lang="en-US" sz="2400" kern="1200" dirty="0">
                <a:solidFill>
                  <a:srgbClr val="FFFFFF"/>
                </a:solidFill>
                <a:latin typeface="Arial" panose="020B0604020202020204" pitchFamily="34" charset="0"/>
                <a:cs typeface="Arial" panose="020B0604020202020204" pitchFamily="34" charset="0"/>
              </a:rPr>
              <a:t> </a:t>
            </a:r>
            <a:r>
              <a:rPr lang="en-US" sz="2400" dirty="0">
                <a:solidFill>
                  <a:srgbClr val="FFFFFF"/>
                </a:solidFill>
                <a:latin typeface="Arial" panose="020B0604020202020204" pitchFamily="34" charset="0"/>
                <a:cs typeface="Arial" panose="020B0604020202020204" pitchFamily="34" charset="0"/>
              </a:rPr>
              <a:t>f</a:t>
            </a:r>
            <a:r>
              <a:rPr lang="en-US" sz="2400" kern="1200" dirty="0">
                <a:solidFill>
                  <a:srgbClr val="FFFFFF"/>
                </a:solidFill>
                <a:latin typeface="Arial" panose="020B0604020202020204" pitchFamily="34" charset="0"/>
                <a:cs typeface="Arial" panose="020B0604020202020204" pitchFamily="34" charset="0"/>
              </a:rPr>
              <a:t>inances</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b="1" kern="1200" dirty="0">
                <a:solidFill>
                  <a:srgbClr val="FFFFFF"/>
                </a:solidFill>
                <a:latin typeface="Arial" panose="020B0604020202020204" pitchFamily="34" charset="0"/>
                <a:cs typeface="Arial" panose="020B0604020202020204" pitchFamily="34" charset="0"/>
              </a:rPr>
              <a:t>Other financial factors</a:t>
            </a:r>
          </a:p>
        </p:txBody>
      </p:sp>
      <p:graphicFrame>
        <p:nvGraphicFramePr>
          <p:cNvPr id="4" name="Content Placeholder 3">
            <a:extLst>
              <a:ext uri="{FF2B5EF4-FFF2-40B4-BE49-F238E27FC236}">
                <a16:creationId xmlns:a16="http://schemas.microsoft.com/office/drawing/2014/main" id="{E197260F-573A-4ACD-BCC3-08F7530EA868}"/>
              </a:ext>
            </a:extLst>
          </p:cNvPr>
          <p:cNvGraphicFramePr>
            <a:graphicFrameLocks noGrp="1"/>
          </p:cNvGraphicFramePr>
          <p:nvPr>
            <p:ph idx="1"/>
            <p:extLst>
              <p:ext uri="{D42A27DB-BD31-4B8C-83A1-F6EECF244321}">
                <p14:modId xmlns:p14="http://schemas.microsoft.com/office/powerpoint/2010/main" val="3744989388"/>
              </p:ext>
            </p:extLst>
          </p:nvPr>
        </p:nvGraphicFramePr>
        <p:xfrm>
          <a:off x="-2137" y="3689498"/>
          <a:ext cx="4038604" cy="293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4">
            <a:extLst>
              <a:ext uri="{FF2B5EF4-FFF2-40B4-BE49-F238E27FC236}">
                <a16:creationId xmlns:a16="http://schemas.microsoft.com/office/drawing/2014/main" id="{BF96024A-079E-4ABB-8A62-1567781C856C}"/>
              </a:ext>
            </a:extLst>
          </p:cNvPr>
          <p:cNvSpPr txBox="1">
            <a:spLocks/>
          </p:cNvSpPr>
          <p:nvPr/>
        </p:nvSpPr>
        <p:spPr>
          <a:xfrm>
            <a:off x="4355844" y="236520"/>
            <a:ext cx="7116686" cy="5061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2400" b="1" dirty="0">
                <a:latin typeface="Arial" panose="020B0604020202020204" pitchFamily="34" charset="0"/>
                <a:cs typeface="Arial" panose="020B0604020202020204" pitchFamily="34" charset="0"/>
              </a:rPr>
              <a:t>Attendances</a:t>
            </a:r>
            <a:endParaRPr lang="en-GB"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6CD3A08-E633-4AE5-A619-AB662E40FD53}"/>
              </a:ext>
            </a:extLst>
          </p:cNvPr>
          <p:cNvSpPr>
            <a:spLocks noGrp="1"/>
          </p:cNvSpPr>
          <p:nvPr>
            <p:ph type="sldNum" sz="quarter" idx="12"/>
          </p:nvPr>
        </p:nvSpPr>
        <p:spPr/>
        <p:txBody>
          <a:bodyPr/>
          <a:lstStyle/>
          <a:p>
            <a:fld id="{A2DEED9E-2F85-423F-9A24-7738B8864EC9}" type="slidenum">
              <a:rPr lang="en-GB" smtClean="0"/>
              <a:t>48</a:t>
            </a:fld>
            <a:endParaRPr lang="en-GB"/>
          </a:p>
        </p:txBody>
      </p:sp>
    </p:spTree>
    <p:extLst>
      <p:ext uri="{BB962C8B-B14F-4D97-AF65-F5344CB8AC3E}">
        <p14:creationId xmlns:p14="http://schemas.microsoft.com/office/powerpoint/2010/main" val="1541304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  – tickets</a:t>
            </a:r>
            <a:br>
              <a:rPr lang="en-GB" sz="2400" dirty="0">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Ticket yield </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792686" y="563812"/>
            <a:ext cx="5023626" cy="5792537"/>
          </a:xfrm>
          <a:ln>
            <a:solidFill>
              <a:srgbClr val="0070C0"/>
            </a:solidFill>
          </a:ln>
        </p:spPr>
        <p:txBody>
          <a:bodyPr>
            <a:normAutofit lnSpcReduction="10000"/>
          </a:bodyPr>
          <a:lstStyle/>
          <a:p>
            <a:pPr marL="0" lvl="1" indent="0">
              <a:lnSpc>
                <a:spcPct val="110000"/>
              </a:lnSpc>
              <a:spcBef>
                <a:spcPts val="1000"/>
              </a:spcBef>
              <a:buNone/>
            </a:pPr>
            <a:r>
              <a:rPr lang="en-GB" sz="1400" dirty="0">
                <a:latin typeface="Times New Roman" panose="02020603050405020304" pitchFamily="18" charset="0"/>
              </a:rPr>
              <a:t>The average price per ticket is the “Ticket Yield”.</a:t>
            </a:r>
          </a:p>
          <a:p>
            <a:pPr marL="0" lvl="1" indent="0">
              <a:lnSpc>
                <a:spcPct val="110000"/>
              </a:lnSpc>
              <a:spcBef>
                <a:spcPts val="1000"/>
              </a:spcBef>
              <a:buNone/>
            </a:pPr>
            <a:r>
              <a:rPr lang="en-GB" sz="1400" dirty="0">
                <a:latin typeface="Times New Roman" panose="02020603050405020304" pitchFamily="18" charset="0"/>
              </a:rPr>
              <a:t>Ticket Yield is determined by the mix of tickets sold between, adults, concessions and complementary tickets and the different prices for each category.</a:t>
            </a:r>
          </a:p>
          <a:p>
            <a:pPr marL="0" lvl="1" indent="0">
              <a:lnSpc>
                <a:spcPct val="110000"/>
              </a:lnSpc>
              <a:spcBef>
                <a:spcPts val="1000"/>
              </a:spcBef>
              <a:buNone/>
            </a:pPr>
            <a:r>
              <a:rPr lang="en-GB" sz="1400" dirty="0">
                <a:latin typeface="Times New Roman" panose="02020603050405020304" pitchFamily="18" charset="0"/>
              </a:rPr>
              <a:t>Prices paid by fans </a:t>
            </a:r>
            <a:r>
              <a:rPr lang="en-GB" sz="1400" b="1" dirty="0">
                <a:latin typeface="Times New Roman" panose="02020603050405020304" pitchFamily="18" charset="0"/>
              </a:rPr>
              <a:t>include </a:t>
            </a:r>
            <a:r>
              <a:rPr lang="en-GB" sz="1400" dirty="0">
                <a:latin typeface="Times New Roman" panose="02020603050405020304" pitchFamily="18" charset="0"/>
              </a:rPr>
              <a:t>VAT.  The Club’s income is 83% of what fans pay.</a:t>
            </a:r>
          </a:p>
          <a:p>
            <a:pPr marL="0" lvl="1" indent="0">
              <a:lnSpc>
                <a:spcPct val="110000"/>
              </a:lnSpc>
              <a:spcBef>
                <a:spcPts val="1000"/>
              </a:spcBef>
              <a:buNone/>
            </a:pPr>
            <a:r>
              <a:rPr lang="en-GB" sz="1400" dirty="0">
                <a:latin typeface="Times New Roman" panose="02020603050405020304" pitchFamily="18" charset="0"/>
              </a:rPr>
              <a:t>Prices and ticket mix and quantity sold in each category are all important.</a:t>
            </a:r>
          </a:p>
          <a:p>
            <a:pPr marL="0" lvl="1" indent="0">
              <a:lnSpc>
                <a:spcPct val="110000"/>
              </a:lnSpc>
              <a:spcBef>
                <a:spcPts val="1000"/>
              </a:spcBef>
              <a:buNone/>
            </a:pPr>
            <a:r>
              <a:rPr lang="en-GB" sz="1400" dirty="0">
                <a:latin typeface="Times New Roman" panose="02020603050405020304" pitchFamily="18" charset="0"/>
              </a:rPr>
              <a:t>Ticket Yield is different for season tickets and Walk-up match tickets as they have different headline prices (Season tickets are cheaper offer better value).</a:t>
            </a:r>
          </a:p>
          <a:p>
            <a:pPr marL="0" lvl="1" indent="0">
              <a:lnSpc>
                <a:spcPct val="110000"/>
              </a:lnSpc>
              <a:spcBef>
                <a:spcPts val="1000"/>
              </a:spcBef>
              <a:buNone/>
            </a:pPr>
            <a:r>
              <a:rPr lang="en-GB" sz="1400" dirty="0">
                <a:latin typeface="Times New Roman" panose="02020603050405020304" pitchFamily="18" charset="0"/>
              </a:rPr>
              <a:t>The level of complementary tickets can distort headline attendance data and also Yield as they add volume but no income.</a:t>
            </a:r>
          </a:p>
          <a:p>
            <a:pPr marL="0" lvl="1" indent="0">
              <a:lnSpc>
                <a:spcPct val="110000"/>
              </a:lnSpc>
              <a:spcBef>
                <a:spcPts val="1000"/>
              </a:spcBef>
              <a:buNone/>
            </a:pPr>
            <a:r>
              <a:rPr lang="en-GB" sz="1400" b="1" dirty="0">
                <a:solidFill>
                  <a:srgbClr val="0070C0"/>
                </a:solidFill>
                <a:latin typeface="Times New Roman" panose="02020603050405020304" pitchFamily="18" charset="0"/>
              </a:rPr>
              <a:t>As match ticket prices are unchanged for many years, match Ticket Yield is falling as the proportion of concessions increases (OAPs and kids) and adults falls.</a:t>
            </a:r>
          </a:p>
          <a:p>
            <a:pPr marL="0" lvl="1" indent="0">
              <a:lnSpc>
                <a:spcPct val="110000"/>
              </a:lnSpc>
              <a:spcBef>
                <a:spcPts val="1000"/>
              </a:spcBef>
              <a:buNone/>
            </a:pPr>
            <a:r>
              <a:rPr lang="en-GB" sz="1400" b="1" dirty="0">
                <a:solidFill>
                  <a:srgbClr val="0070C0"/>
                </a:solidFill>
                <a:latin typeface="Times New Roman" panose="02020603050405020304" pitchFamily="18" charset="0"/>
              </a:rPr>
              <a:t>Overall – the more season tickets are sold vs match tickets, it reduces Ticket Yield. The fewer adults and more concessions sold reduces Ticket Yield.  Reducing prices does not necessarily increase total income, it depends on the increase in the number and mix of tickets sold</a:t>
            </a:r>
          </a:p>
          <a:p>
            <a:pPr marL="0" lvl="1" indent="0">
              <a:lnSpc>
                <a:spcPct val="110000"/>
              </a:lnSpc>
              <a:spcBef>
                <a:spcPts val="1000"/>
              </a:spcBef>
              <a:buNone/>
            </a:pPr>
            <a:endParaRPr lang="en-GB" sz="2200" b="1" dirty="0">
              <a:solidFill>
                <a:srgbClr val="0070C0"/>
              </a:solidFill>
              <a:latin typeface="Times New Roman" panose="02020603050405020304" pitchFamily="18" charset="0"/>
            </a:endParaRPr>
          </a:p>
          <a:p>
            <a:pPr marL="0" lvl="1" indent="0">
              <a:lnSpc>
                <a:spcPct val="110000"/>
              </a:lnSpc>
              <a:spcBef>
                <a:spcPts val="1000"/>
              </a:spcBef>
              <a:buNone/>
            </a:pPr>
            <a:endParaRPr lang="en-GB" sz="2200" b="1" dirty="0">
              <a:solidFill>
                <a:srgbClr val="0070C0"/>
              </a:solidFill>
              <a:latin typeface="Times New Roman" panose="02020603050405020304" pitchFamily="18" charset="0"/>
            </a:endParaRPr>
          </a:p>
          <a:p>
            <a:pPr marL="0" lvl="1" indent="0">
              <a:spcBef>
                <a:spcPts val="1000"/>
              </a:spcBef>
              <a:buNone/>
            </a:pPr>
            <a:endParaRPr lang="en-GB" sz="1800" b="1" dirty="0">
              <a:solidFill>
                <a:srgbClr val="0070C0"/>
              </a:solidFill>
              <a:latin typeface="Times New Roman" panose="02020603050405020304" pitchFamily="18" charset="0"/>
            </a:endParaRPr>
          </a:p>
          <a:p>
            <a:pPr marL="0" lvl="1" indent="0">
              <a:spcBef>
                <a:spcPts val="1000"/>
              </a:spcBef>
              <a:buNone/>
            </a:pPr>
            <a:endParaRPr lang="en-GB" sz="1800" b="1" dirty="0">
              <a:solidFill>
                <a:srgbClr val="0070C0"/>
              </a:solidFill>
              <a:latin typeface="Times New Roman" panose="02020603050405020304" pitchFamily="18" charset="0"/>
            </a:endParaRPr>
          </a:p>
          <a:p>
            <a:pPr marL="0" lvl="1" indent="0">
              <a:spcBef>
                <a:spcPts val="1000"/>
              </a:spcBef>
              <a:buNone/>
            </a:pPr>
            <a:endParaRPr lang="en-GB" sz="2200" dirty="0">
              <a:latin typeface="Times New Roman" panose="02020603050405020304" pitchFamily="18" charset="0"/>
            </a:endParaRPr>
          </a:p>
          <a:p>
            <a:pPr marL="457200" lvl="2" indent="0">
              <a:spcBef>
                <a:spcPts val="1000"/>
              </a:spcBef>
              <a:buNone/>
            </a:pPr>
            <a:endParaRPr lang="en-GB" sz="1200" dirty="0"/>
          </a:p>
          <a:p>
            <a:pPr marL="685800" lvl="2">
              <a:spcBef>
                <a:spcPts val="1000"/>
              </a:spcBef>
            </a:pPr>
            <a:endParaRPr lang="en-GB" sz="1200" dirty="0"/>
          </a:p>
        </p:txBody>
      </p:sp>
      <p:sp>
        <p:nvSpPr>
          <p:cNvPr id="5" name="Content Placeholder 5">
            <a:extLst>
              <a:ext uri="{FF2B5EF4-FFF2-40B4-BE49-F238E27FC236}">
                <a16:creationId xmlns:a16="http://schemas.microsoft.com/office/drawing/2014/main" id="{12D0645A-56E2-475B-860D-42977328A963}"/>
              </a:ext>
            </a:extLst>
          </p:cNvPr>
          <p:cNvSpPr txBox="1">
            <a:spLocks/>
          </p:cNvSpPr>
          <p:nvPr/>
        </p:nvSpPr>
        <p:spPr>
          <a:xfrm>
            <a:off x="295275" y="5062000"/>
            <a:ext cx="6497411" cy="168811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Font typeface="Arial" panose="020B0604020202020204" pitchFamily="34" charset="0"/>
              <a:buNone/>
            </a:pPr>
            <a:endParaRPr lang="en-GB" sz="1800" i="1" dirty="0">
              <a:latin typeface="Times New Roman" panose="02020603050405020304" pitchFamily="18" charset="0"/>
            </a:endParaRPr>
          </a:p>
          <a:p>
            <a:pPr marL="0" lvl="1" indent="0">
              <a:spcBef>
                <a:spcPts val="1000"/>
              </a:spcBef>
              <a:buFont typeface="Arial" panose="020B0604020202020204" pitchFamily="34" charset="0"/>
              <a:buNone/>
            </a:pPr>
            <a:r>
              <a:rPr lang="en-GB" sz="1800" i="1" dirty="0">
                <a:latin typeface="Times New Roman" panose="02020603050405020304" pitchFamily="18" charset="0"/>
              </a:rPr>
              <a:t>The headline ticket price paid by fans </a:t>
            </a:r>
            <a:r>
              <a:rPr lang="en-GB" sz="1800" b="1" i="1" dirty="0">
                <a:latin typeface="Times New Roman" panose="02020603050405020304" pitchFamily="18" charset="0"/>
              </a:rPr>
              <a:t>includes</a:t>
            </a:r>
            <a:r>
              <a:rPr lang="en-GB" sz="1800" i="1" dirty="0">
                <a:latin typeface="Times New Roman" panose="02020603050405020304" pitchFamily="18" charset="0"/>
              </a:rPr>
              <a:t> 20% VAT. </a:t>
            </a:r>
            <a:r>
              <a:rPr lang="en-GB" sz="1800" i="1" dirty="0" err="1">
                <a:latin typeface="Times New Roman" panose="02020603050405020304" pitchFamily="18" charset="0"/>
              </a:rPr>
              <a:t>ie</a:t>
            </a:r>
            <a:r>
              <a:rPr lang="en-GB" sz="1800" i="1" dirty="0">
                <a:latin typeface="Times New Roman" panose="02020603050405020304" pitchFamily="18" charset="0"/>
              </a:rPr>
              <a:t>….</a:t>
            </a:r>
          </a:p>
          <a:p>
            <a:pPr marL="0" lvl="1" indent="0">
              <a:spcBef>
                <a:spcPts val="1000"/>
              </a:spcBef>
              <a:buFont typeface="Arial" panose="020B0604020202020204" pitchFamily="34" charset="0"/>
              <a:buNone/>
            </a:pPr>
            <a:r>
              <a:rPr lang="en-GB" sz="1800" i="1" dirty="0">
                <a:latin typeface="Times New Roman" panose="02020603050405020304" pitchFamily="18" charset="0"/>
              </a:rPr>
              <a:t>A £19 adult match ticket gives £15.80 income per game</a:t>
            </a:r>
          </a:p>
          <a:p>
            <a:pPr marL="0" lvl="1" indent="0">
              <a:spcBef>
                <a:spcPts val="1000"/>
              </a:spcBef>
              <a:buFont typeface="Arial" panose="020B0604020202020204" pitchFamily="34" charset="0"/>
              <a:buNone/>
            </a:pPr>
            <a:r>
              <a:rPr lang="en-GB" sz="1800" i="1" dirty="0">
                <a:latin typeface="Times New Roman" panose="02020603050405020304" pitchFamily="18" charset="0"/>
              </a:rPr>
              <a:t>A £248 senior terrace season ticket gives £8.99 income per game </a:t>
            </a:r>
          </a:p>
          <a:p>
            <a:pPr marL="0" lvl="1" indent="0">
              <a:spcBef>
                <a:spcPts val="1000"/>
              </a:spcBef>
              <a:buFont typeface="Arial" panose="020B0604020202020204" pitchFamily="34" charset="0"/>
              <a:buNone/>
            </a:pPr>
            <a:endParaRPr lang="en-GB" sz="1800" i="1" dirty="0">
              <a:latin typeface="Times New Roman" panose="02020603050405020304" pitchFamily="18" charset="0"/>
            </a:endParaRPr>
          </a:p>
          <a:p>
            <a:pPr marL="0" lvl="1" indent="0">
              <a:spcBef>
                <a:spcPts val="1000"/>
              </a:spcBef>
              <a:buFont typeface="Arial" panose="020B0604020202020204" pitchFamily="34" charset="0"/>
              <a:buNone/>
            </a:pPr>
            <a:r>
              <a:rPr lang="en-GB" sz="1800" i="1" dirty="0">
                <a:latin typeface="Times New Roman" panose="02020603050405020304" pitchFamily="18" charset="0"/>
              </a:rPr>
              <a:t>20/21 (heavily restricted fans) and 19/20 (37 games) both distorted by CV19.  </a:t>
            </a:r>
          </a:p>
          <a:p>
            <a:pPr marL="0" lvl="1" indent="0">
              <a:spcBef>
                <a:spcPts val="1000"/>
              </a:spcBef>
              <a:buFont typeface="Arial" panose="020B0604020202020204" pitchFamily="34" charset="0"/>
              <a:buNone/>
            </a:pPr>
            <a:endParaRPr lang="en-GB" sz="1800" i="1" dirty="0">
              <a:latin typeface="Times New Roman" panose="02020603050405020304" pitchFamily="18" charset="0"/>
            </a:endParaRPr>
          </a:p>
          <a:p>
            <a:pPr marL="0" lvl="1" indent="0">
              <a:spcBef>
                <a:spcPts val="1000"/>
              </a:spcBef>
              <a:buFont typeface="Arial" panose="020B0604020202020204" pitchFamily="34" charset="0"/>
              <a:buNone/>
            </a:pPr>
            <a:endParaRPr lang="en-GB" sz="2200" dirty="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741219FF-629C-486D-80EF-7AAA082B9F95}"/>
              </a:ext>
            </a:extLst>
          </p:cNvPr>
          <p:cNvSpPr>
            <a:spLocks noGrp="1"/>
          </p:cNvSpPr>
          <p:nvPr>
            <p:ph type="sldNum" sz="quarter" idx="12"/>
          </p:nvPr>
        </p:nvSpPr>
        <p:spPr/>
        <p:txBody>
          <a:bodyPr/>
          <a:lstStyle/>
          <a:p>
            <a:fld id="{A2DEED9E-2F85-423F-9A24-7738B8864EC9}" type="slidenum">
              <a:rPr lang="en-GB" smtClean="0"/>
              <a:t>49</a:t>
            </a:fld>
            <a:endParaRPr lang="en-GB"/>
          </a:p>
        </p:txBody>
      </p:sp>
      <p:pic>
        <p:nvPicPr>
          <p:cNvPr id="3" name="Picture 2">
            <a:extLst>
              <a:ext uri="{FF2B5EF4-FFF2-40B4-BE49-F238E27FC236}">
                <a16:creationId xmlns:a16="http://schemas.microsoft.com/office/drawing/2014/main" id="{1F6C998C-D44B-4EA9-0573-C1226B1EC2CF}"/>
              </a:ext>
            </a:extLst>
          </p:cNvPr>
          <p:cNvPicPr>
            <a:picLocks noChangeAspect="1"/>
          </p:cNvPicPr>
          <p:nvPr/>
        </p:nvPicPr>
        <p:blipFill>
          <a:blip r:embed="rId2"/>
          <a:stretch>
            <a:fillRect/>
          </a:stretch>
        </p:blipFill>
        <p:spPr>
          <a:xfrm>
            <a:off x="375687" y="1364742"/>
            <a:ext cx="6275369" cy="3378914"/>
          </a:xfrm>
          <a:prstGeom prst="rect">
            <a:avLst/>
          </a:prstGeom>
        </p:spPr>
      </p:pic>
    </p:spTree>
    <p:extLst>
      <p:ext uri="{BB962C8B-B14F-4D97-AF65-F5344CB8AC3E}">
        <p14:creationId xmlns:p14="http://schemas.microsoft.com/office/powerpoint/2010/main" val="2992324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660040" y="2767106"/>
            <a:ext cx="3271879" cy="3071906"/>
          </a:xfrm>
        </p:spPr>
        <p:txBody>
          <a:bodyPr vert="horz" lIns="91440" tIns="45720" rIns="91440" bIns="45720" rtlCol="0" anchor="t">
            <a:normAutofit/>
          </a:bodyPr>
          <a:lstStyle/>
          <a:p>
            <a:r>
              <a:rPr lang="en-US" sz="2400" kern="1200" dirty="0">
                <a:solidFill>
                  <a:srgbClr val="FFFFFF"/>
                </a:solidFill>
                <a:latin typeface="Arial" panose="020B0604020202020204" pitchFamily="34" charset="0"/>
                <a:cs typeface="Arial" panose="020B0604020202020204" pitchFamily="34" charset="0"/>
              </a:rPr>
              <a:t>Carlisle United </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Understanding the </a:t>
            </a:r>
            <a:r>
              <a:rPr lang="en-US" sz="2400" dirty="0">
                <a:solidFill>
                  <a:srgbClr val="FFFFFF"/>
                </a:solidFill>
                <a:latin typeface="Arial" panose="020B0604020202020204" pitchFamily="34" charset="0"/>
                <a:cs typeface="Arial" panose="020B0604020202020204" pitchFamily="34" charset="0"/>
              </a:rPr>
              <a:t>Club’s</a:t>
            </a:r>
            <a:r>
              <a:rPr lang="en-US" sz="2400" kern="1200" dirty="0">
                <a:solidFill>
                  <a:srgbClr val="FFFFFF"/>
                </a:solidFill>
                <a:latin typeface="Arial" panose="020B0604020202020204" pitchFamily="34" charset="0"/>
                <a:cs typeface="Arial" panose="020B0604020202020204" pitchFamily="34" charset="0"/>
              </a:rPr>
              <a:t> </a:t>
            </a:r>
            <a:r>
              <a:rPr lang="en-US" sz="2400" dirty="0">
                <a:solidFill>
                  <a:srgbClr val="FFFFFF"/>
                </a:solidFill>
                <a:latin typeface="Arial" panose="020B0604020202020204" pitchFamily="34" charset="0"/>
                <a:cs typeface="Arial" panose="020B0604020202020204" pitchFamily="34" charset="0"/>
              </a:rPr>
              <a:t>f</a:t>
            </a:r>
            <a:r>
              <a:rPr lang="en-US" sz="2400" kern="1200" dirty="0">
                <a:solidFill>
                  <a:srgbClr val="FFFFFF"/>
                </a:solidFill>
                <a:latin typeface="Arial" panose="020B0604020202020204" pitchFamily="34" charset="0"/>
                <a:cs typeface="Arial" panose="020B0604020202020204" pitchFamily="34" charset="0"/>
              </a:rPr>
              <a:t>inances</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Overview (4)</a:t>
            </a:r>
            <a:br>
              <a:rPr lang="en-US" sz="4000" kern="1200" dirty="0">
                <a:solidFill>
                  <a:srgbClr val="FFFFFF"/>
                </a:solidFill>
                <a:latin typeface="+mj-lt"/>
                <a:ea typeface="+mj-ea"/>
                <a:cs typeface="+mj-cs"/>
              </a:rPr>
            </a:br>
            <a:endParaRPr lang="en-US" sz="4000" b="1" kern="1200" dirty="0">
              <a:solidFill>
                <a:srgbClr val="FFFFFF"/>
              </a:solidFill>
              <a:latin typeface="+mj-lt"/>
              <a:ea typeface="+mj-ea"/>
              <a:cs typeface="+mj-cs"/>
            </a:endParaRPr>
          </a:p>
        </p:txBody>
      </p:sp>
      <p:sp>
        <p:nvSpPr>
          <p:cNvPr id="5" name="Content Placeholder 4">
            <a:extLst>
              <a:ext uri="{FF2B5EF4-FFF2-40B4-BE49-F238E27FC236}">
                <a16:creationId xmlns:a16="http://schemas.microsoft.com/office/drawing/2014/main" id="{9C46736C-2C90-4F98-9914-690B7759C7DD}"/>
              </a:ext>
            </a:extLst>
          </p:cNvPr>
          <p:cNvSpPr>
            <a:spLocks noGrp="1"/>
          </p:cNvSpPr>
          <p:nvPr>
            <p:ph idx="1"/>
          </p:nvPr>
        </p:nvSpPr>
        <p:spPr>
          <a:xfrm>
            <a:off x="4691743" y="511945"/>
            <a:ext cx="7218967" cy="5826586"/>
          </a:xfrm>
          <a:ln>
            <a:solidFill>
              <a:srgbClr val="0070C0"/>
            </a:solidFill>
          </a:ln>
        </p:spPr>
        <p:txBody>
          <a:bodyPr>
            <a:noAutofit/>
          </a:bodyPr>
          <a:lstStyle/>
          <a:p>
            <a:pPr marL="0" indent="0">
              <a:buNone/>
            </a:pPr>
            <a:r>
              <a:rPr lang="en-GB" sz="1400" dirty="0">
                <a:latin typeface="Arial" panose="020B0604020202020204" pitchFamily="34" charset="0"/>
                <a:cs typeface="Arial" panose="020B0604020202020204" pitchFamily="34" charset="0"/>
              </a:rPr>
              <a:t>In this review we will:</a:t>
            </a:r>
          </a:p>
          <a:p>
            <a:r>
              <a:rPr lang="en-GB" sz="1400" dirty="0">
                <a:latin typeface="Arial" panose="020B0604020202020204" pitchFamily="34" charset="0"/>
                <a:cs typeface="Arial" panose="020B0604020202020204" pitchFamily="34" charset="0"/>
              </a:rPr>
              <a:t>explain the </a:t>
            </a:r>
            <a:r>
              <a:rPr lang="en-GB" sz="1400" b="1" dirty="0">
                <a:solidFill>
                  <a:srgbClr val="0070C0"/>
                </a:solidFill>
                <a:latin typeface="Arial" panose="020B0604020202020204" pitchFamily="34" charset="0"/>
                <a:cs typeface="Arial" panose="020B0604020202020204" pitchFamily="34" charset="0"/>
              </a:rPr>
              <a:t>key elements</a:t>
            </a:r>
            <a:r>
              <a:rPr lang="en-GB" sz="1400" dirty="0">
                <a:latin typeface="Arial" panose="020B0604020202020204" pitchFamily="34" charset="0"/>
                <a:cs typeface="Arial" panose="020B0604020202020204" pitchFamily="34" charset="0"/>
              </a:rPr>
              <a:t> of our finances</a:t>
            </a:r>
          </a:p>
          <a:p>
            <a:r>
              <a:rPr lang="en-GB" sz="1400" dirty="0">
                <a:latin typeface="Arial" panose="020B0604020202020204" pitchFamily="34" charset="0"/>
                <a:cs typeface="Arial" panose="020B0604020202020204" pitchFamily="34" charset="0"/>
              </a:rPr>
              <a:t>show how the key elements </a:t>
            </a:r>
            <a:r>
              <a:rPr lang="en-GB" sz="1400" b="1" dirty="0">
                <a:solidFill>
                  <a:srgbClr val="0070C0"/>
                </a:solidFill>
                <a:latin typeface="Arial" panose="020B0604020202020204" pitchFamily="34" charset="0"/>
                <a:cs typeface="Arial" panose="020B0604020202020204" pitchFamily="34" charset="0"/>
              </a:rPr>
              <a:t>work and fit together</a:t>
            </a:r>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provide </a:t>
            </a:r>
            <a:r>
              <a:rPr lang="en-GB" sz="1400" b="1" dirty="0">
                <a:solidFill>
                  <a:srgbClr val="0070C0"/>
                </a:solidFill>
                <a:latin typeface="Arial" panose="020B0604020202020204" pitchFamily="34" charset="0"/>
                <a:cs typeface="Arial" panose="020B0604020202020204" pitchFamily="34" charset="0"/>
              </a:rPr>
              <a:t>detailed and meaningful data and explanation</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be </a:t>
            </a:r>
            <a:r>
              <a:rPr lang="en-GB" sz="1400" b="1" dirty="0">
                <a:solidFill>
                  <a:srgbClr val="0070C0"/>
                </a:solidFill>
                <a:latin typeface="Arial" panose="020B0604020202020204" pitchFamily="34" charset="0"/>
                <a:cs typeface="Arial" panose="020B0604020202020204" pitchFamily="34" charset="0"/>
              </a:rPr>
              <a:t>transparent </a:t>
            </a:r>
            <a:r>
              <a:rPr lang="en-GB" sz="1400" dirty="0">
                <a:latin typeface="Arial" panose="020B0604020202020204" pitchFamily="34" charset="0"/>
                <a:cs typeface="Arial" panose="020B0604020202020204" pitchFamily="34" charset="0"/>
              </a:rPr>
              <a:t>over our finances</a:t>
            </a:r>
          </a:p>
          <a:p>
            <a:r>
              <a:rPr lang="en-GB" sz="1400" dirty="0">
                <a:latin typeface="Arial" panose="020B0604020202020204" pitchFamily="34" charset="0"/>
                <a:cs typeface="Arial" panose="020B0604020202020204" pitchFamily="34" charset="0"/>
              </a:rPr>
              <a:t>provide a reference point to “fact check” claims</a:t>
            </a:r>
          </a:p>
          <a:p>
            <a:pPr marL="0" indent="0">
              <a:buNone/>
            </a:pPr>
            <a:r>
              <a:rPr lang="en-GB" sz="1400" dirty="0">
                <a:latin typeface="Arial" panose="020B0604020202020204" pitchFamily="34" charset="0"/>
                <a:cs typeface="Arial" panose="020B0604020202020204" pitchFamily="34" charset="0"/>
              </a:rPr>
              <a:t>We are </a:t>
            </a:r>
            <a:r>
              <a:rPr lang="en-GB" sz="1400" b="1" dirty="0">
                <a:solidFill>
                  <a:srgbClr val="0070C0"/>
                </a:solidFill>
                <a:latin typeface="Arial" panose="020B0604020202020204" pitchFamily="34" charset="0"/>
                <a:cs typeface="Arial" panose="020B0604020202020204" pitchFamily="34" charset="0"/>
              </a:rPr>
              <a:t>committed to transparency on a continuing basis </a:t>
            </a:r>
            <a:r>
              <a:rPr lang="en-GB" sz="1400" dirty="0">
                <a:latin typeface="Arial" panose="020B0604020202020204" pitchFamily="34" charset="0"/>
                <a:cs typeface="Arial" panose="020B0604020202020204" pitchFamily="34" charset="0"/>
              </a:rPr>
              <a:t>by:</a:t>
            </a:r>
          </a:p>
          <a:p>
            <a:r>
              <a:rPr lang="en-GB" sz="1400" dirty="0">
                <a:latin typeface="Arial" panose="020B0604020202020204" pitchFamily="34" charset="0"/>
                <a:cs typeface="Arial" panose="020B0604020202020204" pitchFamily="34" charset="0"/>
              </a:rPr>
              <a:t>publishing and updating this detailed explanation to help fans understand the Club’s finances</a:t>
            </a:r>
          </a:p>
          <a:p>
            <a:r>
              <a:rPr lang="en-GB" sz="1400" dirty="0">
                <a:latin typeface="Arial" panose="020B0604020202020204" pitchFamily="34" charset="0"/>
                <a:cs typeface="Arial" panose="020B0604020202020204" pitchFamily="34" charset="0"/>
              </a:rPr>
              <a:t>providing detailed Audited Financial Statements – beyond the minimum required by the law and EFL and FA requirements </a:t>
            </a:r>
          </a:p>
          <a:p>
            <a:r>
              <a:rPr lang="en-GB" sz="1400" dirty="0">
                <a:latin typeface="Arial" panose="020B0604020202020204" pitchFamily="34" charset="0"/>
                <a:cs typeface="Arial" panose="020B0604020202020204" pitchFamily="34" charset="0"/>
              </a:rPr>
              <a:t>sharing detailed financial data and trends and key performance indicators </a:t>
            </a:r>
          </a:p>
          <a:p>
            <a:r>
              <a:rPr lang="en-GB" sz="1400" dirty="0">
                <a:latin typeface="Arial" panose="020B0604020202020204" pitchFamily="34" charset="0"/>
                <a:cs typeface="Arial" panose="020B0604020202020204" pitchFamily="34" charset="0"/>
              </a:rPr>
              <a:t>giving regular financial updates on our website direct to fans</a:t>
            </a:r>
          </a:p>
          <a:p>
            <a:r>
              <a:rPr lang="en-GB" sz="1400" dirty="0">
                <a:latin typeface="Arial" panose="020B0604020202020204" pitchFamily="34" charset="0"/>
                <a:cs typeface="Arial" panose="020B0604020202020204" pitchFamily="34" charset="0"/>
              </a:rPr>
              <a:t>answering financial questions posed to us by fans through our Fan Engagement activities (CUSG, CUOSC etc)</a:t>
            </a:r>
          </a:p>
          <a:p>
            <a:pPr marL="0" indent="0">
              <a:buNone/>
            </a:pPr>
            <a:r>
              <a:rPr lang="en-GB" sz="1400" dirty="0">
                <a:latin typeface="Arial" panose="020B0604020202020204" pitchFamily="34" charset="0"/>
                <a:cs typeface="Arial" panose="020B0604020202020204" pitchFamily="34" charset="0"/>
              </a:rPr>
              <a:t>From time to time, there will be some information we cannot provide that fans would like us to.  Where this is the case will say so and explain why.(for example legal and confidentiality reasons). </a:t>
            </a:r>
          </a:p>
        </p:txBody>
      </p:sp>
      <p:sp>
        <p:nvSpPr>
          <p:cNvPr id="4" name="Slide Number Placeholder 3">
            <a:extLst>
              <a:ext uri="{FF2B5EF4-FFF2-40B4-BE49-F238E27FC236}">
                <a16:creationId xmlns:a16="http://schemas.microsoft.com/office/drawing/2014/main" id="{AA15BEEA-A3A1-4CE3-9286-1A61CB1A35CE}"/>
              </a:ext>
            </a:extLst>
          </p:cNvPr>
          <p:cNvSpPr>
            <a:spLocks noGrp="1"/>
          </p:cNvSpPr>
          <p:nvPr>
            <p:ph type="sldNum" sz="quarter" idx="12"/>
          </p:nvPr>
        </p:nvSpPr>
        <p:spPr/>
        <p:txBody>
          <a:bodyPr/>
          <a:lstStyle/>
          <a:p>
            <a:fld id="{A2DEED9E-2F85-423F-9A24-7738B8864EC9}" type="slidenum">
              <a:rPr lang="en-GB" smtClean="0"/>
              <a:t>5</a:t>
            </a:fld>
            <a:endParaRPr lang="en-GB" dirty="0"/>
          </a:p>
        </p:txBody>
      </p:sp>
    </p:spTree>
    <p:extLst>
      <p:ext uri="{BB962C8B-B14F-4D97-AF65-F5344CB8AC3E}">
        <p14:creationId xmlns:p14="http://schemas.microsoft.com/office/powerpoint/2010/main" val="4066912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rgbClr val="00B050"/>
                </a:solidFill>
                <a:latin typeface="Arial" panose="020B0604020202020204" pitchFamily="34" charset="0"/>
                <a:cs typeface="Arial" panose="020B0604020202020204" pitchFamily="34" charset="0"/>
              </a:rPr>
              <a:t>Attendances -  L2 recent</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803706" y="1027905"/>
            <a:ext cx="4548506" cy="4060071"/>
          </a:xfrm>
          <a:ln w="19050">
            <a:solidFill>
              <a:srgbClr val="00B050"/>
            </a:solidFill>
            <a:prstDash val="solid"/>
          </a:ln>
        </p:spPr>
        <p:txBody>
          <a:bodyPr>
            <a:normAutofit/>
          </a:bodyPr>
          <a:lstStyle/>
          <a:p>
            <a:pPr marL="0" lvl="1" indent="0">
              <a:spcBef>
                <a:spcPts val="1000"/>
              </a:spcBef>
              <a:buNone/>
            </a:pPr>
            <a:r>
              <a:rPr lang="en-GB" sz="1400" dirty="0">
                <a:effectLst/>
                <a:latin typeface="Times New Roman" panose="02020603050405020304" pitchFamily="18" charset="0"/>
                <a:ea typeface="Times New Roman" panose="02020603050405020304" pitchFamily="18" charset="0"/>
              </a:rPr>
              <a:t>Attendances data reported are for the total number of tickets </a:t>
            </a:r>
            <a:r>
              <a:rPr lang="en-GB" sz="1400" dirty="0">
                <a:latin typeface="Times New Roman" panose="02020603050405020304" pitchFamily="18" charset="0"/>
                <a:ea typeface="Times New Roman" panose="02020603050405020304" pitchFamily="18" charset="0"/>
              </a:rPr>
              <a:t>issued (not the number of people who actually coming to the match). They include “no shows”.</a:t>
            </a:r>
          </a:p>
          <a:p>
            <a:pPr marL="0" lvl="1" indent="0">
              <a:spcBef>
                <a:spcPts val="1000"/>
              </a:spcBef>
              <a:buNone/>
            </a:pPr>
            <a:r>
              <a:rPr lang="en-GB" sz="1400" dirty="0">
                <a:effectLst/>
                <a:latin typeface="Times New Roman" panose="02020603050405020304" pitchFamily="18" charset="0"/>
                <a:ea typeface="Times New Roman" panose="02020603050405020304" pitchFamily="18" charset="0"/>
              </a:rPr>
              <a:t>They also include complementary (free tickets). </a:t>
            </a:r>
          </a:p>
          <a:p>
            <a:pPr marL="0" lvl="1" indent="0">
              <a:spcBef>
                <a:spcPts val="1000"/>
              </a:spcBef>
              <a:buNone/>
            </a:pPr>
            <a:r>
              <a:rPr lang="en-GB" sz="1400" dirty="0">
                <a:effectLst/>
                <a:latin typeface="Times New Roman" panose="02020603050405020304" pitchFamily="18" charset="0"/>
                <a:ea typeface="Times New Roman" panose="02020603050405020304" pitchFamily="18" charset="0"/>
              </a:rPr>
              <a:t>In recent years up to 21/22, league game attendances have closely </a:t>
            </a:r>
            <a:r>
              <a:rPr lang="en-GB" sz="1400" dirty="0">
                <a:latin typeface="Times New Roman" panose="02020603050405020304" pitchFamily="18" charset="0"/>
                <a:ea typeface="Times New Roman" panose="02020603050405020304" pitchFamily="18" charset="0"/>
              </a:rPr>
              <a:t>followed league placing (see graph):</a:t>
            </a:r>
            <a:endParaRPr lang="en-GB" sz="1400" dirty="0">
              <a:effectLst/>
              <a:latin typeface="Times New Roman" panose="02020603050405020304" pitchFamily="18" charset="0"/>
              <a:ea typeface="Times New Roman" panose="02020603050405020304" pitchFamily="18" charset="0"/>
            </a:endParaRPr>
          </a:p>
          <a:p>
            <a:pPr marL="285750" lvl="1" indent="-285750">
              <a:spcBef>
                <a:spcPts val="1000"/>
              </a:spcBef>
            </a:pPr>
            <a:r>
              <a:rPr lang="en-GB" sz="1400" dirty="0">
                <a:effectLst/>
                <a:latin typeface="Times New Roman" panose="02020603050405020304" pitchFamily="18" charset="0"/>
                <a:ea typeface="Times New Roman" panose="02020603050405020304" pitchFamily="18" charset="0"/>
              </a:rPr>
              <a:t>The recent peak was in 16/17 (playoff season) finishing P6 with average 5,113</a:t>
            </a:r>
          </a:p>
          <a:p>
            <a:pPr marL="285750" lvl="1" indent="-285750">
              <a:spcBef>
                <a:spcPts val="1000"/>
              </a:spcBef>
            </a:pPr>
            <a:r>
              <a:rPr lang="en-GB" sz="1400" dirty="0">
                <a:latin typeface="Times New Roman" panose="02020603050405020304" pitchFamily="18" charset="0"/>
              </a:rPr>
              <a:t>The low was 4,111 accompanying the L2 low of P18</a:t>
            </a:r>
          </a:p>
          <a:p>
            <a:pPr marL="0" lvl="1" indent="0">
              <a:spcBef>
                <a:spcPts val="1000"/>
              </a:spcBef>
              <a:buNone/>
            </a:pPr>
            <a:r>
              <a:rPr lang="en-GB" sz="1400" dirty="0">
                <a:latin typeface="Times New Roman" panose="02020603050405020304" pitchFamily="18" charset="0"/>
              </a:rPr>
              <a:t>Typically, away fan average attendance have remained consistent at 300-400</a:t>
            </a:r>
          </a:p>
          <a:p>
            <a:pPr marL="0" lvl="1" indent="0">
              <a:spcBef>
                <a:spcPts val="1000"/>
              </a:spcBef>
              <a:buNone/>
            </a:pPr>
            <a:r>
              <a:rPr lang="en-GB" sz="1400" dirty="0">
                <a:latin typeface="Times New Roman" panose="02020603050405020304" pitchFamily="18" charset="0"/>
              </a:rPr>
              <a:t>In 21/22 the average of 4,970 was the best in recent years and beaten only by 16/17 (play off season), despite being the poorest on-the-field in some years.  </a:t>
            </a:r>
          </a:p>
          <a:p>
            <a:pPr marL="0" lvl="1" indent="0">
              <a:spcBef>
                <a:spcPts val="1000"/>
              </a:spcBef>
              <a:buNone/>
            </a:pPr>
            <a:r>
              <a:rPr lang="en-GB" sz="1400" dirty="0">
                <a:latin typeface="Times New Roman" panose="02020603050405020304" pitchFamily="18" charset="0"/>
              </a:rPr>
              <a:t>It is a normal pattern to see the poorest seasons accompanied by higher attendances that mid-table finishes.</a:t>
            </a: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200FD68B-D343-4544-AFD3-5578F6F64B33}"/>
              </a:ext>
            </a:extLst>
          </p:cNvPr>
          <p:cNvSpPr>
            <a:spLocks noGrp="1"/>
          </p:cNvSpPr>
          <p:nvPr>
            <p:ph type="sldNum" sz="quarter" idx="12"/>
          </p:nvPr>
        </p:nvSpPr>
        <p:spPr/>
        <p:txBody>
          <a:bodyPr/>
          <a:lstStyle/>
          <a:p>
            <a:fld id="{A2DEED9E-2F85-423F-9A24-7738B8864EC9}" type="slidenum">
              <a:rPr lang="en-GB" smtClean="0"/>
              <a:t>50</a:t>
            </a:fld>
            <a:endParaRPr lang="en-GB"/>
          </a:p>
        </p:txBody>
      </p:sp>
      <p:pic>
        <p:nvPicPr>
          <p:cNvPr id="3" name="Picture 2">
            <a:extLst>
              <a:ext uri="{FF2B5EF4-FFF2-40B4-BE49-F238E27FC236}">
                <a16:creationId xmlns:a16="http://schemas.microsoft.com/office/drawing/2014/main" id="{5CC2062D-5969-E84B-0489-FE59CC052AA7}"/>
              </a:ext>
            </a:extLst>
          </p:cNvPr>
          <p:cNvPicPr>
            <a:picLocks noChangeAspect="1"/>
          </p:cNvPicPr>
          <p:nvPr/>
        </p:nvPicPr>
        <p:blipFill>
          <a:blip r:embed="rId2"/>
          <a:stretch>
            <a:fillRect/>
          </a:stretch>
        </p:blipFill>
        <p:spPr>
          <a:xfrm>
            <a:off x="836612" y="1540104"/>
            <a:ext cx="5969508" cy="3547872"/>
          </a:xfrm>
          <a:prstGeom prst="rect">
            <a:avLst/>
          </a:prstGeom>
        </p:spPr>
      </p:pic>
    </p:spTree>
    <p:extLst>
      <p:ext uri="{BB962C8B-B14F-4D97-AF65-F5344CB8AC3E}">
        <p14:creationId xmlns:p14="http://schemas.microsoft.com/office/powerpoint/2010/main" val="971861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30118E-D1E3-F688-A566-6A657658ABFC}"/>
              </a:ext>
            </a:extLst>
          </p:cNvPr>
          <p:cNvPicPr>
            <a:picLocks noChangeAspect="1"/>
          </p:cNvPicPr>
          <p:nvPr/>
        </p:nvPicPr>
        <p:blipFill>
          <a:blip r:embed="rId2"/>
          <a:stretch>
            <a:fillRect/>
          </a:stretch>
        </p:blipFill>
        <p:spPr>
          <a:xfrm>
            <a:off x="1011114" y="1421611"/>
            <a:ext cx="10718826" cy="2738628"/>
          </a:xfrm>
          <a:prstGeom prst="rect">
            <a:avLst/>
          </a:prstGeom>
        </p:spPr>
      </p:pic>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rgbClr val="00B050"/>
                </a:solidFill>
                <a:latin typeface="Arial" panose="020B0604020202020204" pitchFamily="34" charset="0"/>
                <a:cs typeface="Arial" panose="020B0604020202020204" pitchFamily="34" charset="0"/>
              </a:rPr>
              <a:t>Attendance – long term </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596766" y="4067075"/>
            <a:ext cx="11309820" cy="2574357"/>
          </a:xfrm>
          <a:ln w="19050">
            <a:solidFill>
              <a:srgbClr val="00B050"/>
            </a:solidFill>
            <a:prstDash val="solid"/>
          </a:ln>
        </p:spPr>
        <p:txBody>
          <a:bodyPr>
            <a:normAutofit fontScale="62500" lnSpcReduction="20000"/>
          </a:bodyPr>
          <a:lstStyle/>
          <a:p>
            <a:pPr marL="0" lvl="1" indent="0">
              <a:spcBef>
                <a:spcPts val="1000"/>
              </a:spcBef>
              <a:buNone/>
            </a:pPr>
            <a:endParaRPr lang="en-GB" sz="1800" dirty="0">
              <a:effectLst/>
              <a:latin typeface="Times New Roman" panose="02020603050405020304" pitchFamily="18" charset="0"/>
              <a:ea typeface="Times New Roman" panose="02020603050405020304" pitchFamily="18" charset="0"/>
            </a:endParaRPr>
          </a:p>
          <a:p>
            <a:pPr marL="285750" lvl="1" indent="-285750">
              <a:spcBef>
                <a:spcPts val="1000"/>
              </a:spcBef>
            </a:pPr>
            <a:r>
              <a:rPr lang="en-GB" sz="1800" dirty="0">
                <a:effectLst/>
                <a:latin typeface="Times New Roman" panose="02020603050405020304" pitchFamily="18" charset="0"/>
                <a:ea typeface="Times New Roman" panose="02020603050405020304" pitchFamily="18" charset="0"/>
              </a:rPr>
              <a:t>Club has never averaged over 8,000 in a season in the 45 years since 77/78 – the peak was 7,907 in 06/07</a:t>
            </a:r>
          </a:p>
          <a:p>
            <a:pPr marL="285750" lvl="1" indent="-285750">
              <a:spcBef>
                <a:spcPts val="1000"/>
              </a:spcBef>
            </a:pPr>
            <a:r>
              <a:rPr lang="en-GB" sz="1800" dirty="0">
                <a:latin typeface="Times New Roman" panose="02020603050405020304" pitchFamily="18" charset="0"/>
                <a:ea typeface="Times New Roman" panose="02020603050405020304" pitchFamily="18" charset="0"/>
              </a:rPr>
              <a:t>Club has only averaged over 6,000 in a handful of years out of the last 45 years – the peak was the year period 05/06 - 07/08 when the Club were promoted from non-league and the Champions of Tier 4 back-to-back and finished P4 (playoffs), P8 and P20 in L1 (tier 3)</a:t>
            </a:r>
          </a:p>
          <a:p>
            <a:pPr marL="285750" lvl="1" indent="-285750">
              <a:spcBef>
                <a:spcPts val="1000"/>
              </a:spcBef>
            </a:pPr>
            <a:r>
              <a:rPr lang="en-GB" sz="1800" dirty="0">
                <a:latin typeface="Times New Roman" panose="02020603050405020304" pitchFamily="18" charset="0"/>
                <a:ea typeface="Times New Roman" panose="02020603050405020304" pitchFamily="18" charset="0"/>
              </a:rPr>
              <a:t>The 45 years have seen two periods where the average attendance was 6,350 or more </a:t>
            </a:r>
          </a:p>
          <a:p>
            <a:pPr marL="742950" lvl="2" indent="-285750">
              <a:spcBef>
                <a:spcPts val="1000"/>
              </a:spcBef>
            </a:pPr>
            <a:r>
              <a:rPr lang="en-GB" sz="1400" dirty="0">
                <a:latin typeface="Times New Roman" panose="02020603050405020304" pitchFamily="18" charset="0"/>
                <a:ea typeface="Times New Roman" panose="02020603050405020304" pitchFamily="18" charset="0"/>
              </a:rPr>
              <a:t>5 years 93/94 - 97/98 (two promotions and two relegations)</a:t>
            </a:r>
          </a:p>
          <a:p>
            <a:pPr marL="742950" lvl="2" indent="-285750">
              <a:spcBef>
                <a:spcPts val="1000"/>
              </a:spcBef>
            </a:pPr>
            <a:r>
              <a:rPr lang="en-GB" sz="1400" dirty="0">
                <a:latin typeface="Times New Roman" panose="02020603050405020304" pitchFamily="18" charset="0"/>
                <a:ea typeface="Times New Roman" panose="02020603050405020304" pitchFamily="18" charset="0"/>
              </a:rPr>
              <a:t>6 years 03/04 - 08/09 (two promotions and one relegations plus two top 8 finishes in L1)</a:t>
            </a:r>
          </a:p>
          <a:p>
            <a:pPr marL="285750" lvl="1" indent="-285750">
              <a:spcBef>
                <a:spcPts val="1000"/>
              </a:spcBef>
            </a:pPr>
            <a:r>
              <a:rPr lang="en-GB" sz="1800" dirty="0">
                <a:effectLst/>
                <a:latin typeface="Times New Roman" panose="02020603050405020304" pitchFamily="18" charset="0"/>
                <a:ea typeface="Times New Roman" panose="02020603050405020304" pitchFamily="18" charset="0"/>
              </a:rPr>
              <a:t>Outside these two periods exceptional periods, the average over 32 years* is 4249 (compared with 4970 in 21/22 finishin</a:t>
            </a:r>
            <a:r>
              <a:rPr lang="en-GB" sz="1800" dirty="0">
                <a:latin typeface="Times New Roman" panose="02020603050405020304" pitchFamily="18" charset="0"/>
                <a:ea typeface="Times New Roman" panose="02020603050405020304" pitchFamily="18" charset="0"/>
              </a:rPr>
              <a:t>g P20 in L2)</a:t>
            </a:r>
          </a:p>
          <a:p>
            <a:pPr marL="285750" lvl="1" indent="-285750">
              <a:spcBef>
                <a:spcPts val="1000"/>
              </a:spcBef>
            </a:pPr>
            <a:r>
              <a:rPr lang="en-GB" sz="1800" dirty="0">
                <a:latin typeface="Times New Roman" panose="02020603050405020304" pitchFamily="18" charset="0"/>
                <a:ea typeface="Times New Roman" panose="02020603050405020304" pitchFamily="18" charset="0"/>
              </a:rPr>
              <a:t>This provides context to measure attendance trends and our current position. The peaks gives in indication of </a:t>
            </a:r>
            <a:r>
              <a:rPr lang="en-GB" sz="1800" dirty="0" err="1">
                <a:latin typeface="Times New Roman" panose="02020603050405020304" pitchFamily="18" charset="0"/>
                <a:ea typeface="Times New Roman" panose="02020603050405020304" pitchFamily="18" charset="0"/>
              </a:rPr>
              <a:t>attendence</a:t>
            </a:r>
            <a:r>
              <a:rPr lang="en-GB" sz="1800" dirty="0">
                <a:latin typeface="Times New Roman" panose="02020603050405020304" pitchFamily="18" charset="0"/>
                <a:ea typeface="Times New Roman" panose="02020603050405020304" pitchFamily="18" charset="0"/>
              </a:rPr>
              <a:t> potential.</a:t>
            </a:r>
          </a:p>
          <a:p>
            <a:pPr marL="285750" lvl="1" indent="-285750">
              <a:spcBef>
                <a:spcPts val="1000"/>
              </a:spcBef>
            </a:pPr>
            <a:r>
              <a:rPr lang="en-GB" sz="1800" dirty="0">
                <a:latin typeface="Times New Roman" panose="02020603050405020304" pitchFamily="18" charset="0"/>
                <a:ea typeface="Times New Roman" panose="02020603050405020304" pitchFamily="18" charset="0"/>
              </a:rPr>
              <a:t>Comparisons with the short period of on-field success periods point towards the potential, whilst the other 34 years shows the experience the rest of the time</a:t>
            </a:r>
          </a:p>
          <a:p>
            <a:pPr marL="0" lvl="1" indent="0">
              <a:spcBef>
                <a:spcPts val="1000"/>
              </a:spcBef>
              <a:buNone/>
            </a:pPr>
            <a:r>
              <a:rPr lang="en-GB" sz="1400" i="1" dirty="0">
                <a:latin typeface="Times New Roman" panose="02020603050405020304" pitchFamily="18" charset="0"/>
                <a:ea typeface="Times New Roman" panose="02020603050405020304" pitchFamily="18" charset="0"/>
              </a:rPr>
              <a:t>* Excluding 19/20 and 20/21 both affected by Coronavirus</a:t>
            </a:r>
          </a:p>
          <a:p>
            <a:pPr marL="0" lvl="1" indent="0">
              <a:spcBef>
                <a:spcPts val="1000"/>
              </a:spcBef>
              <a:buNone/>
            </a:pPr>
            <a:endParaRPr lang="en-GB" sz="1800" dirty="0">
              <a:effectLst/>
              <a:latin typeface="Times New Roman" panose="02020603050405020304" pitchFamily="18" charset="0"/>
              <a:ea typeface="Times New Roman" panose="02020603050405020304" pitchFamily="18" charset="0"/>
            </a:endParaRP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cxnSp>
        <p:nvCxnSpPr>
          <p:cNvPr id="11" name="Straight Connector 10">
            <a:extLst>
              <a:ext uri="{FF2B5EF4-FFF2-40B4-BE49-F238E27FC236}">
                <a16:creationId xmlns:a16="http://schemas.microsoft.com/office/drawing/2014/main" id="{68648EE3-FB6B-4AEA-8D5E-FBC9578207DB}"/>
              </a:ext>
            </a:extLst>
          </p:cNvPr>
          <p:cNvCxnSpPr/>
          <p:nvPr/>
        </p:nvCxnSpPr>
        <p:spPr>
          <a:xfrm>
            <a:off x="5410419" y="2094202"/>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CD3B37B-467C-4759-90BA-7ED3C6B58DF2}"/>
              </a:ext>
            </a:extLst>
          </p:cNvPr>
          <p:cNvCxnSpPr/>
          <p:nvPr/>
        </p:nvCxnSpPr>
        <p:spPr>
          <a:xfrm>
            <a:off x="5660185" y="2094202"/>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2AFD8C1-54BA-442A-B627-A039D4D15872}"/>
              </a:ext>
            </a:extLst>
          </p:cNvPr>
          <p:cNvCxnSpPr/>
          <p:nvPr/>
        </p:nvCxnSpPr>
        <p:spPr>
          <a:xfrm>
            <a:off x="5865924" y="2094202"/>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A7588D0-12B1-4679-8AB0-CEB89F908370}"/>
              </a:ext>
            </a:extLst>
          </p:cNvPr>
          <p:cNvCxnSpPr/>
          <p:nvPr/>
        </p:nvCxnSpPr>
        <p:spPr>
          <a:xfrm>
            <a:off x="6096000" y="2094202"/>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F593EC9-C0EF-43C5-ACA3-A617E1629D13}"/>
              </a:ext>
            </a:extLst>
          </p:cNvPr>
          <p:cNvCxnSpPr/>
          <p:nvPr/>
        </p:nvCxnSpPr>
        <p:spPr>
          <a:xfrm>
            <a:off x="7685412" y="2087530"/>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7E91AE-CF21-481B-95B9-2054630B5C52}"/>
              </a:ext>
            </a:extLst>
          </p:cNvPr>
          <p:cNvCxnSpPr/>
          <p:nvPr/>
        </p:nvCxnSpPr>
        <p:spPr>
          <a:xfrm>
            <a:off x="9264866" y="2098107"/>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CA4DEA1-A105-41B3-8ACA-04D13EB8CC36}"/>
              </a:ext>
            </a:extLst>
          </p:cNvPr>
          <p:cNvCxnSpPr/>
          <p:nvPr/>
        </p:nvCxnSpPr>
        <p:spPr>
          <a:xfrm>
            <a:off x="7903847" y="2094202"/>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30A2247-9644-46B0-AABF-9A83C18692F2}"/>
              </a:ext>
            </a:extLst>
          </p:cNvPr>
          <p:cNvCxnSpPr/>
          <p:nvPr/>
        </p:nvCxnSpPr>
        <p:spPr>
          <a:xfrm>
            <a:off x="10391356" y="2049430"/>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179FEE7-489B-47B7-85E3-ABEA0FB492D8}"/>
              </a:ext>
            </a:extLst>
          </p:cNvPr>
          <p:cNvCxnSpPr/>
          <p:nvPr/>
        </p:nvCxnSpPr>
        <p:spPr>
          <a:xfrm>
            <a:off x="8147264" y="2094202"/>
            <a:ext cx="0" cy="1905802"/>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F8BD3A6-FFB1-4DB5-ABD5-3F48B5059A49}"/>
              </a:ext>
            </a:extLst>
          </p:cNvPr>
          <p:cNvSpPr>
            <a:spLocks noGrp="1"/>
          </p:cNvSpPr>
          <p:nvPr>
            <p:ph type="sldNum" sz="quarter" idx="12"/>
          </p:nvPr>
        </p:nvSpPr>
        <p:spPr/>
        <p:txBody>
          <a:bodyPr/>
          <a:lstStyle/>
          <a:p>
            <a:fld id="{A2DEED9E-2F85-423F-9A24-7738B8864EC9}" type="slidenum">
              <a:rPr lang="en-GB" smtClean="0"/>
              <a:t>51</a:t>
            </a:fld>
            <a:endParaRPr lang="en-GB" dirty="0"/>
          </a:p>
        </p:txBody>
      </p:sp>
      <p:sp>
        <p:nvSpPr>
          <p:cNvPr id="4" name="Rectangle 3">
            <a:extLst>
              <a:ext uri="{FF2B5EF4-FFF2-40B4-BE49-F238E27FC236}">
                <a16:creationId xmlns:a16="http://schemas.microsoft.com/office/drawing/2014/main" id="{BF012307-4BD9-4111-9963-7425B1619FFE}"/>
              </a:ext>
            </a:extLst>
          </p:cNvPr>
          <p:cNvSpPr/>
          <p:nvPr/>
        </p:nvSpPr>
        <p:spPr>
          <a:xfrm>
            <a:off x="6915164" y="1049237"/>
            <a:ext cx="770248" cy="347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1F7F07C-2941-74A6-B022-C810E56D5865}"/>
              </a:ext>
            </a:extLst>
          </p:cNvPr>
          <p:cNvSpPr/>
          <p:nvPr/>
        </p:nvSpPr>
        <p:spPr>
          <a:xfrm>
            <a:off x="6321655" y="2811550"/>
            <a:ext cx="1155471" cy="476063"/>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3A464E9-4743-24E7-0058-B61AF5D1D3BB}"/>
              </a:ext>
            </a:extLst>
          </p:cNvPr>
          <p:cNvSpPr/>
          <p:nvPr/>
        </p:nvSpPr>
        <p:spPr>
          <a:xfrm>
            <a:off x="9913851" y="2753524"/>
            <a:ext cx="1392985" cy="288126"/>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C549CC9-5F08-FCA5-0CCD-22285E909321}"/>
              </a:ext>
            </a:extLst>
          </p:cNvPr>
          <p:cNvSpPr/>
          <p:nvPr/>
        </p:nvSpPr>
        <p:spPr>
          <a:xfrm>
            <a:off x="3816763" y="2679699"/>
            <a:ext cx="1385373" cy="787082"/>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6BFDE20-FF5D-C276-D244-BF6EAFA4D52F}"/>
              </a:ext>
            </a:extLst>
          </p:cNvPr>
          <p:cNvSpPr/>
          <p:nvPr/>
        </p:nvSpPr>
        <p:spPr>
          <a:xfrm>
            <a:off x="7902788" y="2099994"/>
            <a:ext cx="644312" cy="370156"/>
          </a:xfrm>
          <a:prstGeom prst="rect">
            <a:avLst/>
          </a:prstGeom>
          <a:solidFill>
            <a:srgbClr val="92D05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EFA7E06-F511-C844-0363-020D598ABBF6}"/>
              </a:ext>
            </a:extLst>
          </p:cNvPr>
          <p:cNvSpPr/>
          <p:nvPr/>
        </p:nvSpPr>
        <p:spPr>
          <a:xfrm>
            <a:off x="5202136" y="2247899"/>
            <a:ext cx="668209" cy="431799"/>
          </a:xfrm>
          <a:prstGeom prst="rect">
            <a:avLst/>
          </a:prstGeom>
          <a:solidFill>
            <a:srgbClr val="92D05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CD8DB97-F02C-1DF7-9695-888B1B2728F0}"/>
              </a:ext>
            </a:extLst>
          </p:cNvPr>
          <p:cNvSpPr/>
          <p:nvPr/>
        </p:nvSpPr>
        <p:spPr>
          <a:xfrm>
            <a:off x="3949490" y="1496477"/>
            <a:ext cx="1092410" cy="263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2">
                    <a:lumMod val="50000"/>
                  </a:schemeClr>
                </a:solidFill>
              </a:rPr>
              <a:t>Attendances</a:t>
            </a:r>
            <a:endParaRPr lang="en-GB" sz="2000" dirty="0">
              <a:solidFill>
                <a:schemeClr val="bg2">
                  <a:lumMod val="50000"/>
                </a:schemeClr>
              </a:solidFill>
            </a:endParaRPr>
          </a:p>
        </p:txBody>
      </p:sp>
      <p:sp>
        <p:nvSpPr>
          <p:cNvPr id="25" name="Rectangle 24">
            <a:extLst>
              <a:ext uri="{FF2B5EF4-FFF2-40B4-BE49-F238E27FC236}">
                <a16:creationId xmlns:a16="http://schemas.microsoft.com/office/drawing/2014/main" id="{7D6BDF68-0001-1233-4C7E-0F4DC3D21469}"/>
              </a:ext>
            </a:extLst>
          </p:cNvPr>
          <p:cNvSpPr/>
          <p:nvPr/>
        </p:nvSpPr>
        <p:spPr>
          <a:xfrm>
            <a:off x="7482251" y="2580480"/>
            <a:ext cx="208253" cy="210445"/>
          </a:xfrm>
          <a:prstGeom prst="rect">
            <a:avLst/>
          </a:prstGeom>
          <a:solidFill>
            <a:srgbClr val="FF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7C80"/>
              </a:solidFill>
            </a:endParaRPr>
          </a:p>
        </p:txBody>
      </p:sp>
      <p:sp>
        <p:nvSpPr>
          <p:cNvPr id="26" name="Rectangle 25">
            <a:extLst>
              <a:ext uri="{FF2B5EF4-FFF2-40B4-BE49-F238E27FC236}">
                <a16:creationId xmlns:a16="http://schemas.microsoft.com/office/drawing/2014/main" id="{0582EDE9-FCED-EFAC-E55E-DBE7EC94A327}"/>
              </a:ext>
            </a:extLst>
          </p:cNvPr>
          <p:cNvSpPr/>
          <p:nvPr/>
        </p:nvSpPr>
        <p:spPr>
          <a:xfrm>
            <a:off x="9710639" y="2747174"/>
            <a:ext cx="203212" cy="300701"/>
          </a:xfrm>
          <a:prstGeom prst="rect">
            <a:avLst/>
          </a:prstGeom>
          <a:solidFill>
            <a:srgbClr val="FF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7C80"/>
              </a:solidFill>
            </a:endParaRPr>
          </a:p>
        </p:txBody>
      </p:sp>
      <p:sp>
        <p:nvSpPr>
          <p:cNvPr id="27" name="Rectangle 26">
            <a:extLst>
              <a:ext uri="{FF2B5EF4-FFF2-40B4-BE49-F238E27FC236}">
                <a16:creationId xmlns:a16="http://schemas.microsoft.com/office/drawing/2014/main" id="{DFCE7DFA-2D55-6603-85DD-9DFFD23B6A52}"/>
              </a:ext>
            </a:extLst>
          </p:cNvPr>
          <p:cNvSpPr/>
          <p:nvPr/>
        </p:nvSpPr>
        <p:spPr>
          <a:xfrm>
            <a:off x="3388619" y="2923603"/>
            <a:ext cx="214801" cy="210445"/>
          </a:xfrm>
          <a:prstGeom prst="rect">
            <a:avLst/>
          </a:prstGeom>
          <a:solidFill>
            <a:srgbClr val="FF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7C80"/>
              </a:solidFill>
            </a:endParaRPr>
          </a:p>
        </p:txBody>
      </p:sp>
      <p:sp>
        <p:nvSpPr>
          <p:cNvPr id="28" name="Rectangle 27">
            <a:extLst>
              <a:ext uri="{FF2B5EF4-FFF2-40B4-BE49-F238E27FC236}">
                <a16:creationId xmlns:a16="http://schemas.microsoft.com/office/drawing/2014/main" id="{89D291E5-CAFD-7A97-6525-E05E1A244FB1}"/>
              </a:ext>
            </a:extLst>
          </p:cNvPr>
          <p:cNvSpPr/>
          <p:nvPr/>
        </p:nvSpPr>
        <p:spPr>
          <a:xfrm>
            <a:off x="2473140" y="2790924"/>
            <a:ext cx="241095" cy="250725"/>
          </a:xfrm>
          <a:prstGeom prst="rect">
            <a:avLst/>
          </a:prstGeom>
          <a:solidFill>
            <a:srgbClr val="92D05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D0A72B6-88AF-96E6-9361-11C95A6FAE86}"/>
              </a:ext>
            </a:extLst>
          </p:cNvPr>
          <p:cNvSpPr/>
          <p:nvPr/>
        </p:nvSpPr>
        <p:spPr>
          <a:xfrm>
            <a:off x="3603222" y="3150242"/>
            <a:ext cx="208253" cy="210445"/>
          </a:xfrm>
          <a:prstGeom prst="rect">
            <a:avLst/>
          </a:prstGeom>
          <a:solidFill>
            <a:srgbClr val="FF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7C80"/>
              </a:solidFill>
            </a:endParaRPr>
          </a:p>
        </p:txBody>
      </p:sp>
      <p:sp>
        <p:nvSpPr>
          <p:cNvPr id="30" name="Rectangle 29">
            <a:extLst>
              <a:ext uri="{FF2B5EF4-FFF2-40B4-BE49-F238E27FC236}">
                <a16:creationId xmlns:a16="http://schemas.microsoft.com/office/drawing/2014/main" id="{10E3D2FD-8D6B-9E8A-D7C1-472ED466A733}"/>
              </a:ext>
            </a:extLst>
          </p:cNvPr>
          <p:cNvSpPr/>
          <p:nvPr/>
        </p:nvSpPr>
        <p:spPr>
          <a:xfrm>
            <a:off x="5869194" y="2576637"/>
            <a:ext cx="218034" cy="210445"/>
          </a:xfrm>
          <a:prstGeom prst="rect">
            <a:avLst/>
          </a:prstGeom>
          <a:solidFill>
            <a:srgbClr val="92D05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E283EB24-B801-D30A-4925-96209D6CCBE2}"/>
              </a:ext>
            </a:extLst>
          </p:cNvPr>
          <p:cNvSpPr/>
          <p:nvPr/>
        </p:nvSpPr>
        <p:spPr>
          <a:xfrm>
            <a:off x="6123541" y="2576637"/>
            <a:ext cx="208253" cy="210445"/>
          </a:xfrm>
          <a:prstGeom prst="rect">
            <a:avLst/>
          </a:prstGeom>
          <a:solidFill>
            <a:srgbClr val="FF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7C80"/>
              </a:solidFill>
            </a:endParaRPr>
          </a:p>
        </p:txBody>
      </p:sp>
      <p:sp>
        <p:nvSpPr>
          <p:cNvPr id="32" name="Rectangle 31">
            <a:extLst>
              <a:ext uri="{FF2B5EF4-FFF2-40B4-BE49-F238E27FC236}">
                <a16:creationId xmlns:a16="http://schemas.microsoft.com/office/drawing/2014/main" id="{F3F9CCD8-75A7-476F-CE32-142873B1C3DC}"/>
              </a:ext>
            </a:extLst>
          </p:cNvPr>
          <p:cNvSpPr/>
          <p:nvPr/>
        </p:nvSpPr>
        <p:spPr>
          <a:xfrm>
            <a:off x="2690274" y="2537870"/>
            <a:ext cx="252522" cy="215654"/>
          </a:xfrm>
          <a:prstGeom prst="rect">
            <a:avLst/>
          </a:prstGeom>
          <a:solidFill>
            <a:srgbClr val="92D05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11B0E058-5EA4-B4D5-06D8-DEBC64F8F03A}"/>
              </a:ext>
            </a:extLst>
          </p:cNvPr>
          <p:cNvSpPr/>
          <p:nvPr/>
        </p:nvSpPr>
        <p:spPr>
          <a:xfrm>
            <a:off x="7685411" y="2470151"/>
            <a:ext cx="235793" cy="320774"/>
          </a:xfrm>
          <a:prstGeom prst="rect">
            <a:avLst/>
          </a:prstGeom>
          <a:solidFill>
            <a:srgbClr val="92D05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2030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B55155-A0D3-35DB-631A-750C04C6CE7D}"/>
              </a:ext>
            </a:extLst>
          </p:cNvPr>
          <p:cNvPicPr>
            <a:picLocks noChangeAspect="1"/>
          </p:cNvPicPr>
          <p:nvPr/>
        </p:nvPicPr>
        <p:blipFill>
          <a:blip r:embed="rId3"/>
          <a:stretch>
            <a:fillRect/>
          </a:stretch>
        </p:blipFill>
        <p:spPr>
          <a:xfrm>
            <a:off x="719462" y="1969613"/>
            <a:ext cx="10433304" cy="2753868"/>
          </a:xfrm>
          <a:prstGeom prst="rect">
            <a:avLst/>
          </a:prstGeom>
        </p:spPr>
      </p:pic>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rgbClr val="00B050"/>
                </a:solidFill>
                <a:latin typeface="Arial" panose="020B0604020202020204" pitchFamily="34" charset="0"/>
                <a:cs typeface="Arial" panose="020B0604020202020204" pitchFamily="34" charset="0"/>
              </a:rPr>
              <a:t>Attendances and league position – season average vs final position</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752346" y="5002407"/>
            <a:ext cx="11352568" cy="1388534"/>
          </a:xfrm>
          <a:ln w="19050">
            <a:solidFill>
              <a:srgbClr val="00B050"/>
            </a:solidFill>
            <a:prstDash val="solid"/>
          </a:ln>
        </p:spPr>
        <p:txBody>
          <a:bodyPr>
            <a:normAutofit fontScale="77500" lnSpcReduction="20000"/>
          </a:bodyPr>
          <a:lstStyle/>
          <a:p>
            <a:pPr marL="0" lvl="1" indent="0">
              <a:spcBef>
                <a:spcPts val="1000"/>
              </a:spcBef>
              <a:buNone/>
            </a:pPr>
            <a:r>
              <a:rPr lang="en-GB" sz="1800" dirty="0">
                <a:effectLst/>
                <a:latin typeface="Times New Roman" panose="02020603050405020304" pitchFamily="18" charset="0"/>
                <a:ea typeface="Times New Roman" panose="02020603050405020304" pitchFamily="18" charset="0"/>
              </a:rPr>
              <a:t>League game </a:t>
            </a:r>
            <a:r>
              <a:rPr lang="en-GB" sz="1800" dirty="0">
                <a:latin typeface="Times New Roman" panose="02020603050405020304" pitchFamily="18" charset="0"/>
                <a:ea typeface="Times New Roman" panose="02020603050405020304" pitchFamily="18" charset="0"/>
              </a:rPr>
              <a:t>attendance</a:t>
            </a:r>
            <a:r>
              <a:rPr lang="en-GB" sz="1800" dirty="0">
                <a:effectLst/>
                <a:latin typeface="Times New Roman" panose="02020603050405020304" pitchFamily="18" charset="0"/>
                <a:ea typeface="Times New Roman" panose="02020603050405020304" pitchFamily="18" charset="0"/>
              </a:rPr>
              <a:t> closely </a:t>
            </a:r>
            <a:r>
              <a:rPr lang="en-GB" sz="1800" dirty="0">
                <a:latin typeface="Times New Roman" panose="02020603050405020304" pitchFamily="18" charset="0"/>
                <a:ea typeface="Times New Roman" panose="02020603050405020304" pitchFamily="18" charset="0"/>
              </a:rPr>
              <a:t>follow league ranking in the pyramid. Rising and falling with league position. T</a:t>
            </a:r>
            <a:r>
              <a:rPr lang="en-GB" sz="1800" dirty="0">
                <a:effectLst/>
                <a:latin typeface="Times New Roman" panose="02020603050405020304" pitchFamily="18" charset="0"/>
                <a:ea typeface="Times New Roman" panose="02020603050405020304" pitchFamily="18" charset="0"/>
              </a:rPr>
              <a:t>he biggest variances arise when:</a:t>
            </a:r>
          </a:p>
          <a:p>
            <a:pPr marL="285750" lvl="1" indent="-285750">
              <a:spcBef>
                <a:spcPts val="1000"/>
              </a:spcBef>
            </a:pPr>
            <a:r>
              <a:rPr lang="en-GB" sz="1800" dirty="0">
                <a:latin typeface="Times New Roman" panose="02020603050405020304" pitchFamily="18" charset="0"/>
              </a:rPr>
              <a:t>The </a:t>
            </a:r>
            <a:r>
              <a:rPr lang="en-GB" sz="1800" dirty="0">
                <a:effectLst/>
                <a:latin typeface="Times New Roman" panose="02020603050405020304" pitchFamily="18" charset="0"/>
                <a:ea typeface="Times New Roman" panose="02020603050405020304" pitchFamily="18" charset="0"/>
              </a:rPr>
              <a:t>Club is successful. </a:t>
            </a:r>
            <a:r>
              <a:rPr lang="en-GB" sz="1800" dirty="0">
                <a:latin typeface="Times New Roman" panose="02020603050405020304" pitchFamily="18" charset="0"/>
                <a:ea typeface="Times New Roman" panose="02020603050405020304" pitchFamily="18" charset="0"/>
              </a:rPr>
              <a:t>A</a:t>
            </a:r>
            <a:r>
              <a:rPr lang="en-GB" sz="1800" dirty="0">
                <a:latin typeface="Times New Roman" panose="02020603050405020304" pitchFamily="18" charset="0"/>
              </a:rPr>
              <a:t>ttendances get a “super boost” from being at the top of a division. They are also less low when being towards the bottom of a division (81/82, 94/95, 04/05, 05/06) or in Tier 2.  This was seen in 21/22 when a poor season and a relegation fight saw better attendances that mid-table</a:t>
            </a:r>
          </a:p>
          <a:p>
            <a:pPr marL="285750" lvl="1" indent="-285750">
              <a:spcBef>
                <a:spcPts val="1000"/>
              </a:spcBef>
            </a:pPr>
            <a:r>
              <a:rPr lang="en-GB" sz="1800" dirty="0">
                <a:latin typeface="Times New Roman" panose="02020603050405020304" pitchFamily="18" charset="0"/>
              </a:rPr>
              <a:t>Recurring “Mid table” finishes are accompanied with falling attendance trend (06/07-13/14, 16/17-19/20 ongoing).  </a:t>
            </a:r>
          </a:p>
          <a:p>
            <a:pPr marL="285750" lvl="1" indent="-285750">
              <a:spcBef>
                <a:spcPts val="1000"/>
              </a:spcBef>
            </a:pPr>
            <a:r>
              <a:rPr lang="en-GB" sz="1800" dirty="0">
                <a:latin typeface="Times New Roman" panose="02020603050405020304" pitchFamily="18" charset="0"/>
              </a:rPr>
              <a:t>19/20 was curtained by Coronavirus (37 L2 games). 20/21 was mostly behind closed doors or with gate severely restricted. </a:t>
            </a: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cxnSp>
        <p:nvCxnSpPr>
          <p:cNvPr id="8" name="Straight Connector 7">
            <a:extLst>
              <a:ext uri="{FF2B5EF4-FFF2-40B4-BE49-F238E27FC236}">
                <a16:creationId xmlns:a16="http://schemas.microsoft.com/office/drawing/2014/main" id="{CF527A08-51C0-4DD6-B045-8514F9520EA6}"/>
              </a:ext>
            </a:extLst>
          </p:cNvPr>
          <p:cNvCxnSpPr/>
          <p:nvPr/>
        </p:nvCxnSpPr>
        <p:spPr>
          <a:xfrm>
            <a:off x="2574396" y="2190894"/>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28BF74-82E5-404B-83C5-9DAB2AA1E6E7}"/>
              </a:ext>
            </a:extLst>
          </p:cNvPr>
          <p:cNvCxnSpPr/>
          <p:nvPr/>
        </p:nvCxnSpPr>
        <p:spPr>
          <a:xfrm>
            <a:off x="3612319" y="2190894"/>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BF04D17-87FB-41D7-8920-B209BAA42CF9}"/>
              </a:ext>
            </a:extLst>
          </p:cNvPr>
          <p:cNvCxnSpPr/>
          <p:nvPr/>
        </p:nvCxnSpPr>
        <p:spPr>
          <a:xfrm>
            <a:off x="3406039" y="2190894"/>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6818BA-0C7B-4E25-B260-B0F3CF4CACE9}"/>
              </a:ext>
            </a:extLst>
          </p:cNvPr>
          <p:cNvCxnSpPr/>
          <p:nvPr/>
        </p:nvCxnSpPr>
        <p:spPr>
          <a:xfrm>
            <a:off x="5490852" y="2157702"/>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A2C0E0-F422-4B30-B5B2-4D20AED9E036}"/>
              </a:ext>
            </a:extLst>
          </p:cNvPr>
          <p:cNvCxnSpPr/>
          <p:nvPr/>
        </p:nvCxnSpPr>
        <p:spPr>
          <a:xfrm>
            <a:off x="5710985" y="2157702"/>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136585-36EA-4DF7-B1CF-923D28F206EF}"/>
              </a:ext>
            </a:extLst>
          </p:cNvPr>
          <p:cNvCxnSpPr/>
          <p:nvPr/>
        </p:nvCxnSpPr>
        <p:spPr>
          <a:xfrm>
            <a:off x="5851039" y="2237110"/>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2D191E-7673-4ED2-B5D1-E0085E9F7328}"/>
              </a:ext>
            </a:extLst>
          </p:cNvPr>
          <p:cNvCxnSpPr/>
          <p:nvPr/>
        </p:nvCxnSpPr>
        <p:spPr>
          <a:xfrm>
            <a:off x="6096000" y="2207011"/>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E6DB01-105F-4E73-A748-9AA38BC00617}"/>
              </a:ext>
            </a:extLst>
          </p:cNvPr>
          <p:cNvCxnSpPr/>
          <p:nvPr/>
        </p:nvCxnSpPr>
        <p:spPr>
          <a:xfrm>
            <a:off x="7152991" y="2274848"/>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8DD624-D657-4A1B-B260-A03838A809C4}"/>
              </a:ext>
            </a:extLst>
          </p:cNvPr>
          <p:cNvCxnSpPr/>
          <p:nvPr/>
        </p:nvCxnSpPr>
        <p:spPr>
          <a:xfrm>
            <a:off x="9214979" y="2190894"/>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E8608BF-0CB0-4FF8-A083-0DF1EBA4C938}"/>
              </a:ext>
            </a:extLst>
          </p:cNvPr>
          <p:cNvCxnSpPr/>
          <p:nvPr/>
        </p:nvCxnSpPr>
        <p:spPr>
          <a:xfrm>
            <a:off x="7330386" y="2190894"/>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1F60FF-0E22-4C6E-AEB9-07694C7782DD}"/>
              </a:ext>
            </a:extLst>
          </p:cNvPr>
          <p:cNvCxnSpPr/>
          <p:nvPr/>
        </p:nvCxnSpPr>
        <p:spPr>
          <a:xfrm>
            <a:off x="10469963" y="2190894"/>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F67CB6-80C2-4663-BD65-E7892AFD2EA6}"/>
              </a:ext>
            </a:extLst>
          </p:cNvPr>
          <p:cNvCxnSpPr/>
          <p:nvPr/>
        </p:nvCxnSpPr>
        <p:spPr>
          <a:xfrm>
            <a:off x="7513182" y="2190894"/>
            <a:ext cx="0" cy="190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81BE975-53D4-4E01-AF36-24801FC25DA7}"/>
              </a:ext>
            </a:extLst>
          </p:cNvPr>
          <p:cNvCxnSpPr/>
          <p:nvPr/>
        </p:nvCxnSpPr>
        <p:spPr>
          <a:xfrm>
            <a:off x="5274952" y="2183102"/>
            <a:ext cx="0" cy="1905802"/>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72B3C39-7DDA-4CCA-9C2E-A2EC219B894B}"/>
              </a:ext>
            </a:extLst>
          </p:cNvPr>
          <p:cNvSpPr>
            <a:spLocks noGrp="1"/>
          </p:cNvSpPr>
          <p:nvPr>
            <p:ph type="sldNum" sz="quarter" idx="12"/>
          </p:nvPr>
        </p:nvSpPr>
        <p:spPr/>
        <p:txBody>
          <a:bodyPr/>
          <a:lstStyle/>
          <a:p>
            <a:fld id="{A2DEED9E-2F85-423F-9A24-7738B8864EC9}" type="slidenum">
              <a:rPr lang="en-GB" smtClean="0"/>
              <a:t>52</a:t>
            </a:fld>
            <a:endParaRPr lang="en-GB"/>
          </a:p>
        </p:txBody>
      </p:sp>
    </p:spTree>
    <p:extLst>
      <p:ext uri="{BB962C8B-B14F-4D97-AF65-F5344CB8AC3E}">
        <p14:creationId xmlns:p14="http://schemas.microsoft.com/office/powerpoint/2010/main" val="2672504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a:t>
            </a:r>
            <a:br>
              <a:rPr lang="en-GB" sz="2400" dirty="0">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Player costs – trend</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920616" y="4638718"/>
            <a:ext cx="10627646" cy="1717632"/>
          </a:xfrm>
          <a:ln/>
        </p:spPr>
        <p:style>
          <a:lnRef idx="2">
            <a:schemeClr val="accent1"/>
          </a:lnRef>
          <a:fillRef idx="1">
            <a:schemeClr val="lt1"/>
          </a:fillRef>
          <a:effectRef idx="0">
            <a:schemeClr val="accent1"/>
          </a:effectRef>
          <a:fontRef idx="minor">
            <a:schemeClr val="dk1"/>
          </a:fontRef>
        </p:style>
        <p:txBody>
          <a:bodyPr>
            <a:normAutofit lnSpcReduction="10000"/>
          </a:bodyPr>
          <a:lstStyle/>
          <a:p>
            <a:pPr marL="0" lvl="1" indent="0">
              <a:lnSpc>
                <a:spcPct val="120000"/>
              </a:lnSpc>
              <a:spcBef>
                <a:spcPts val="1000"/>
              </a:spcBef>
              <a:buNone/>
            </a:pPr>
            <a:r>
              <a:rPr lang="en-GB" sz="1500" b="1" dirty="0">
                <a:solidFill>
                  <a:srgbClr val="0070C0"/>
                </a:solidFill>
                <a:latin typeface="Times New Roman" panose="02020603050405020304" pitchFamily="18" charset="0"/>
              </a:rPr>
              <a:t>Player Costs </a:t>
            </a:r>
            <a:r>
              <a:rPr lang="en-GB" sz="1500" dirty="0">
                <a:latin typeface="Times New Roman" panose="02020603050405020304" pitchFamily="18" charset="0"/>
              </a:rPr>
              <a:t>– comprise all wages </a:t>
            </a:r>
            <a:r>
              <a:rPr lang="en-GB" sz="1500" dirty="0">
                <a:effectLst/>
                <a:latin typeface="Times New Roman" panose="02020603050405020304" pitchFamily="18" charset="0"/>
                <a:ea typeface="Times New Roman" panose="02020603050405020304" pitchFamily="18" charset="0"/>
              </a:rPr>
              <a:t>&amp; </a:t>
            </a:r>
            <a:r>
              <a:rPr lang="en-GB" sz="1500" dirty="0">
                <a:latin typeface="Times New Roman" panose="02020603050405020304" pitchFamily="18" charset="0"/>
              </a:rPr>
              <a:t>salaries for contracted players &amp; development players including related employment costs (salaries, bonuses, benefits, NI employment taxes).  It also includes the costs of loan players in.  Often referred to a “Player budget”.</a:t>
            </a:r>
          </a:p>
          <a:p>
            <a:pPr marL="0" lvl="1" indent="0">
              <a:lnSpc>
                <a:spcPct val="120000"/>
              </a:lnSpc>
              <a:spcBef>
                <a:spcPts val="1000"/>
              </a:spcBef>
              <a:buNone/>
            </a:pPr>
            <a:r>
              <a:rPr lang="en-GB" sz="1500" dirty="0">
                <a:latin typeface="Times New Roman" panose="02020603050405020304" pitchFamily="18" charset="0"/>
                <a:ea typeface="Times New Roman" panose="02020603050405020304" pitchFamily="18" charset="0"/>
              </a:rPr>
              <a:t>After relegation to L2, Player Costs:</a:t>
            </a:r>
          </a:p>
          <a:p>
            <a:pPr marL="342900" lvl="1" indent="-342900">
              <a:lnSpc>
                <a:spcPct val="100000"/>
              </a:lnSpc>
              <a:spcBef>
                <a:spcPts val="0"/>
              </a:spcBef>
            </a:pPr>
            <a:r>
              <a:rPr lang="en-GB" sz="1500" dirty="0">
                <a:latin typeface="Times New Roman" panose="02020603050405020304" pitchFamily="18" charset="0"/>
                <a:ea typeface="Times New Roman" panose="02020603050405020304" pitchFamily="18" charset="0"/>
              </a:rPr>
              <a:t>Increased rapidly by 42% to a peak of £2m in 16/17 </a:t>
            </a:r>
          </a:p>
          <a:p>
            <a:pPr marL="342900" lvl="1" indent="-342900">
              <a:lnSpc>
                <a:spcPct val="100000"/>
              </a:lnSpc>
              <a:spcBef>
                <a:spcPts val="0"/>
              </a:spcBef>
            </a:pPr>
            <a:r>
              <a:rPr lang="en-GB" sz="1500" dirty="0">
                <a:latin typeface="Times New Roman" panose="02020603050405020304" pitchFamily="18" charset="0"/>
                <a:ea typeface="Times New Roman" panose="02020603050405020304" pitchFamily="18" charset="0"/>
              </a:rPr>
              <a:t>Remained at £1.9m in 17/18 </a:t>
            </a:r>
          </a:p>
          <a:p>
            <a:pPr marL="342900" lvl="1" indent="-342900">
              <a:lnSpc>
                <a:spcPct val="100000"/>
              </a:lnSpc>
              <a:spcBef>
                <a:spcPts val="0"/>
              </a:spcBef>
            </a:pPr>
            <a:r>
              <a:rPr lang="en-GB" sz="1500" dirty="0">
                <a:latin typeface="Times New Roman" panose="02020603050405020304" pitchFamily="18" charset="0"/>
                <a:ea typeface="Times New Roman" panose="02020603050405020304" pitchFamily="18" charset="0"/>
              </a:rPr>
              <a:t>Reduced back to 14/15 levels at £1.4m in 19/20 (although loan in were higher and own player costs were lower)</a:t>
            </a:r>
          </a:p>
          <a:p>
            <a:pPr marL="342900" lvl="1" indent="-342900">
              <a:lnSpc>
                <a:spcPct val="120000"/>
              </a:lnSpc>
              <a:spcBef>
                <a:spcPts val="1000"/>
              </a:spcBef>
            </a:pPr>
            <a:endParaRPr lang="en-GB" sz="2200" dirty="0">
              <a:latin typeface="Times New Roman" panose="02020603050405020304" pitchFamily="18" charset="0"/>
              <a:ea typeface="Times New Roman" panose="02020603050405020304" pitchFamily="18" charset="0"/>
            </a:endParaRPr>
          </a:p>
          <a:p>
            <a:pPr marL="0" lvl="1" indent="0">
              <a:lnSpc>
                <a:spcPct val="120000"/>
              </a:lnSpc>
              <a:spcBef>
                <a:spcPts val="1000"/>
              </a:spcBef>
              <a:buNone/>
            </a:pPr>
            <a:endParaRPr lang="en-GB" sz="2200" b="1" dirty="0">
              <a:solidFill>
                <a:srgbClr val="0070C0"/>
              </a:solidFill>
              <a:effectLst/>
              <a:latin typeface="Times New Roman" panose="02020603050405020304" pitchFamily="18" charset="0"/>
              <a:ea typeface="Times New Roman" panose="02020603050405020304" pitchFamily="18" charset="0"/>
            </a:endParaRPr>
          </a:p>
          <a:p>
            <a:pPr marL="0" lvl="1" indent="0">
              <a:lnSpc>
                <a:spcPct val="120000"/>
              </a:lnSpc>
              <a:spcBef>
                <a:spcPts val="1000"/>
              </a:spcBef>
              <a:buNone/>
            </a:pPr>
            <a:endParaRPr lang="en-GB" sz="2200" dirty="0">
              <a:latin typeface="Times New Roman" panose="02020603050405020304" pitchFamily="18" charset="0"/>
              <a:ea typeface="Times New Roman" panose="02020603050405020304" pitchFamily="18" charset="0"/>
            </a:endParaRPr>
          </a:p>
          <a:p>
            <a:pPr marL="0" lvl="1" indent="0">
              <a:lnSpc>
                <a:spcPct val="120000"/>
              </a:lnSpc>
              <a:spcBef>
                <a:spcPts val="1000"/>
              </a:spcBef>
              <a:buNone/>
            </a:pPr>
            <a:endParaRPr lang="en-GB" sz="2200" dirty="0">
              <a:latin typeface="Times New Roman" panose="02020603050405020304" pitchFamily="18" charset="0"/>
              <a:ea typeface="Times New Roman" panose="02020603050405020304" pitchFamily="18" charset="0"/>
            </a:endParaRPr>
          </a:p>
          <a:p>
            <a:pPr marL="342900" lvl="1" indent="-342900">
              <a:lnSpc>
                <a:spcPct val="120000"/>
              </a:lnSpc>
              <a:spcBef>
                <a:spcPts val="1000"/>
              </a:spcBef>
            </a:pPr>
            <a:endParaRPr lang="en-GB" sz="2200" dirty="0">
              <a:latin typeface="Times New Roman" panose="02020603050405020304" pitchFamily="18" charset="0"/>
              <a:ea typeface="Times New Roman" panose="02020603050405020304" pitchFamily="18" charset="0"/>
            </a:endParaRPr>
          </a:p>
          <a:p>
            <a:pPr marL="0" lvl="1" indent="0">
              <a:lnSpc>
                <a:spcPct val="120000"/>
              </a:lnSpc>
              <a:spcBef>
                <a:spcPts val="1000"/>
              </a:spcBef>
              <a:buNone/>
            </a:pPr>
            <a:endParaRPr lang="en-GB" sz="2200" dirty="0">
              <a:latin typeface="Times New Roman" panose="02020603050405020304" pitchFamily="18" charset="0"/>
              <a:ea typeface="Times New Roman" panose="02020603050405020304" pitchFamily="18" charset="0"/>
            </a:endParaRPr>
          </a:p>
          <a:p>
            <a:pPr marL="457200" lvl="2" indent="0">
              <a:spcBef>
                <a:spcPts val="1000"/>
              </a:spcBef>
              <a:buNone/>
            </a:pPr>
            <a:endParaRPr lang="en-GB" sz="1800" dirty="0">
              <a:latin typeface="Times New Roman" panose="02020603050405020304" pitchFamily="18" charset="0"/>
            </a:endParaRPr>
          </a:p>
          <a:p>
            <a:pPr marL="685800" lvl="2">
              <a:spcBef>
                <a:spcPts val="1000"/>
              </a:spcBef>
            </a:pPr>
            <a:endParaRPr lang="en-GB" sz="1800" dirty="0">
              <a:latin typeface="Times New Roman" panose="02020603050405020304" pitchFamily="18" charset="0"/>
            </a:endParaRPr>
          </a:p>
          <a:p>
            <a:pPr marL="0" lvl="1" indent="0">
              <a:spcBef>
                <a:spcPts val="1000"/>
              </a:spcBef>
              <a:buNone/>
            </a:pPr>
            <a:endParaRPr lang="en-GB" sz="2200" dirty="0">
              <a:effectLst/>
              <a:latin typeface="Times New Roman" panose="02020603050405020304" pitchFamily="18" charset="0"/>
              <a:ea typeface="Times New Roman" panose="02020603050405020304" pitchFamily="18" charset="0"/>
            </a:endParaRPr>
          </a:p>
          <a:p>
            <a:pPr marL="457200" lvl="2" indent="0">
              <a:spcBef>
                <a:spcPts val="1000"/>
              </a:spcBef>
              <a:buNone/>
            </a:pPr>
            <a:endParaRPr lang="en-GB" sz="1200" dirty="0"/>
          </a:p>
        </p:txBody>
      </p:sp>
      <p:sp>
        <p:nvSpPr>
          <p:cNvPr id="4" name="Slide Number Placeholder 3">
            <a:extLst>
              <a:ext uri="{FF2B5EF4-FFF2-40B4-BE49-F238E27FC236}">
                <a16:creationId xmlns:a16="http://schemas.microsoft.com/office/drawing/2014/main" id="{942F6952-8F81-41CD-A21C-60E390B79476}"/>
              </a:ext>
            </a:extLst>
          </p:cNvPr>
          <p:cNvSpPr>
            <a:spLocks noGrp="1"/>
          </p:cNvSpPr>
          <p:nvPr>
            <p:ph type="sldNum" sz="quarter" idx="12"/>
          </p:nvPr>
        </p:nvSpPr>
        <p:spPr/>
        <p:txBody>
          <a:bodyPr/>
          <a:lstStyle/>
          <a:p>
            <a:fld id="{A2DEED9E-2F85-423F-9A24-7738B8864EC9}" type="slidenum">
              <a:rPr lang="en-GB" smtClean="0"/>
              <a:t>53</a:t>
            </a:fld>
            <a:endParaRPr lang="en-GB" dirty="0"/>
          </a:p>
        </p:txBody>
      </p:sp>
      <p:pic>
        <p:nvPicPr>
          <p:cNvPr id="8" name="Picture 7">
            <a:extLst>
              <a:ext uri="{FF2B5EF4-FFF2-40B4-BE49-F238E27FC236}">
                <a16:creationId xmlns:a16="http://schemas.microsoft.com/office/drawing/2014/main" id="{17F588D6-578B-9472-4B27-00CF33D493C7}"/>
              </a:ext>
            </a:extLst>
          </p:cNvPr>
          <p:cNvPicPr>
            <a:picLocks noChangeAspect="1"/>
          </p:cNvPicPr>
          <p:nvPr/>
        </p:nvPicPr>
        <p:blipFill>
          <a:blip r:embed="rId2"/>
          <a:stretch>
            <a:fillRect/>
          </a:stretch>
        </p:blipFill>
        <p:spPr>
          <a:xfrm>
            <a:off x="824363" y="1461032"/>
            <a:ext cx="8983980" cy="2819400"/>
          </a:xfrm>
          <a:prstGeom prst="rect">
            <a:avLst/>
          </a:prstGeom>
        </p:spPr>
      </p:pic>
    </p:spTree>
    <p:extLst>
      <p:ext uri="{BB962C8B-B14F-4D97-AF65-F5344CB8AC3E}">
        <p14:creationId xmlns:p14="http://schemas.microsoft.com/office/powerpoint/2010/main" val="285973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395705" y="492610"/>
            <a:ext cx="3273784" cy="3071906"/>
          </a:xfrm>
        </p:spPr>
        <p:txBody>
          <a:bodyPr vert="horz" lIns="91440" tIns="45720" rIns="91440" bIns="45720" rtlCol="0" anchor="t">
            <a:normAutofit/>
          </a:bodyPr>
          <a:lstStyle/>
          <a:p>
            <a:r>
              <a:rPr lang="en-US" sz="2400" kern="1200" dirty="0">
                <a:solidFill>
                  <a:srgbClr val="FFFFFF"/>
                </a:solidFill>
                <a:latin typeface="Arial" panose="020B0604020202020204" pitchFamily="34" charset="0"/>
                <a:cs typeface="Arial" panose="020B0604020202020204" pitchFamily="34" charset="0"/>
              </a:rPr>
              <a:t>Carlisle United </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Understanding the </a:t>
            </a:r>
            <a:r>
              <a:rPr lang="en-US" sz="2400" dirty="0">
                <a:solidFill>
                  <a:srgbClr val="FFFFFF"/>
                </a:solidFill>
                <a:latin typeface="Arial" panose="020B0604020202020204" pitchFamily="34" charset="0"/>
                <a:cs typeface="Arial" panose="020B0604020202020204" pitchFamily="34" charset="0"/>
              </a:rPr>
              <a:t>Club’s</a:t>
            </a:r>
            <a:r>
              <a:rPr lang="en-US" sz="2400" kern="1200" dirty="0">
                <a:solidFill>
                  <a:srgbClr val="FFFFFF"/>
                </a:solidFill>
                <a:latin typeface="Arial" panose="020B0604020202020204" pitchFamily="34" charset="0"/>
                <a:cs typeface="Arial" panose="020B0604020202020204" pitchFamily="34" charset="0"/>
              </a:rPr>
              <a:t> </a:t>
            </a:r>
            <a:r>
              <a:rPr lang="en-US" sz="2400" dirty="0">
                <a:solidFill>
                  <a:srgbClr val="FFFFFF"/>
                </a:solidFill>
                <a:latin typeface="Arial" panose="020B0604020202020204" pitchFamily="34" charset="0"/>
                <a:cs typeface="Arial" panose="020B0604020202020204" pitchFamily="34" charset="0"/>
              </a:rPr>
              <a:t>f</a:t>
            </a:r>
            <a:r>
              <a:rPr lang="en-US" sz="2400" kern="1200" dirty="0">
                <a:solidFill>
                  <a:srgbClr val="FFFFFF"/>
                </a:solidFill>
                <a:latin typeface="Arial" panose="020B0604020202020204" pitchFamily="34" charset="0"/>
                <a:cs typeface="Arial" panose="020B0604020202020204" pitchFamily="34" charset="0"/>
              </a:rPr>
              <a:t>inances</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b="1" kern="1200" dirty="0">
                <a:solidFill>
                  <a:srgbClr val="FFFFFF"/>
                </a:solidFill>
                <a:latin typeface="Arial" panose="020B0604020202020204" pitchFamily="34" charset="0"/>
                <a:cs typeface="Arial" panose="020B0604020202020204" pitchFamily="34" charset="0"/>
              </a:rPr>
              <a:t>Annual accounts</a:t>
            </a:r>
          </a:p>
        </p:txBody>
      </p:sp>
      <p:sp>
        <p:nvSpPr>
          <p:cNvPr id="12" name="Content Placeholder 4">
            <a:extLst>
              <a:ext uri="{FF2B5EF4-FFF2-40B4-BE49-F238E27FC236}">
                <a16:creationId xmlns:a16="http://schemas.microsoft.com/office/drawing/2014/main" id="{BF96024A-079E-4ABB-8A62-1567781C856C}"/>
              </a:ext>
            </a:extLst>
          </p:cNvPr>
          <p:cNvSpPr txBox="1">
            <a:spLocks/>
          </p:cNvSpPr>
          <p:nvPr/>
        </p:nvSpPr>
        <p:spPr>
          <a:xfrm>
            <a:off x="4680856" y="563096"/>
            <a:ext cx="7195458" cy="3573476"/>
          </a:xfrm>
          <a:prstGeom prst="rect">
            <a:avLst/>
          </a:prstGeom>
          <a:ln>
            <a:solidFill>
              <a:srgbClr val="00B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dirty="0">
                <a:solidFill>
                  <a:srgbClr val="00B050"/>
                </a:solidFill>
                <a:latin typeface="Arial" panose="020B0604020202020204" pitchFamily="34" charset="0"/>
                <a:cs typeface="Arial" panose="020B0604020202020204" pitchFamily="34" charset="0"/>
              </a:rPr>
              <a:t>Key elements – Annual Accounts </a:t>
            </a:r>
            <a:endParaRPr lang="en-GB" sz="1400" dirty="0">
              <a:solidFill>
                <a:srgbClr val="00B05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400" dirty="0">
                <a:latin typeface="Arial" panose="020B0604020202020204" pitchFamily="34" charset="0"/>
                <a:cs typeface="Arial" panose="020B0604020202020204" pitchFamily="34" charset="0"/>
              </a:rPr>
              <a:t>The Annual Accounts are a key part of understanding the Club’s finances because they:</a:t>
            </a:r>
          </a:p>
          <a:p>
            <a:r>
              <a:rPr lang="en-GB" sz="1400" dirty="0">
                <a:latin typeface="Arial" panose="020B0604020202020204" pitchFamily="34" charset="0"/>
                <a:cs typeface="Arial" panose="020B0604020202020204" pitchFamily="34" charset="0"/>
              </a:rPr>
              <a:t>are independently audited</a:t>
            </a:r>
          </a:p>
          <a:p>
            <a:r>
              <a:rPr lang="en-GB" sz="1400" dirty="0">
                <a:latin typeface="Arial" panose="020B0604020202020204" pitchFamily="34" charset="0"/>
                <a:cs typeface="Arial" panose="020B0604020202020204" pitchFamily="34" charset="0"/>
              </a:rPr>
              <a:t>contain profit performance data</a:t>
            </a:r>
          </a:p>
          <a:p>
            <a:r>
              <a:rPr lang="en-GB" sz="1400" dirty="0">
                <a:latin typeface="Arial" panose="020B0604020202020204" pitchFamily="34" charset="0"/>
                <a:cs typeface="Arial" panose="020B0604020202020204" pitchFamily="34" charset="0"/>
              </a:rPr>
              <a:t>detail a snap-shot of the Club position at the year end</a:t>
            </a:r>
          </a:p>
          <a:p>
            <a:r>
              <a:rPr lang="en-GB" sz="1400" dirty="0">
                <a:latin typeface="Arial" panose="020B0604020202020204" pitchFamily="34" charset="0"/>
                <a:cs typeface="Arial" panose="020B0604020202020204" pitchFamily="34" charset="0"/>
              </a:rPr>
              <a:t>explain the strategy and objectives of the Club for the Strategic Activities and Business Departments </a:t>
            </a:r>
          </a:p>
          <a:p>
            <a:r>
              <a:rPr lang="en-GB" sz="1400" dirty="0">
                <a:latin typeface="Arial" panose="020B0604020202020204" pitchFamily="34" charset="0"/>
                <a:cs typeface="Arial" panose="020B0604020202020204" pitchFamily="34" charset="0"/>
              </a:rPr>
              <a:t>provide key performance indicators over all aspects of the Club, both on and off the field</a:t>
            </a:r>
          </a:p>
          <a:p>
            <a:r>
              <a:rPr lang="en-GB" sz="1400" dirty="0">
                <a:latin typeface="Arial" panose="020B0604020202020204" pitchFamily="34" charset="0"/>
                <a:cs typeface="Arial" panose="020B0604020202020204" pitchFamily="34" charset="0"/>
              </a:rPr>
              <a:t>show trends in the information</a:t>
            </a:r>
          </a:p>
          <a:p>
            <a:pPr marL="0" indent="0">
              <a:buNone/>
            </a:pPr>
            <a:r>
              <a:rPr lang="en-GB" sz="1400" dirty="0">
                <a:latin typeface="Arial" panose="020B0604020202020204" pitchFamily="34" charset="0"/>
                <a:cs typeface="Arial" panose="020B0604020202020204" pitchFamily="34" charset="0"/>
              </a:rPr>
              <a:t>They are made available on the club website </a:t>
            </a:r>
            <a:r>
              <a:rPr lang="en-GB" sz="1400" dirty="0">
                <a:latin typeface="Arial" panose="020B0604020202020204" pitchFamily="34" charset="0"/>
                <a:cs typeface="Arial" panose="020B0604020202020204" pitchFamily="34" charset="0"/>
                <a:hlinkClick r:id="rId2"/>
              </a:rPr>
              <a:t>https://www.carlisleunited.co.uk/club/finances/annual-audited-financial-statements/</a:t>
            </a:r>
            <a:r>
              <a:rPr lang="en-GB" sz="1400"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GB" sz="2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6CD3A08-E633-4AE5-A619-AB662E40FD53}"/>
              </a:ext>
            </a:extLst>
          </p:cNvPr>
          <p:cNvSpPr>
            <a:spLocks noGrp="1"/>
          </p:cNvSpPr>
          <p:nvPr>
            <p:ph type="sldNum" sz="quarter" idx="12"/>
          </p:nvPr>
        </p:nvSpPr>
        <p:spPr/>
        <p:txBody>
          <a:bodyPr/>
          <a:lstStyle/>
          <a:p>
            <a:fld id="{A2DEED9E-2F85-423F-9A24-7738B8864EC9}" type="slidenum">
              <a:rPr lang="en-GB" smtClean="0"/>
              <a:t>54</a:t>
            </a:fld>
            <a:endParaRPr lang="en-GB"/>
          </a:p>
        </p:txBody>
      </p:sp>
      <p:graphicFrame>
        <p:nvGraphicFramePr>
          <p:cNvPr id="14" name="Content Placeholder 3">
            <a:extLst>
              <a:ext uri="{FF2B5EF4-FFF2-40B4-BE49-F238E27FC236}">
                <a16:creationId xmlns:a16="http://schemas.microsoft.com/office/drawing/2014/main" id="{25762FED-E966-4431-8F7C-BFF8F7939624}"/>
              </a:ext>
            </a:extLst>
          </p:cNvPr>
          <p:cNvGraphicFramePr>
            <a:graphicFrameLocks/>
          </p:cNvGraphicFramePr>
          <p:nvPr/>
        </p:nvGraphicFramePr>
        <p:xfrm>
          <a:off x="126998" y="3428999"/>
          <a:ext cx="3669491" cy="3114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07859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 Finances</a:t>
            </a:r>
            <a:br>
              <a:rPr lang="en-GB" sz="2400" dirty="0">
                <a:latin typeface="Arial" panose="020B0604020202020204" pitchFamily="34" charset="0"/>
                <a:cs typeface="Arial" panose="020B0604020202020204" pitchFamily="34" charset="0"/>
              </a:rPr>
            </a:br>
            <a:r>
              <a:rPr lang="en-GB" sz="2400" b="1" dirty="0">
                <a:solidFill>
                  <a:srgbClr val="00B050"/>
                </a:solidFill>
                <a:latin typeface="Arial" panose="020B0604020202020204" pitchFamily="34" charset="0"/>
                <a:cs typeface="Arial" panose="020B0604020202020204" pitchFamily="34" charset="0"/>
              </a:rPr>
              <a:t>Annual accounts</a:t>
            </a:r>
          </a:p>
        </p:txBody>
      </p:sp>
      <p:graphicFrame>
        <p:nvGraphicFramePr>
          <p:cNvPr id="11" name="Content Placeholder 3">
            <a:extLst>
              <a:ext uri="{FF2B5EF4-FFF2-40B4-BE49-F238E27FC236}">
                <a16:creationId xmlns:a16="http://schemas.microsoft.com/office/drawing/2014/main" id="{93703790-1940-495C-862E-FD5DD4D8EE58}"/>
              </a:ext>
            </a:extLst>
          </p:cNvPr>
          <p:cNvGraphicFramePr>
            <a:graphicFrameLocks/>
          </p:cNvGraphicFramePr>
          <p:nvPr/>
        </p:nvGraphicFramePr>
        <p:xfrm>
          <a:off x="290586" y="1621401"/>
          <a:ext cx="590338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556A70AD-FE5A-4CEE-8CA2-7BD6DC7CC741}"/>
              </a:ext>
            </a:extLst>
          </p:cNvPr>
          <p:cNvSpPr txBox="1">
            <a:spLocks/>
          </p:cNvSpPr>
          <p:nvPr/>
        </p:nvSpPr>
        <p:spPr>
          <a:xfrm>
            <a:off x="6172199" y="1085849"/>
            <a:ext cx="5800725" cy="5248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t>Strategic Review</a:t>
            </a:r>
          </a:p>
          <a:p>
            <a:pPr marL="0" indent="0">
              <a:buNone/>
            </a:pPr>
            <a:r>
              <a:rPr lang="en-GB" sz="1600" dirty="0"/>
              <a:t>The annual accounts contain a detailed Strategic Review covering :</a:t>
            </a:r>
          </a:p>
          <a:p>
            <a:r>
              <a:rPr lang="en-GB" sz="1600" dirty="0"/>
              <a:t>The Club strategy and objectives</a:t>
            </a:r>
          </a:p>
          <a:p>
            <a:r>
              <a:rPr lang="en-GB" sz="1600" dirty="0"/>
              <a:t>The five Strategic Activities are covered</a:t>
            </a:r>
          </a:p>
          <a:p>
            <a:pPr lvl="1"/>
            <a:r>
              <a:rPr lang="en-GB" sz="1200" dirty="0"/>
              <a:t>Business</a:t>
            </a:r>
          </a:p>
          <a:p>
            <a:pPr lvl="1"/>
            <a:r>
              <a:rPr lang="en-GB" sz="1200" dirty="0"/>
              <a:t>Academy</a:t>
            </a:r>
          </a:p>
          <a:p>
            <a:pPr lvl="1"/>
            <a:r>
              <a:rPr lang="en-GB" sz="1200" dirty="0"/>
              <a:t>Football performance</a:t>
            </a:r>
          </a:p>
          <a:p>
            <a:pPr lvl="1"/>
            <a:r>
              <a:rPr lang="en-GB" sz="1200" dirty="0"/>
              <a:t>Community</a:t>
            </a:r>
          </a:p>
          <a:p>
            <a:pPr lvl="1"/>
            <a:r>
              <a:rPr lang="en-GB" sz="1200" dirty="0"/>
              <a:t>Club</a:t>
            </a:r>
          </a:p>
          <a:p>
            <a:r>
              <a:rPr lang="en-GB" sz="1600" dirty="0"/>
              <a:t>Key risks faced by the Club detailed</a:t>
            </a:r>
          </a:p>
          <a:p>
            <a:r>
              <a:rPr lang="en-GB" sz="1600" dirty="0"/>
              <a:t>Performance review provided </a:t>
            </a:r>
          </a:p>
          <a:p>
            <a:r>
              <a:rPr lang="en-GB" sz="1600" dirty="0"/>
              <a:t>Balance sheet and cash flow review</a:t>
            </a:r>
          </a:p>
          <a:p>
            <a:r>
              <a:rPr lang="en-GB" sz="1600" dirty="0"/>
              <a:t>Prospects for coming year and beyond</a:t>
            </a:r>
          </a:p>
        </p:txBody>
      </p:sp>
      <p:sp>
        <p:nvSpPr>
          <p:cNvPr id="4" name="Slide Number Placeholder 3">
            <a:extLst>
              <a:ext uri="{FF2B5EF4-FFF2-40B4-BE49-F238E27FC236}">
                <a16:creationId xmlns:a16="http://schemas.microsoft.com/office/drawing/2014/main" id="{B4FA9A8D-79FC-4B3C-A15F-06772BAF913C}"/>
              </a:ext>
            </a:extLst>
          </p:cNvPr>
          <p:cNvSpPr>
            <a:spLocks noGrp="1"/>
          </p:cNvSpPr>
          <p:nvPr>
            <p:ph type="sldNum" sz="quarter" idx="12"/>
          </p:nvPr>
        </p:nvSpPr>
        <p:spPr/>
        <p:txBody>
          <a:bodyPr/>
          <a:lstStyle/>
          <a:p>
            <a:fld id="{A2DEED9E-2F85-423F-9A24-7738B8864EC9}" type="slidenum">
              <a:rPr lang="en-GB" smtClean="0"/>
              <a:t>55</a:t>
            </a:fld>
            <a:endParaRPr lang="en-GB"/>
          </a:p>
        </p:txBody>
      </p:sp>
    </p:spTree>
    <p:extLst>
      <p:ext uri="{BB962C8B-B14F-4D97-AF65-F5344CB8AC3E}">
        <p14:creationId xmlns:p14="http://schemas.microsoft.com/office/powerpoint/2010/main" val="20330118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 Finances</a:t>
            </a:r>
            <a:br>
              <a:rPr lang="en-GB" sz="2400" dirty="0">
                <a:latin typeface="Arial" panose="020B0604020202020204" pitchFamily="34" charset="0"/>
                <a:cs typeface="Arial" panose="020B0604020202020204" pitchFamily="34" charset="0"/>
              </a:rPr>
            </a:br>
            <a:r>
              <a:rPr lang="en-GB" sz="2400" b="1" dirty="0">
                <a:solidFill>
                  <a:srgbClr val="00B050"/>
                </a:solidFill>
                <a:latin typeface="Arial" panose="020B0604020202020204" pitchFamily="34" charset="0"/>
                <a:cs typeface="Arial" panose="020B0604020202020204" pitchFamily="34" charset="0"/>
              </a:rPr>
              <a:t>Annual accounts</a:t>
            </a:r>
          </a:p>
        </p:txBody>
      </p:sp>
      <p:graphicFrame>
        <p:nvGraphicFramePr>
          <p:cNvPr id="11" name="Content Placeholder 3">
            <a:extLst>
              <a:ext uri="{FF2B5EF4-FFF2-40B4-BE49-F238E27FC236}">
                <a16:creationId xmlns:a16="http://schemas.microsoft.com/office/drawing/2014/main" id="{93703790-1940-495C-862E-FD5DD4D8EE58}"/>
              </a:ext>
            </a:extLst>
          </p:cNvPr>
          <p:cNvGraphicFramePr>
            <a:graphicFrameLocks/>
          </p:cNvGraphicFramePr>
          <p:nvPr/>
        </p:nvGraphicFramePr>
        <p:xfrm>
          <a:off x="295275" y="1650548"/>
          <a:ext cx="590338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556A70AD-FE5A-4CEE-8CA2-7BD6DC7CC741}"/>
              </a:ext>
            </a:extLst>
          </p:cNvPr>
          <p:cNvSpPr txBox="1">
            <a:spLocks/>
          </p:cNvSpPr>
          <p:nvPr/>
        </p:nvSpPr>
        <p:spPr>
          <a:xfrm>
            <a:off x="6096000" y="1027905"/>
            <a:ext cx="5800725" cy="54649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t>Performance </a:t>
            </a:r>
          </a:p>
          <a:p>
            <a:pPr marL="0" indent="0">
              <a:buNone/>
            </a:pPr>
            <a:r>
              <a:rPr lang="en-GB" sz="1600" dirty="0"/>
              <a:t>Financial performance is managed by considering:</a:t>
            </a:r>
          </a:p>
          <a:p>
            <a:pPr marL="0" indent="0">
              <a:buNone/>
            </a:pPr>
            <a:endParaRPr lang="en-GB" sz="1600" dirty="0"/>
          </a:p>
          <a:p>
            <a:r>
              <a:rPr lang="en-GB" sz="1600" b="1" dirty="0"/>
              <a:t>Income</a:t>
            </a:r>
            <a:r>
              <a:rPr lang="en-GB" sz="1600" dirty="0"/>
              <a:t>  - headline turnover, Business Turnover, Professional Game Income, Academy Income</a:t>
            </a:r>
          </a:p>
          <a:p>
            <a:r>
              <a:rPr lang="en-GB" sz="1600" b="1" dirty="0"/>
              <a:t>Costs</a:t>
            </a:r>
            <a:r>
              <a:rPr lang="en-GB" sz="1600" dirty="0"/>
              <a:t> – Business Costs, Overheads, Academy Costs, Total Football Expenditure, Playing costs, Other Football Costs, Wages &amp; Salaries</a:t>
            </a:r>
          </a:p>
          <a:p>
            <a:r>
              <a:rPr lang="en-GB" sz="1600" b="1" dirty="0"/>
              <a:t>Underlying contribution</a:t>
            </a:r>
          </a:p>
          <a:p>
            <a:r>
              <a:rPr lang="en-GB" sz="1600" b="1" dirty="0"/>
              <a:t>Football Fortune</a:t>
            </a:r>
          </a:p>
          <a:p>
            <a:r>
              <a:rPr lang="en-GB" sz="1600" b="1" dirty="0"/>
              <a:t>Exceptional income and costs</a:t>
            </a:r>
          </a:p>
          <a:p>
            <a:endParaRPr lang="en-GB" sz="1600" b="1" dirty="0"/>
          </a:p>
          <a:p>
            <a:pPr marL="0" indent="0">
              <a:buFont typeface="Arial" panose="020B0604020202020204" pitchFamily="34" charset="0"/>
              <a:buNone/>
            </a:pPr>
            <a:r>
              <a:rPr lang="en-GB" sz="1600" b="1" dirty="0"/>
              <a:t>Position</a:t>
            </a:r>
          </a:p>
          <a:p>
            <a:pPr marL="0" indent="0">
              <a:buNone/>
            </a:pPr>
            <a:r>
              <a:rPr lang="en-GB" sz="1600" dirty="0"/>
              <a:t>Financial position is managed by considering our cash and debt positions </a:t>
            </a:r>
            <a:endParaRPr lang="en-GB" sz="1600" b="1" dirty="0"/>
          </a:p>
          <a:p>
            <a:pPr marL="0" indent="0">
              <a:buNone/>
            </a:pPr>
            <a:r>
              <a:rPr lang="en-GB" sz="1600" b="1" dirty="0"/>
              <a:t>Cash is king in football.  Performance can be very heavily distorted by non-cash costs, Football Fortune and Exceptional items.  These items need identifying in order to gain a proper understanding of our underlying finances as well as the headlines.</a:t>
            </a:r>
          </a:p>
          <a:p>
            <a:endParaRPr lang="en-GB" sz="1600" b="1" dirty="0"/>
          </a:p>
          <a:p>
            <a:endParaRPr lang="en-GB" sz="1600" dirty="0"/>
          </a:p>
        </p:txBody>
      </p:sp>
      <p:sp>
        <p:nvSpPr>
          <p:cNvPr id="4" name="Slide Number Placeholder 3">
            <a:extLst>
              <a:ext uri="{FF2B5EF4-FFF2-40B4-BE49-F238E27FC236}">
                <a16:creationId xmlns:a16="http://schemas.microsoft.com/office/drawing/2014/main" id="{131BE480-1B61-4B6D-93C8-32F17C67F832}"/>
              </a:ext>
            </a:extLst>
          </p:cNvPr>
          <p:cNvSpPr>
            <a:spLocks noGrp="1"/>
          </p:cNvSpPr>
          <p:nvPr>
            <p:ph type="sldNum" sz="quarter" idx="12"/>
          </p:nvPr>
        </p:nvSpPr>
        <p:spPr/>
        <p:txBody>
          <a:bodyPr/>
          <a:lstStyle/>
          <a:p>
            <a:fld id="{A2DEED9E-2F85-423F-9A24-7738B8864EC9}" type="slidenum">
              <a:rPr lang="en-GB" smtClean="0"/>
              <a:t>56</a:t>
            </a:fld>
            <a:endParaRPr lang="en-GB"/>
          </a:p>
        </p:txBody>
      </p:sp>
    </p:spTree>
    <p:extLst>
      <p:ext uri="{BB962C8B-B14F-4D97-AF65-F5344CB8AC3E}">
        <p14:creationId xmlns:p14="http://schemas.microsoft.com/office/powerpoint/2010/main" val="944250593"/>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872446" y="365125"/>
            <a:ext cx="10515600" cy="1325563"/>
          </a:xfrm>
        </p:spPr>
        <p:txBody>
          <a:bodyPr>
            <a:normAutofit/>
          </a:bodyPr>
          <a:lstStyle/>
          <a:p>
            <a:r>
              <a:rPr lang="en-GB" sz="2400" dirty="0">
                <a:latin typeface="Arial" panose="020B0604020202020204" pitchFamily="34" charset="0"/>
                <a:cs typeface="Arial" panose="020B0604020202020204" pitchFamily="34" charset="0"/>
              </a:rPr>
              <a:t>Carlisle United Finances</a:t>
            </a:r>
            <a:br>
              <a:rPr lang="en-GB" sz="2400" dirty="0">
                <a:latin typeface="Arial" panose="020B0604020202020204" pitchFamily="34" charset="0"/>
                <a:cs typeface="Arial" panose="020B0604020202020204" pitchFamily="34" charset="0"/>
              </a:rPr>
            </a:br>
            <a:r>
              <a:rPr lang="en-GB" sz="2400" b="1" dirty="0">
                <a:solidFill>
                  <a:srgbClr val="00B050"/>
                </a:solidFill>
                <a:latin typeface="Arial" panose="020B0604020202020204" pitchFamily="34" charset="0"/>
                <a:cs typeface="Arial" panose="020B0604020202020204" pitchFamily="34" charset="0"/>
              </a:rPr>
              <a:t>Annual accounts</a:t>
            </a:r>
          </a:p>
        </p:txBody>
      </p:sp>
      <p:graphicFrame>
        <p:nvGraphicFramePr>
          <p:cNvPr id="11" name="Content Placeholder 3">
            <a:extLst>
              <a:ext uri="{FF2B5EF4-FFF2-40B4-BE49-F238E27FC236}">
                <a16:creationId xmlns:a16="http://schemas.microsoft.com/office/drawing/2014/main" id="{93703790-1940-495C-862E-FD5DD4D8EE58}"/>
              </a:ext>
            </a:extLst>
          </p:cNvPr>
          <p:cNvGraphicFramePr>
            <a:graphicFrameLocks/>
          </p:cNvGraphicFramePr>
          <p:nvPr/>
        </p:nvGraphicFramePr>
        <p:xfrm>
          <a:off x="284389" y="1668917"/>
          <a:ext cx="590338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556A70AD-FE5A-4CEE-8CA2-7BD6DC7CC741}"/>
              </a:ext>
            </a:extLst>
          </p:cNvPr>
          <p:cNvSpPr txBox="1">
            <a:spLocks/>
          </p:cNvSpPr>
          <p:nvPr/>
        </p:nvSpPr>
        <p:spPr>
          <a:xfrm>
            <a:off x="6172199" y="1085849"/>
            <a:ext cx="5800725" cy="5248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t>Key Performance Indicators </a:t>
            </a:r>
          </a:p>
          <a:p>
            <a:pPr marL="0" indent="0">
              <a:buNone/>
            </a:pPr>
            <a:r>
              <a:rPr lang="en-GB" sz="1600" dirty="0"/>
              <a:t>The annual audited accounts contain trends of KPIs covering :</a:t>
            </a:r>
          </a:p>
          <a:p>
            <a:r>
              <a:rPr lang="en-GB" sz="1600" dirty="0"/>
              <a:t>Performance – income, costs, profits</a:t>
            </a:r>
          </a:p>
          <a:p>
            <a:r>
              <a:rPr lang="en-GB" sz="1600" dirty="0"/>
              <a:t>Position – assets, liabilities, debt</a:t>
            </a:r>
          </a:p>
          <a:p>
            <a:r>
              <a:rPr lang="en-GB" sz="1600" dirty="0"/>
              <a:t>Non-financial indicators – gates</a:t>
            </a:r>
          </a:p>
          <a:p>
            <a:endParaRPr lang="en-GB" sz="1600" dirty="0"/>
          </a:p>
          <a:p>
            <a:pPr marL="0" indent="0">
              <a:buNone/>
            </a:pPr>
            <a:r>
              <a:rPr lang="en-GB" sz="1600" dirty="0"/>
              <a:t>Also see data below </a:t>
            </a:r>
          </a:p>
          <a:p>
            <a:r>
              <a:rPr lang="en-GB" sz="1600" dirty="0"/>
              <a:t>CUFC 6 year trend to 2021/22</a:t>
            </a:r>
          </a:p>
          <a:p>
            <a:r>
              <a:rPr lang="en-GB" sz="1600" dirty="0"/>
              <a:t>CUFC data 2011/12-2021/22</a:t>
            </a:r>
          </a:p>
          <a:p>
            <a:r>
              <a:rPr lang="en-GB" sz="1600" dirty="0"/>
              <a:t>Summary with narrative for 21/22</a:t>
            </a:r>
          </a:p>
        </p:txBody>
      </p:sp>
      <p:sp>
        <p:nvSpPr>
          <p:cNvPr id="4" name="Slide Number Placeholder 3">
            <a:extLst>
              <a:ext uri="{FF2B5EF4-FFF2-40B4-BE49-F238E27FC236}">
                <a16:creationId xmlns:a16="http://schemas.microsoft.com/office/drawing/2014/main" id="{16A4959A-2561-4742-A3A1-F2394D782F76}"/>
              </a:ext>
            </a:extLst>
          </p:cNvPr>
          <p:cNvSpPr>
            <a:spLocks noGrp="1"/>
          </p:cNvSpPr>
          <p:nvPr>
            <p:ph type="sldNum" sz="quarter" idx="12"/>
          </p:nvPr>
        </p:nvSpPr>
        <p:spPr/>
        <p:txBody>
          <a:bodyPr/>
          <a:lstStyle/>
          <a:p>
            <a:fld id="{A2DEED9E-2F85-423F-9A24-7738B8864EC9}" type="slidenum">
              <a:rPr lang="en-GB" smtClean="0"/>
              <a:t>57</a:t>
            </a:fld>
            <a:endParaRPr lang="en-GB"/>
          </a:p>
        </p:txBody>
      </p:sp>
    </p:spTree>
    <p:extLst>
      <p:ext uri="{BB962C8B-B14F-4D97-AF65-F5344CB8AC3E}">
        <p14:creationId xmlns:p14="http://schemas.microsoft.com/office/powerpoint/2010/main" val="1179980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395705" y="492610"/>
            <a:ext cx="3273784" cy="3071906"/>
          </a:xfrm>
        </p:spPr>
        <p:txBody>
          <a:bodyPr vert="horz" lIns="91440" tIns="45720" rIns="91440" bIns="45720" rtlCol="0" anchor="t">
            <a:normAutofit/>
          </a:bodyPr>
          <a:lstStyle/>
          <a:p>
            <a:r>
              <a:rPr lang="en-US" sz="2400" kern="1200" dirty="0">
                <a:solidFill>
                  <a:srgbClr val="FFFFFF"/>
                </a:solidFill>
                <a:latin typeface="Arial" panose="020B0604020202020204" pitchFamily="34" charset="0"/>
                <a:cs typeface="Arial" panose="020B0604020202020204" pitchFamily="34" charset="0"/>
              </a:rPr>
              <a:t>Carlisle United </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Understanding the </a:t>
            </a:r>
            <a:r>
              <a:rPr lang="en-US" sz="2400" dirty="0">
                <a:solidFill>
                  <a:srgbClr val="FFFFFF"/>
                </a:solidFill>
                <a:latin typeface="Arial" panose="020B0604020202020204" pitchFamily="34" charset="0"/>
                <a:cs typeface="Arial" panose="020B0604020202020204" pitchFamily="34" charset="0"/>
              </a:rPr>
              <a:t>Club’s</a:t>
            </a:r>
            <a:r>
              <a:rPr lang="en-US" sz="2400" kern="1200" dirty="0">
                <a:solidFill>
                  <a:srgbClr val="FFFFFF"/>
                </a:solidFill>
                <a:latin typeface="Arial" panose="020B0604020202020204" pitchFamily="34" charset="0"/>
                <a:cs typeface="Arial" panose="020B0604020202020204" pitchFamily="34" charset="0"/>
              </a:rPr>
              <a:t> </a:t>
            </a:r>
            <a:r>
              <a:rPr lang="en-US" sz="2400" dirty="0">
                <a:solidFill>
                  <a:srgbClr val="FFFFFF"/>
                </a:solidFill>
                <a:latin typeface="Arial" panose="020B0604020202020204" pitchFamily="34" charset="0"/>
                <a:cs typeface="Arial" panose="020B0604020202020204" pitchFamily="34" charset="0"/>
              </a:rPr>
              <a:t>f</a:t>
            </a:r>
            <a:r>
              <a:rPr lang="en-US" sz="2400" kern="1200" dirty="0">
                <a:solidFill>
                  <a:srgbClr val="FFFFFF"/>
                </a:solidFill>
                <a:latin typeface="Arial" panose="020B0604020202020204" pitchFamily="34" charset="0"/>
                <a:cs typeface="Arial" panose="020B0604020202020204" pitchFamily="34" charset="0"/>
              </a:rPr>
              <a:t>inances</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b="1" kern="1200" dirty="0">
                <a:solidFill>
                  <a:srgbClr val="FFFFFF"/>
                </a:solidFill>
                <a:latin typeface="Arial" panose="020B0604020202020204" pitchFamily="34" charset="0"/>
                <a:cs typeface="Arial" panose="020B0604020202020204" pitchFamily="34" charset="0"/>
              </a:rPr>
              <a:t>Other financial factors</a:t>
            </a:r>
          </a:p>
        </p:txBody>
      </p:sp>
      <p:graphicFrame>
        <p:nvGraphicFramePr>
          <p:cNvPr id="4" name="Content Placeholder 3">
            <a:extLst>
              <a:ext uri="{FF2B5EF4-FFF2-40B4-BE49-F238E27FC236}">
                <a16:creationId xmlns:a16="http://schemas.microsoft.com/office/drawing/2014/main" id="{E197260F-573A-4ACD-BCC3-08F7530EA868}"/>
              </a:ext>
            </a:extLst>
          </p:cNvPr>
          <p:cNvGraphicFramePr>
            <a:graphicFrameLocks noGrp="1"/>
          </p:cNvGraphicFramePr>
          <p:nvPr>
            <p:ph idx="1"/>
          </p:nvPr>
        </p:nvGraphicFramePr>
        <p:xfrm>
          <a:off x="-2137" y="3689498"/>
          <a:ext cx="4038604" cy="293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4">
            <a:extLst>
              <a:ext uri="{FF2B5EF4-FFF2-40B4-BE49-F238E27FC236}">
                <a16:creationId xmlns:a16="http://schemas.microsoft.com/office/drawing/2014/main" id="{BF96024A-079E-4ABB-8A62-1567781C856C}"/>
              </a:ext>
            </a:extLst>
          </p:cNvPr>
          <p:cNvSpPr txBox="1">
            <a:spLocks/>
          </p:cNvSpPr>
          <p:nvPr/>
        </p:nvSpPr>
        <p:spPr>
          <a:xfrm>
            <a:off x="4355844" y="316225"/>
            <a:ext cx="7116686" cy="5181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2400" b="1" dirty="0">
                <a:latin typeface="Arial" panose="020B0604020202020204" pitchFamily="34" charset="0"/>
                <a:cs typeface="Arial" panose="020B0604020202020204" pitchFamily="34" charset="0"/>
              </a:rPr>
              <a:t>Data</a:t>
            </a:r>
            <a:endParaRPr lang="en-GB"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6CD3A08-E633-4AE5-A619-AB662E40FD53}"/>
              </a:ext>
            </a:extLst>
          </p:cNvPr>
          <p:cNvSpPr>
            <a:spLocks noGrp="1"/>
          </p:cNvSpPr>
          <p:nvPr>
            <p:ph type="sldNum" sz="quarter" idx="12"/>
          </p:nvPr>
        </p:nvSpPr>
        <p:spPr/>
        <p:txBody>
          <a:bodyPr/>
          <a:lstStyle/>
          <a:p>
            <a:fld id="{A2DEED9E-2F85-423F-9A24-7738B8864EC9}" type="slidenum">
              <a:rPr lang="en-GB" smtClean="0"/>
              <a:t>58</a:t>
            </a:fld>
            <a:endParaRPr lang="en-GB"/>
          </a:p>
        </p:txBody>
      </p:sp>
    </p:spTree>
    <p:extLst>
      <p:ext uri="{BB962C8B-B14F-4D97-AF65-F5344CB8AC3E}">
        <p14:creationId xmlns:p14="http://schemas.microsoft.com/office/powerpoint/2010/main" val="30854536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297392" y="232039"/>
            <a:ext cx="10515600" cy="640291"/>
          </a:xfrm>
        </p:spPr>
        <p:txBody>
          <a:bodyPr>
            <a:normAutofit/>
          </a:bodyPr>
          <a:lstStyle/>
          <a:p>
            <a:r>
              <a:rPr lang="en-GB" sz="2400" dirty="0">
                <a:latin typeface="Arial" panose="020B0604020202020204" pitchFamily="34" charset="0"/>
                <a:cs typeface="Arial" panose="020B0604020202020204" pitchFamily="34" charset="0"/>
              </a:rPr>
              <a:t>Carlisle United Finances – </a:t>
            </a:r>
            <a:r>
              <a:rPr lang="en-GB" sz="2400" b="1" dirty="0">
                <a:solidFill>
                  <a:srgbClr val="0070C0"/>
                </a:solidFill>
                <a:latin typeface="Arial" panose="020B0604020202020204" pitchFamily="34" charset="0"/>
                <a:cs typeface="Arial" panose="020B0604020202020204" pitchFamily="34" charset="0"/>
              </a:rPr>
              <a:t>21/22 overview (1)</a:t>
            </a:r>
          </a:p>
        </p:txBody>
      </p:sp>
      <p:pic>
        <p:nvPicPr>
          <p:cNvPr id="3" name="Picture 2">
            <a:extLst>
              <a:ext uri="{FF2B5EF4-FFF2-40B4-BE49-F238E27FC236}">
                <a16:creationId xmlns:a16="http://schemas.microsoft.com/office/drawing/2014/main" id="{68ECDE19-3717-43B9-98FE-DBECB94759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0158" y="232039"/>
            <a:ext cx="1314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3495BCB2-3775-4277-91C8-FE9BFD9097D9}"/>
              </a:ext>
            </a:extLst>
          </p:cNvPr>
          <p:cNvSpPr>
            <a:spLocks noGrp="1"/>
          </p:cNvSpPr>
          <p:nvPr>
            <p:ph type="sldNum" sz="quarter" idx="12"/>
          </p:nvPr>
        </p:nvSpPr>
        <p:spPr/>
        <p:txBody>
          <a:bodyPr/>
          <a:lstStyle/>
          <a:p>
            <a:fld id="{A2DEED9E-2F85-423F-9A24-7738B8864EC9}" type="slidenum">
              <a:rPr lang="en-GB" smtClean="0"/>
              <a:t>59</a:t>
            </a:fld>
            <a:endParaRPr lang="en-GB"/>
          </a:p>
        </p:txBody>
      </p:sp>
      <p:pic>
        <p:nvPicPr>
          <p:cNvPr id="7" name="Picture 6">
            <a:extLst>
              <a:ext uri="{FF2B5EF4-FFF2-40B4-BE49-F238E27FC236}">
                <a16:creationId xmlns:a16="http://schemas.microsoft.com/office/drawing/2014/main" id="{3DABE709-D467-FD1A-2FF3-49F0F811C416}"/>
              </a:ext>
            </a:extLst>
          </p:cNvPr>
          <p:cNvPicPr>
            <a:picLocks noChangeAspect="1"/>
          </p:cNvPicPr>
          <p:nvPr/>
        </p:nvPicPr>
        <p:blipFill>
          <a:blip r:embed="rId3"/>
          <a:stretch>
            <a:fillRect/>
          </a:stretch>
        </p:blipFill>
        <p:spPr>
          <a:xfrm>
            <a:off x="355142" y="862705"/>
            <a:ext cx="9854331" cy="4993376"/>
          </a:xfrm>
          <a:prstGeom prst="rect">
            <a:avLst/>
          </a:prstGeom>
        </p:spPr>
      </p:pic>
    </p:spTree>
    <p:extLst>
      <p:ext uri="{BB962C8B-B14F-4D97-AF65-F5344CB8AC3E}">
        <p14:creationId xmlns:p14="http://schemas.microsoft.com/office/powerpoint/2010/main" val="348454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395705" y="492610"/>
            <a:ext cx="3273784" cy="3071906"/>
          </a:xfrm>
        </p:spPr>
        <p:txBody>
          <a:bodyPr vert="horz" lIns="91440" tIns="45720" rIns="91440" bIns="45720" rtlCol="0" anchor="t">
            <a:normAutofit/>
          </a:bodyPr>
          <a:lstStyle/>
          <a:p>
            <a:r>
              <a:rPr lang="en-US" sz="2400" kern="1200" dirty="0">
                <a:solidFill>
                  <a:srgbClr val="FFFFFF"/>
                </a:solidFill>
                <a:latin typeface="Arial" panose="020B0604020202020204" pitchFamily="34" charset="0"/>
                <a:cs typeface="Arial" panose="020B0604020202020204" pitchFamily="34" charset="0"/>
              </a:rPr>
              <a:t>Carlisle United </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Understanding the </a:t>
            </a:r>
            <a:r>
              <a:rPr lang="en-US" sz="2400" dirty="0">
                <a:solidFill>
                  <a:srgbClr val="FFFFFF"/>
                </a:solidFill>
                <a:latin typeface="Arial" panose="020B0604020202020204" pitchFamily="34" charset="0"/>
                <a:cs typeface="Arial" panose="020B0604020202020204" pitchFamily="34" charset="0"/>
              </a:rPr>
              <a:t>Club’s</a:t>
            </a:r>
            <a:r>
              <a:rPr lang="en-US" sz="2400" kern="1200" dirty="0">
                <a:solidFill>
                  <a:srgbClr val="FFFFFF"/>
                </a:solidFill>
                <a:latin typeface="Arial" panose="020B0604020202020204" pitchFamily="34" charset="0"/>
                <a:cs typeface="Arial" panose="020B0604020202020204" pitchFamily="34" charset="0"/>
              </a:rPr>
              <a:t> </a:t>
            </a:r>
            <a:r>
              <a:rPr lang="en-US" sz="2400" dirty="0">
                <a:solidFill>
                  <a:srgbClr val="FFFFFF"/>
                </a:solidFill>
                <a:latin typeface="Arial" panose="020B0604020202020204" pitchFamily="34" charset="0"/>
                <a:cs typeface="Arial" panose="020B0604020202020204" pitchFamily="34" charset="0"/>
              </a:rPr>
              <a:t>f</a:t>
            </a:r>
            <a:r>
              <a:rPr lang="en-US" sz="2400" kern="1200" dirty="0">
                <a:solidFill>
                  <a:srgbClr val="FFFFFF"/>
                </a:solidFill>
                <a:latin typeface="Arial" panose="020B0604020202020204" pitchFamily="34" charset="0"/>
                <a:cs typeface="Arial" panose="020B0604020202020204" pitchFamily="34" charset="0"/>
              </a:rPr>
              <a:t>inances</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b="1" kern="1200" dirty="0">
                <a:solidFill>
                  <a:srgbClr val="FFFFFF"/>
                </a:solidFill>
                <a:latin typeface="Arial" panose="020B0604020202020204" pitchFamily="34" charset="0"/>
                <a:cs typeface="Arial" panose="020B0604020202020204" pitchFamily="34" charset="0"/>
              </a:rPr>
              <a:t>Key elements</a:t>
            </a:r>
          </a:p>
        </p:txBody>
      </p:sp>
      <p:graphicFrame>
        <p:nvGraphicFramePr>
          <p:cNvPr id="4" name="Content Placeholder 3">
            <a:extLst>
              <a:ext uri="{FF2B5EF4-FFF2-40B4-BE49-F238E27FC236}">
                <a16:creationId xmlns:a16="http://schemas.microsoft.com/office/drawing/2014/main" id="{E197260F-573A-4ACD-BCC3-08F7530EA868}"/>
              </a:ext>
            </a:extLst>
          </p:cNvPr>
          <p:cNvGraphicFramePr>
            <a:graphicFrameLocks noGrp="1"/>
          </p:cNvGraphicFramePr>
          <p:nvPr>
            <p:ph idx="1"/>
            <p:extLst>
              <p:ext uri="{D42A27DB-BD31-4B8C-83A1-F6EECF244321}">
                <p14:modId xmlns:p14="http://schemas.microsoft.com/office/powerpoint/2010/main" val="1195846373"/>
              </p:ext>
            </p:extLst>
          </p:nvPr>
        </p:nvGraphicFramePr>
        <p:xfrm>
          <a:off x="-2137" y="3689498"/>
          <a:ext cx="4038604" cy="293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4">
            <a:extLst>
              <a:ext uri="{FF2B5EF4-FFF2-40B4-BE49-F238E27FC236}">
                <a16:creationId xmlns:a16="http://schemas.microsoft.com/office/drawing/2014/main" id="{BF96024A-079E-4ABB-8A62-1567781C856C}"/>
              </a:ext>
            </a:extLst>
          </p:cNvPr>
          <p:cNvSpPr txBox="1">
            <a:spLocks/>
          </p:cNvSpPr>
          <p:nvPr/>
        </p:nvSpPr>
        <p:spPr>
          <a:xfrm>
            <a:off x="4680856" y="552209"/>
            <a:ext cx="7206344" cy="4302820"/>
          </a:xfrm>
          <a:prstGeom prst="rect">
            <a:avLst/>
          </a:prstGeom>
          <a:ln>
            <a:solidFill>
              <a:srgbClr val="0070C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dirty="0">
                <a:solidFill>
                  <a:srgbClr val="0070C0"/>
                </a:solidFill>
                <a:latin typeface="Arial" panose="020B0604020202020204" pitchFamily="34" charset="0"/>
                <a:cs typeface="Arial" panose="020B0604020202020204" pitchFamily="34" charset="0"/>
              </a:rPr>
              <a:t>Key elements</a:t>
            </a:r>
            <a:r>
              <a:rPr lang="en-GB" sz="14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GB" sz="1400" dirty="0">
                <a:latin typeface="Arial" panose="020B0604020202020204" pitchFamily="34" charset="0"/>
                <a:cs typeface="Arial" panose="020B0604020202020204" pitchFamily="34" charset="0"/>
              </a:rPr>
              <a:t>There are a number of key elements which </a:t>
            </a:r>
            <a:r>
              <a:rPr lang="en-GB" sz="1400" b="1" dirty="0">
                <a:solidFill>
                  <a:srgbClr val="0070C0"/>
                </a:solidFill>
                <a:latin typeface="Arial" panose="020B0604020202020204" pitchFamily="34" charset="0"/>
                <a:cs typeface="Arial" panose="020B0604020202020204" pitchFamily="34" charset="0"/>
              </a:rPr>
              <a:t>work and fit together</a:t>
            </a:r>
            <a:r>
              <a:rPr lang="en-GB" sz="1400" dirty="0">
                <a:latin typeface="Arial" panose="020B0604020202020204" pitchFamily="34" charset="0"/>
                <a:cs typeface="Arial" panose="020B0604020202020204" pitchFamily="34" charset="0"/>
              </a:rPr>
              <a:t> to impact on our finances:</a:t>
            </a:r>
          </a:p>
          <a:p>
            <a:pPr marL="0" indent="0">
              <a:buFont typeface="Arial" panose="020B0604020202020204" pitchFamily="34" charset="0"/>
              <a:buNone/>
            </a:pPr>
            <a:endParaRPr lang="en-GB" sz="1400" dirty="0">
              <a:latin typeface="Arial" panose="020B0604020202020204" pitchFamily="34" charset="0"/>
              <a:cs typeface="Arial" panose="020B0604020202020204" pitchFamily="34" charset="0"/>
            </a:endParaRPr>
          </a:p>
          <a:p>
            <a:r>
              <a:rPr lang="en-GB" sz="1400" b="1" dirty="0">
                <a:solidFill>
                  <a:srgbClr val="0070C0"/>
                </a:solidFill>
                <a:latin typeface="Arial" panose="020B0604020202020204" pitchFamily="34" charset="0"/>
                <a:cs typeface="Arial" panose="020B0604020202020204" pitchFamily="34" charset="0"/>
              </a:rPr>
              <a:t>Club structure -</a:t>
            </a:r>
            <a:r>
              <a:rPr lang="en-GB" sz="1400" dirty="0">
                <a:latin typeface="Arial" panose="020B0604020202020204" pitchFamily="34" charset="0"/>
                <a:cs typeface="Arial" panose="020B0604020202020204" pitchFamily="34" charset="0"/>
              </a:rPr>
              <a:t> legal and operating organisation, shareholdings and boards</a:t>
            </a:r>
          </a:p>
          <a:p>
            <a:r>
              <a:rPr lang="en-GB" sz="1400" b="1" dirty="0">
                <a:solidFill>
                  <a:srgbClr val="0070C0"/>
                </a:solidFill>
                <a:latin typeface="Arial" panose="020B0604020202020204" pitchFamily="34" charset="0"/>
                <a:cs typeface="Arial" panose="020B0604020202020204" pitchFamily="34" charset="0"/>
              </a:rPr>
              <a:t>Income - </a:t>
            </a:r>
            <a:r>
              <a:rPr lang="en-GB" sz="1400" dirty="0">
                <a:latin typeface="Arial" panose="020B0604020202020204" pitchFamily="34" charset="0"/>
                <a:cs typeface="Arial" panose="020B0604020202020204" pitchFamily="34" charset="0"/>
              </a:rPr>
              <a:t>how much we earn and where does it come from?</a:t>
            </a:r>
          </a:p>
          <a:p>
            <a:r>
              <a:rPr lang="en-GB" sz="1400" b="1" dirty="0">
                <a:solidFill>
                  <a:srgbClr val="0070C0"/>
                </a:solidFill>
                <a:latin typeface="Arial" panose="020B0604020202020204" pitchFamily="34" charset="0"/>
                <a:cs typeface="Arial" panose="020B0604020202020204" pitchFamily="34" charset="0"/>
              </a:rPr>
              <a:t>Costs - </a:t>
            </a:r>
            <a:r>
              <a:rPr lang="en-GB" sz="1400" dirty="0">
                <a:latin typeface="Arial" panose="020B0604020202020204" pitchFamily="34" charset="0"/>
                <a:cs typeface="Arial" panose="020B0604020202020204" pitchFamily="34" charset="0"/>
              </a:rPr>
              <a:t>how much we spend and what we spend on?</a:t>
            </a:r>
          </a:p>
          <a:p>
            <a:r>
              <a:rPr lang="en-GB" sz="1400" b="1" dirty="0">
                <a:solidFill>
                  <a:srgbClr val="0070C0"/>
                </a:solidFill>
                <a:latin typeface="Arial" panose="020B0604020202020204" pitchFamily="34" charset="0"/>
                <a:cs typeface="Arial" panose="020B0604020202020204" pitchFamily="34" charset="0"/>
              </a:rPr>
              <a:t>Cash flows </a:t>
            </a:r>
            <a:r>
              <a:rPr lang="en-GB" sz="1400" dirty="0">
                <a:latin typeface="Arial" panose="020B0604020202020204" pitchFamily="34" charset="0"/>
                <a:cs typeface="Arial" panose="020B0604020202020204" pitchFamily="34" charset="0"/>
              </a:rPr>
              <a:t>- where does our cash come from and where does it go?</a:t>
            </a:r>
          </a:p>
          <a:p>
            <a:r>
              <a:rPr lang="en-GB" sz="1400" b="1" dirty="0">
                <a:solidFill>
                  <a:srgbClr val="0070C0"/>
                </a:solidFill>
                <a:latin typeface="Arial" panose="020B0604020202020204" pitchFamily="34" charset="0"/>
                <a:cs typeface="Arial" panose="020B0604020202020204" pitchFamily="34" charset="0"/>
              </a:rPr>
              <a:t>Funding - </a:t>
            </a:r>
            <a:r>
              <a:rPr lang="en-GB" sz="1400" dirty="0">
                <a:latin typeface="Arial" panose="020B0604020202020204" pitchFamily="34" charset="0"/>
                <a:cs typeface="Arial" panose="020B0604020202020204" pitchFamily="34" charset="0"/>
              </a:rPr>
              <a:t>how is the Club financed, where does it come from? debt and equity</a:t>
            </a:r>
          </a:p>
          <a:p>
            <a:r>
              <a:rPr lang="en-GB" sz="1400" b="1" dirty="0">
                <a:solidFill>
                  <a:srgbClr val="0070C0"/>
                </a:solidFill>
                <a:latin typeface="Arial" panose="020B0604020202020204" pitchFamily="34" charset="0"/>
                <a:cs typeface="Arial" panose="020B0604020202020204" pitchFamily="34" charset="0"/>
              </a:rPr>
              <a:t>Other financial factors </a:t>
            </a:r>
            <a:r>
              <a:rPr lang="en-GB" sz="1400" dirty="0">
                <a:latin typeface="Arial" panose="020B0604020202020204" pitchFamily="34" charset="0"/>
                <a:cs typeface="Arial" panose="020B0604020202020204" pitchFamily="34" charset="0"/>
              </a:rPr>
              <a:t>– other considerations that play an important part: : </a:t>
            </a:r>
          </a:p>
          <a:p>
            <a:pPr lvl="1"/>
            <a:r>
              <a:rPr lang="en-GB" sz="1200" dirty="0">
                <a:latin typeface="Arial" panose="020B0604020202020204" pitchFamily="34" charset="0"/>
                <a:cs typeface="Arial" panose="020B0604020202020204" pitchFamily="34" charset="0"/>
              </a:rPr>
              <a:t>attendances </a:t>
            </a:r>
          </a:p>
          <a:p>
            <a:pPr lvl="1"/>
            <a:r>
              <a:rPr lang="en-GB" sz="1200" dirty="0">
                <a:latin typeface="Arial" panose="020B0604020202020204" pitchFamily="34" charset="0"/>
                <a:cs typeface="Arial" panose="020B0604020202020204" pitchFamily="34" charset="0"/>
              </a:rPr>
              <a:t>wages &amp; salaries </a:t>
            </a:r>
          </a:p>
          <a:p>
            <a:pPr lvl="1"/>
            <a:r>
              <a:rPr lang="en-GB" sz="1200" dirty="0">
                <a:latin typeface="Arial" panose="020B0604020202020204" pitchFamily="34" charset="0"/>
                <a:cs typeface="Arial" panose="020B0604020202020204" pitchFamily="34" charset="0"/>
              </a:rPr>
              <a:t>data, KPIs</a:t>
            </a:r>
            <a:endParaRPr lang="en-GB" sz="20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6CD3A08-E633-4AE5-A619-AB662E40FD53}"/>
              </a:ext>
            </a:extLst>
          </p:cNvPr>
          <p:cNvSpPr>
            <a:spLocks noGrp="1"/>
          </p:cNvSpPr>
          <p:nvPr>
            <p:ph type="sldNum" sz="quarter" idx="12"/>
          </p:nvPr>
        </p:nvSpPr>
        <p:spPr/>
        <p:txBody>
          <a:bodyPr/>
          <a:lstStyle/>
          <a:p>
            <a:fld id="{A2DEED9E-2F85-423F-9A24-7738B8864EC9}" type="slidenum">
              <a:rPr lang="en-GB" smtClean="0"/>
              <a:t>6</a:t>
            </a:fld>
            <a:endParaRPr lang="en-GB"/>
          </a:p>
        </p:txBody>
      </p:sp>
    </p:spTree>
    <p:extLst>
      <p:ext uri="{BB962C8B-B14F-4D97-AF65-F5344CB8AC3E}">
        <p14:creationId xmlns:p14="http://schemas.microsoft.com/office/powerpoint/2010/main" val="17882551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297392" y="232039"/>
            <a:ext cx="10515600" cy="640291"/>
          </a:xfrm>
        </p:spPr>
        <p:txBody>
          <a:bodyPr>
            <a:normAutofit/>
          </a:bodyPr>
          <a:lstStyle/>
          <a:p>
            <a:r>
              <a:rPr lang="en-GB" sz="2400" dirty="0">
                <a:latin typeface="Arial" panose="020B0604020202020204" pitchFamily="34" charset="0"/>
                <a:cs typeface="Arial" panose="020B0604020202020204" pitchFamily="34" charset="0"/>
              </a:rPr>
              <a:t>Carlisle United Finances – </a:t>
            </a:r>
            <a:r>
              <a:rPr lang="en-GB" sz="2400" b="1" dirty="0">
                <a:solidFill>
                  <a:srgbClr val="0070C0"/>
                </a:solidFill>
                <a:latin typeface="Arial" panose="020B0604020202020204" pitchFamily="34" charset="0"/>
                <a:cs typeface="Arial" panose="020B0604020202020204" pitchFamily="34" charset="0"/>
              </a:rPr>
              <a:t>21/22 overview (2)</a:t>
            </a:r>
          </a:p>
        </p:txBody>
      </p:sp>
      <p:pic>
        <p:nvPicPr>
          <p:cNvPr id="3" name="Picture 2">
            <a:extLst>
              <a:ext uri="{FF2B5EF4-FFF2-40B4-BE49-F238E27FC236}">
                <a16:creationId xmlns:a16="http://schemas.microsoft.com/office/drawing/2014/main" id="{68ECDE19-3717-43B9-98FE-DBECB94759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0158" y="232039"/>
            <a:ext cx="1314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8F59E3D-85A1-4B4F-9857-F2DE0FC28C10}"/>
              </a:ext>
            </a:extLst>
          </p:cNvPr>
          <p:cNvSpPr>
            <a:spLocks noGrp="1"/>
          </p:cNvSpPr>
          <p:nvPr>
            <p:ph type="sldNum" sz="quarter" idx="12"/>
          </p:nvPr>
        </p:nvSpPr>
        <p:spPr/>
        <p:txBody>
          <a:bodyPr/>
          <a:lstStyle/>
          <a:p>
            <a:fld id="{A2DEED9E-2F85-423F-9A24-7738B8864EC9}" type="slidenum">
              <a:rPr lang="en-GB" smtClean="0"/>
              <a:t>60</a:t>
            </a:fld>
            <a:endParaRPr lang="en-GB"/>
          </a:p>
        </p:txBody>
      </p:sp>
      <p:pic>
        <p:nvPicPr>
          <p:cNvPr id="7" name="Picture 6">
            <a:extLst>
              <a:ext uri="{FF2B5EF4-FFF2-40B4-BE49-F238E27FC236}">
                <a16:creationId xmlns:a16="http://schemas.microsoft.com/office/drawing/2014/main" id="{E7DD3FF7-1093-A7F1-A21A-7CFBE1DA5833}"/>
              </a:ext>
            </a:extLst>
          </p:cNvPr>
          <p:cNvPicPr>
            <a:picLocks noChangeAspect="1"/>
          </p:cNvPicPr>
          <p:nvPr/>
        </p:nvPicPr>
        <p:blipFill>
          <a:blip r:embed="rId3"/>
          <a:stretch>
            <a:fillRect/>
          </a:stretch>
        </p:blipFill>
        <p:spPr>
          <a:xfrm>
            <a:off x="355142" y="827351"/>
            <a:ext cx="9989085" cy="3534771"/>
          </a:xfrm>
          <a:prstGeom prst="rect">
            <a:avLst/>
          </a:prstGeom>
        </p:spPr>
      </p:pic>
    </p:spTree>
    <p:extLst>
      <p:ext uri="{BB962C8B-B14F-4D97-AF65-F5344CB8AC3E}">
        <p14:creationId xmlns:p14="http://schemas.microsoft.com/office/powerpoint/2010/main" val="36254431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297392" y="232039"/>
            <a:ext cx="10515600" cy="640291"/>
          </a:xfrm>
        </p:spPr>
        <p:txBody>
          <a:bodyPr>
            <a:normAutofit/>
          </a:bodyPr>
          <a:lstStyle/>
          <a:p>
            <a:r>
              <a:rPr lang="en-GB" sz="2400" dirty="0">
                <a:latin typeface="Arial" panose="020B0604020202020204" pitchFamily="34" charset="0"/>
                <a:cs typeface="Arial" panose="020B0604020202020204" pitchFamily="34" charset="0"/>
              </a:rPr>
              <a:t>Carlisle United Finances – </a:t>
            </a:r>
            <a:r>
              <a:rPr lang="en-GB" sz="2400" b="1" dirty="0">
                <a:solidFill>
                  <a:srgbClr val="0070C0"/>
                </a:solidFill>
                <a:latin typeface="Arial" panose="020B0604020202020204" pitchFamily="34" charset="0"/>
                <a:cs typeface="Arial" panose="020B0604020202020204" pitchFamily="34" charset="0"/>
              </a:rPr>
              <a:t>21/22 overview (3)</a:t>
            </a:r>
          </a:p>
        </p:txBody>
      </p:sp>
      <p:pic>
        <p:nvPicPr>
          <p:cNvPr id="3" name="Picture 2">
            <a:extLst>
              <a:ext uri="{FF2B5EF4-FFF2-40B4-BE49-F238E27FC236}">
                <a16:creationId xmlns:a16="http://schemas.microsoft.com/office/drawing/2014/main" id="{68ECDE19-3717-43B9-98FE-DBECB94759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0158" y="232039"/>
            <a:ext cx="1314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8F59E3D-85A1-4B4F-9857-F2DE0FC28C10}"/>
              </a:ext>
            </a:extLst>
          </p:cNvPr>
          <p:cNvSpPr>
            <a:spLocks noGrp="1"/>
          </p:cNvSpPr>
          <p:nvPr>
            <p:ph type="sldNum" sz="quarter" idx="12"/>
          </p:nvPr>
        </p:nvSpPr>
        <p:spPr/>
        <p:txBody>
          <a:bodyPr/>
          <a:lstStyle/>
          <a:p>
            <a:fld id="{A2DEED9E-2F85-423F-9A24-7738B8864EC9}" type="slidenum">
              <a:rPr lang="en-GB" smtClean="0"/>
              <a:t>61</a:t>
            </a:fld>
            <a:endParaRPr lang="en-GB"/>
          </a:p>
        </p:txBody>
      </p:sp>
      <p:pic>
        <p:nvPicPr>
          <p:cNvPr id="5" name="Picture 4">
            <a:extLst>
              <a:ext uri="{FF2B5EF4-FFF2-40B4-BE49-F238E27FC236}">
                <a16:creationId xmlns:a16="http://schemas.microsoft.com/office/drawing/2014/main" id="{614A331B-5BA4-568A-79D7-86337D205A0F}"/>
              </a:ext>
            </a:extLst>
          </p:cNvPr>
          <p:cNvPicPr>
            <a:picLocks noChangeAspect="1"/>
          </p:cNvPicPr>
          <p:nvPr/>
        </p:nvPicPr>
        <p:blipFill>
          <a:blip r:embed="rId3"/>
          <a:stretch>
            <a:fillRect/>
          </a:stretch>
        </p:blipFill>
        <p:spPr>
          <a:xfrm>
            <a:off x="358075" y="846725"/>
            <a:ext cx="10056049" cy="4408671"/>
          </a:xfrm>
          <a:prstGeom prst="rect">
            <a:avLst/>
          </a:prstGeom>
        </p:spPr>
      </p:pic>
    </p:spTree>
    <p:extLst>
      <p:ext uri="{BB962C8B-B14F-4D97-AF65-F5344CB8AC3E}">
        <p14:creationId xmlns:p14="http://schemas.microsoft.com/office/powerpoint/2010/main" val="2439027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839788" y="365125"/>
            <a:ext cx="10515600" cy="858191"/>
          </a:xfrm>
        </p:spPr>
        <p:txBody>
          <a:bodyPr>
            <a:normAutofit/>
          </a:bodyPr>
          <a:lstStyle/>
          <a:p>
            <a:r>
              <a:rPr lang="en-GB" sz="2400" dirty="0">
                <a:latin typeface="Arial" panose="020B0604020202020204" pitchFamily="34" charset="0"/>
                <a:cs typeface="Arial" panose="020B0604020202020204" pitchFamily="34" charset="0"/>
              </a:rPr>
              <a:t>Carlisle United </a:t>
            </a:r>
            <a:br>
              <a:rPr lang="en-GB" sz="2400" dirty="0">
                <a:latin typeface="Arial" panose="020B0604020202020204" pitchFamily="34" charset="0"/>
                <a:cs typeface="Arial" panose="020B0604020202020204" pitchFamily="34" charset="0"/>
              </a:rPr>
            </a:br>
            <a:r>
              <a:rPr lang="en-GB" sz="2400" b="1" dirty="0">
                <a:solidFill>
                  <a:schemeClr val="accent6">
                    <a:lumMod val="60000"/>
                    <a:lumOff val="40000"/>
                  </a:schemeClr>
                </a:solidFill>
                <a:latin typeface="Arial" panose="020B0604020202020204" pitchFamily="34" charset="0"/>
                <a:cs typeface="Arial" panose="020B0604020202020204" pitchFamily="34" charset="0"/>
              </a:rPr>
              <a:t>P&amp;L data years ended 30 June 2012-2022 </a:t>
            </a:r>
          </a:p>
        </p:txBody>
      </p:sp>
      <p:sp>
        <p:nvSpPr>
          <p:cNvPr id="4" name="Slide Number Placeholder 3">
            <a:extLst>
              <a:ext uri="{FF2B5EF4-FFF2-40B4-BE49-F238E27FC236}">
                <a16:creationId xmlns:a16="http://schemas.microsoft.com/office/drawing/2014/main" id="{6BF6208F-1947-4992-9B52-590C44C7A703}"/>
              </a:ext>
            </a:extLst>
          </p:cNvPr>
          <p:cNvSpPr>
            <a:spLocks noGrp="1"/>
          </p:cNvSpPr>
          <p:nvPr>
            <p:ph type="sldNum" sz="quarter" idx="12"/>
          </p:nvPr>
        </p:nvSpPr>
        <p:spPr/>
        <p:txBody>
          <a:bodyPr/>
          <a:lstStyle/>
          <a:p>
            <a:fld id="{A2DEED9E-2F85-423F-9A24-7738B8864EC9}" type="slidenum">
              <a:rPr lang="en-GB" smtClean="0"/>
              <a:t>62</a:t>
            </a:fld>
            <a:endParaRPr lang="en-GB"/>
          </a:p>
        </p:txBody>
      </p:sp>
      <p:pic>
        <p:nvPicPr>
          <p:cNvPr id="5" name="Picture 4">
            <a:extLst>
              <a:ext uri="{FF2B5EF4-FFF2-40B4-BE49-F238E27FC236}">
                <a16:creationId xmlns:a16="http://schemas.microsoft.com/office/drawing/2014/main" id="{42DB44EC-DA88-4A37-86B1-C2DED26664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4400" y="232040"/>
            <a:ext cx="820208" cy="7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D4C47D9-AEB1-9F75-4A02-1EE26660FCBA}"/>
              </a:ext>
            </a:extLst>
          </p:cNvPr>
          <p:cNvPicPr>
            <a:picLocks noChangeAspect="1"/>
          </p:cNvPicPr>
          <p:nvPr/>
        </p:nvPicPr>
        <p:blipFill>
          <a:blip r:embed="rId3"/>
          <a:stretch>
            <a:fillRect/>
          </a:stretch>
        </p:blipFill>
        <p:spPr>
          <a:xfrm>
            <a:off x="992975" y="1235075"/>
            <a:ext cx="10422848" cy="4549708"/>
          </a:xfrm>
          <a:prstGeom prst="rect">
            <a:avLst/>
          </a:prstGeom>
        </p:spPr>
      </p:pic>
    </p:spTree>
    <p:extLst>
      <p:ext uri="{BB962C8B-B14F-4D97-AF65-F5344CB8AC3E}">
        <p14:creationId xmlns:p14="http://schemas.microsoft.com/office/powerpoint/2010/main" val="32551926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369846" y="394001"/>
            <a:ext cx="10515600" cy="858191"/>
          </a:xfrm>
        </p:spPr>
        <p:txBody>
          <a:bodyPr>
            <a:normAutofit/>
          </a:bodyPr>
          <a:lstStyle/>
          <a:p>
            <a:r>
              <a:rPr lang="en-GB" sz="2400" dirty="0">
                <a:latin typeface="Arial" panose="020B0604020202020204" pitchFamily="34" charset="0"/>
                <a:cs typeface="Arial" panose="020B0604020202020204" pitchFamily="34" charset="0"/>
              </a:rPr>
              <a:t>Carlisle United </a:t>
            </a:r>
            <a:br>
              <a:rPr lang="en-GB" sz="2400" dirty="0">
                <a:latin typeface="Arial" panose="020B0604020202020204" pitchFamily="34" charset="0"/>
                <a:cs typeface="Arial" panose="020B0604020202020204" pitchFamily="34" charset="0"/>
              </a:rPr>
            </a:br>
            <a:r>
              <a:rPr lang="en-GB" sz="2400" b="1" dirty="0">
                <a:solidFill>
                  <a:schemeClr val="accent6">
                    <a:lumMod val="60000"/>
                    <a:lumOff val="40000"/>
                  </a:schemeClr>
                </a:solidFill>
                <a:latin typeface="Arial" panose="020B0604020202020204" pitchFamily="34" charset="0"/>
                <a:cs typeface="Arial" panose="020B0604020202020204" pitchFamily="34" charset="0"/>
              </a:rPr>
              <a:t>Cash flow data years ended 30 June 2018-2022</a:t>
            </a:r>
          </a:p>
        </p:txBody>
      </p:sp>
      <p:sp>
        <p:nvSpPr>
          <p:cNvPr id="4" name="Slide Number Placeholder 3">
            <a:extLst>
              <a:ext uri="{FF2B5EF4-FFF2-40B4-BE49-F238E27FC236}">
                <a16:creationId xmlns:a16="http://schemas.microsoft.com/office/drawing/2014/main" id="{6BF6208F-1947-4992-9B52-590C44C7A703}"/>
              </a:ext>
            </a:extLst>
          </p:cNvPr>
          <p:cNvSpPr>
            <a:spLocks noGrp="1"/>
          </p:cNvSpPr>
          <p:nvPr>
            <p:ph type="sldNum" sz="quarter" idx="12"/>
          </p:nvPr>
        </p:nvSpPr>
        <p:spPr/>
        <p:txBody>
          <a:bodyPr/>
          <a:lstStyle/>
          <a:p>
            <a:fld id="{A2DEED9E-2F85-423F-9A24-7738B8864EC9}" type="slidenum">
              <a:rPr lang="en-GB" smtClean="0"/>
              <a:t>63</a:t>
            </a:fld>
            <a:endParaRPr lang="en-GB"/>
          </a:p>
        </p:txBody>
      </p:sp>
      <p:pic>
        <p:nvPicPr>
          <p:cNvPr id="5" name="Picture 4">
            <a:extLst>
              <a:ext uri="{FF2B5EF4-FFF2-40B4-BE49-F238E27FC236}">
                <a16:creationId xmlns:a16="http://schemas.microsoft.com/office/drawing/2014/main" id="{42DB44EC-DA88-4A37-86B1-C2DED26664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4400" y="232040"/>
            <a:ext cx="820208" cy="7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8CA64E9-D14D-F2D2-6933-33931A71012E}"/>
              </a:ext>
            </a:extLst>
          </p:cNvPr>
          <p:cNvPicPr>
            <a:picLocks noChangeAspect="1"/>
          </p:cNvPicPr>
          <p:nvPr/>
        </p:nvPicPr>
        <p:blipFill>
          <a:blip r:embed="rId3"/>
          <a:stretch>
            <a:fillRect/>
          </a:stretch>
        </p:blipFill>
        <p:spPr>
          <a:xfrm>
            <a:off x="523853" y="1117583"/>
            <a:ext cx="5535635" cy="3986106"/>
          </a:xfrm>
          <a:prstGeom prst="rect">
            <a:avLst/>
          </a:prstGeom>
        </p:spPr>
      </p:pic>
      <p:pic>
        <p:nvPicPr>
          <p:cNvPr id="7" name="Picture 6">
            <a:extLst>
              <a:ext uri="{FF2B5EF4-FFF2-40B4-BE49-F238E27FC236}">
                <a16:creationId xmlns:a16="http://schemas.microsoft.com/office/drawing/2014/main" id="{E6BDED90-2C3F-8A4C-440A-814BB4F4DF38}"/>
              </a:ext>
            </a:extLst>
          </p:cNvPr>
          <p:cNvPicPr>
            <a:picLocks noChangeAspect="1"/>
          </p:cNvPicPr>
          <p:nvPr/>
        </p:nvPicPr>
        <p:blipFill>
          <a:blip r:embed="rId4"/>
          <a:stretch>
            <a:fillRect/>
          </a:stretch>
        </p:blipFill>
        <p:spPr>
          <a:xfrm>
            <a:off x="6367497" y="1128320"/>
            <a:ext cx="5461421" cy="4204076"/>
          </a:xfrm>
          <a:prstGeom prst="rect">
            <a:avLst/>
          </a:prstGeom>
        </p:spPr>
      </p:pic>
    </p:spTree>
    <p:extLst>
      <p:ext uri="{BB962C8B-B14F-4D97-AF65-F5344CB8AC3E}">
        <p14:creationId xmlns:p14="http://schemas.microsoft.com/office/powerpoint/2010/main" val="38361516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838200" y="507205"/>
            <a:ext cx="10515600" cy="640291"/>
          </a:xfrm>
        </p:spPr>
        <p:txBody>
          <a:bodyPr>
            <a:normAutofit fontScale="90000"/>
          </a:bodyPr>
          <a:lstStyle/>
          <a:p>
            <a:r>
              <a:rPr lang="en-GB" sz="2400" dirty="0">
                <a:latin typeface="Arial" panose="020B0604020202020204" pitchFamily="34" charset="0"/>
                <a:cs typeface="Arial" panose="020B0604020202020204" pitchFamily="34" charset="0"/>
              </a:rPr>
              <a:t>Carlisle United Finances </a:t>
            </a:r>
            <a:br>
              <a:rPr lang="en-GB" sz="2400" dirty="0">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Key Performance Indicators</a:t>
            </a:r>
            <a:br>
              <a:rPr lang="en-GB" sz="2400" b="1" dirty="0">
                <a:solidFill>
                  <a:srgbClr val="0070C0"/>
                </a:solidFill>
                <a:latin typeface="Arial" panose="020B0604020202020204" pitchFamily="34" charset="0"/>
                <a:cs typeface="Arial" panose="020B0604020202020204" pitchFamily="34" charset="0"/>
              </a:rPr>
            </a:br>
            <a:r>
              <a:rPr lang="en-GB" sz="2400" dirty="0">
                <a:solidFill>
                  <a:srgbClr val="002060"/>
                </a:solidFill>
                <a:latin typeface="Arial" panose="020B0604020202020204" pitchFamily="34" charset="0"/>
                <a:cs typeface="Arial" panose="020B0604020202020204" pitchFamily="34" charset="0"/>
              </a:rPr>
              <a:t>Six year KPI trend (1) 2017-2022</a:t>
            </a:r>
          </a:p>
        </p:txBody>
      </p:sp>
      <p:pic>
        <p:nvPicPr>
          <p:cNvPr id="3" name="Picture 2">
            <a:extLst>
              <a:ext uri="{FF2B5EF4-FFF2-40B4-BE49-F238E27FC236}">
                <a16:creationId xmlns:a16="http://schemas.microsoft.com/office/drawing/2014/main" id="{68ECDE19-3717-43B9-98FE-DBECB94759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4400" y="232040"/>
            <a:ext cx="820208" cy="7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F2245540-B2F8-4788-9AEB-F7F69BCB9198}"/>
              </a:ext>
            </a:extLst>
          </p:cNvPr>
          <p:cNvSpPr>
            <a:spLocks noGrp="1"/>
          </p:cNvSpPr>
          <p:nvPr>
            <p:ph type="sldNum" sz="quarter" idx="12"/>
          </p:nvPr>
        </p:nvSpPr>
        <p:spPr/>
        <p:txBody>
          <a:bodyPr/>
          <a:lstStyle/>
          <a:p>
            <a:fld id="{A2DEED9E-2F85-423F-9A24-7738B8864EC9}" type="slidenum">
              <a:rPr lang="en-GB" smtClean="0"/>
              <a:t>64</a:t>
            </a:fld>
            <a:endParaRPr lang="en-GB"/>
          </a:p>
        </p:txBody>
      </p:sp>
      <p:pic>
        <p:nvPicPr>
          <p:cNvPr id="7" name="Picture 6">
            <a:extLst>
              <a:ext uri="{FF2B5EF4-FFF2-40B4-BE49-F238E27FC236}">
                <a16:creationId xmlns:a16="http://schemas.microsoft.com/office/drawing/2014/main" id="{2120A062-15BC-D9C6-A63E-2A8617888A43}"/>
              </a:ext>
            </a:extLst>
          </p:cNvPr>
          <p:cNvPicPr>
            <a:picLocks noChangeAspect="1"/>
          </p:cNvPicPr>
          <p:nvPr/>
        </p:nvPicPr>
        <p:blipFill>
          <a:blip r:embed="rId3"/>
          <a:stretch>
            <a:fillRect/>
          </a:stretch>
        </p:blipFill>
        <p:spPr>
          <a:xfrm>
            <a:off x="958899" y="1305225"/>
            <a:ext cx="9677015" cy="3961966"/>
          </a:xfrm>
          <a:prstGeom prst="rect">
            <a:avLst/>
          </a:prstGeom>
        </p:spPr>
      </p:pic>
    </p:spTree>
    <p:extLst>
      <p:ext uri="{BB962C8B-B14F-4D97-AF65-F5344CB8AC3E}">
        <p14:creationId xmlns:p14="http://schemas.microsoft.com/office/powerpoint/2010/main" val="1974016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838200" y="507205"/>
            <a:ext cx="10515600" cy="640291"/>
          </a:xfrm>
        </p:spPr>
        <p:txBody>
          <a:bodyPr>
            <a:normAutofit fontScale="90000"/>
          </a:bodyPr>
          <a:lstStyle/>
          <a:p>
            <a:r>
              <a:rPr lang="en-GB" sz="2400" dirty="0">
                <a:latin typeface="Arial" panose="020B0604020202020204" pitchFamily="34" charset="0"/>
                <a:cs typeface="Arial" panose="020B0604020202020204" pitchFamily="34" charset="0"/>
              </a:rPr>
              <a:t>Carlisle United Finances</a:t>
            </a:r>
            <a:br>
              <a:rPr lang="en-GB" sz="2400" dirty="0">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Key Performance Indicators</a:t>
            </a:r>
            <a:br>
              <a:rPr lang="en-GB" sz="2400" b="1" dirty="0">
                <a:solidFill>
                  <a:srgbClr val="0070C0"/>
                </a:solidFill>
                <a:latin typeface="Arial" panose="020B0604020202020204" pitchFamily="34" charset="0"/>
                <a:cs typeface="Arial" panose="020B0604020202020204" pitchFamily="34" charset="0"/>
              </a:rPr>
            </a:br>
            <a:r>
              <a:rPr lang="en-GB" sz="2400" dirty="0">
                <a:solidFill>
                  <a:srgbClr val="002060"/>
                </a:solidFill>
                <a:latin typeface="Arial" panose="020B0604020202020204" pitchFamily="34" charset="0"/>
                <a:cs typeface="Arial" panose="020B0604020202020204" pitchFamily="34" charset="0"/>
              </a:rPr>
              <a:t>Six year KPI trend (2) 2017-2022</a:t>
            </a:r>
          </a:p>
        </p:txBody>
      </p:sp>
      <p:pic>
        <p:nvPicPr>
          <p:cNvPr id="3" name="Picture 2">
            <a:extLst>
              <a:ext uri="{FF2B5EF4-FFF2-40B4-BE49-F238E27FC236}">
                <a16:creationId xmlns:a16="http://schemas.microsoft.com/office/drawing/2014/main" id="{68ECDE19-3717-43B9-98FE-DBECB94759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4400" y="232040"/>
            <a:ext cx="820208" cy="7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B5CBC864-D82C-49B8-90CF-D5F1AA35DA82}"/>
              </a:ext>
            </a:extLst>
          </p:cNvPr>
          <p:cNvSpPr>
            <a:spLocks noGrp="1"/>
          </p:cNvSpPr>
          <p:nvPr>
            <p:ph type="sldNum" sz="quarter" idx="12"/>
          </p:nvPr>
        </p:nvSpPr>
        <p:spPr/>
        <p:txBody>
          <a:bodyPr/>
          <a:lstStyle/>
          <a:p>
            <a:fld id="{A2DEED9E-2F85-423F-9A24-7738B8864EC9}" type="slidenum">
              <a:rPr lang="en-GB" smtClean="0"/>
              <a:t>65</a:t>
            </a:fld>
            <a:endParaRPr lang="en-GB"/>
          </a:p>
        </p:txBody>
      </p:sp>
      <p:pic>
        <p:nvPicPr>
          <p:cNvPr id="4" name="Picture 3">
            <a:extLst>
              <a:ext uri="{FF2B5EF4-FFF2-40B4-BE49-F238E27FC236}">
                <a16:creationId xmlns:a16="http://schemas.microsoft.com/office/drawing/2014/main" id="{4F76C34E-7B3B-6BF8-211D-DBADD93386FF}"/>
              </a:ext>
            </a:extLst>
          </p:cNvPr>
          <p:cNvPicPr>
            <a:picLocks noChangeAspect="1"/>
          </p:cNvPicPr>
          <p:nvPr/>
        </p:nvPicPr>
        <p:blipFill>
          <a:blip r:embed="rId3"/>
          <a:stretch>
            <a:fillRect/>
          </a:stretch>
        </p:blipFill>
        <p:spPr>
          <a:xfrm>
            <a:off x="944078" y="1312309"/>
            <a:ext cx="9695392" cy="4648636"/>
          </a:xfrm>
          <a:prstGeom prst="rect">
            <a:avLst/>
          </a:prstGeom>
        </p:spPr>
      </p:pic>
    </p:spTree>
    <p:extLst>
      <p:ext uri="{BB962C8B-B14F-4D97-AF65-F5344CB8AC3E}">
        <p14:creationId xmlns:p14="http://schemas.microsoft.com/office/powerpoint/2010/main" val="12808803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245199" y="4960940"/>
            <a:ext cx="3273784" cy="1577972"/>
          </a:xfrm>
        </p:spPr>
        <p:txBody>
          <a:bodyPr vert="horz" lIns="91440" tIns="45720" rIns="91440" bIns="45720" rtlCol="0" anchor="t">
            <a:normAutofit fontScale="90000"/>
          </a:bodyPr>
          <a:lstStyle/>
          <a:p>
            <a:r>
              <a:rPr lang="en-US" sz="2400" kern="1200" dirty="0">
                <a:solidFill>
                  <a:srgbClr val="FFFFFF"/>
                </a:solidFill>
                <a:latin typeface="Arial" panose="020B0604020202020204" pitchFamily="34" charset="0"/>
                <a:cs typeface="Arial" panose="020B0604020202020204" pitchFamily="34" charset="0"/>
              </a:rPr>
              <a:t>Carlisle United </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Understanding the </a:t>
            </a:r>
            <a:r>
              <a:rPr lang="en-US" sz="2400" dirty="0">
                <a:solidFill>
                  <a:srgbClr val="FFFFFF"/>
                </a:solidFill>
                <a:latin typeface="Arial" panose="020B0604020202020204" pitchFamily="34" charset="0"/>
                <a:cs typeface="Arial" panose="020B0604020202020204" pitchFamily="34" charset="0"/>
              </a:rPr>
              <a:t>Club’s</a:t>
            </a:r>
            <a:r>
              <a:rPr lang="en-US" sz="2400" kern="1200" dirty="0">
                <a:solidFill>
                  <a:srgbClr val="FFFFFF"/>
                </a:solidFill>
                <a:latin typeface="Arial" panose="020B0604020202020204" pitchFamily="34" charset="0"/>
                <a:cs typeface="Arial" panose="020B0604020202020204" pitchFamily="34" charset="0"/>
              </a:rPr>
              <a:t> </a:t>
            </a:r>
            <a:r>
              <a:rPr lang="en-US" sz="2400" dirty="0">
                <a:solidFill>
                  <a:srgbClr val="FFFFFF"/>
                </a:solidFill>
                <a:latin typeface="Arial" panose="020B0604020202020204" pitchFamily="34" charset="0"/>
                <a:cs typeface="Arial" panose="020B0604020202020204" pitchFamily="34" charset="0"/>
              </a:rPr>
              <a:t>f</a:t>
            </a:r>
            <a:r>
              <a:rPr lang="en-US" sz="2400" kern="1200" dirty="0">
                <a:solidFill>
                  <a:srgbClr val="FFFFFF"/>
                </a:solidFill>
                <a:latin typeface="Arial" panose="020B0604020202020204" pitchFamily="34" charset="0"/>
                <a:cs typeface="Arial" panose="020B0604020202020204" pitchFamily="34" charset="0"/>
              </a:rPr>
              <a:t>inances</a:t>
            </a: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21/22 update</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endParaRPr lang="en-US" sz="2400" b="1" kern="1200" dirty="0">
              <a:solidFill>
                <a:srgbClr val="FFFFFF"/>
              </a:solidFill>
              <a:latin typeface="Arial" panose="020B0604020202020204" pitchFamily="34" charset="0"/>
              <a:cs typeface="Arial" panose="020B0604020202020204" pitchFamily="34" charset="0"/>
            </a:endParaRPr>
          </a:p>
        </p:txBody>
      </p:sp>
      <p:sp>
        <p:nvSpPr>
          <p:cNvPr id="12" name="Content Placeholder 4">
            <a:extLst>
              <a:ext uri="{FF2B5EF4-FFF2-40B4-BE49-F238E27FC236}">
                <a16:creationId xmlns:a16="http://schemas.microsoft.com/office/drawing/2014/main" id="{BF96024A-079E-4ABB-8A62-1567781C856C}"/>
              </a:ext>
            </a:extLst>
          </p:cNvPr>
          <p:cNvSpPr txBox="1">
            <a:spLocks/>
          </p:cNvSpPr>
          <p:nvPr/>
        </p:nvSpPr>
        <p:spPr>
          <a:xfrm>
            <a:off x="4355844" y="316225"/>
            <a:ext cx="7116686" cy="5903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6CD3A08-E633-4AE5-A619-AB662E40FD53}"/>
              </a:ext>
            </a:extLst>
          </p:cNvPr>
          <p:cNvSpPr>
            <a:spLocks noGrp="1"/>
          </p:cNvSpPr>
          <p:nvPr>
            <p:ph type="sldNum" sz="quarter" idx="12"/>
          </p:nvPr>
        </p:nvSpPr>
        <p:spPr/>
        <p:txBody>
          <a:bodyPr/>
          <a:lstStyle/>
          <a:p>
            <a:fld id="{A2DEED9E-2F85-423F-9A24-7738B8864EC9}" type="slidenum">
              <a:rPr lang="en-GB" smtClean="0"/>
              <a:t>66</a:t>
            </a:fld>
            <a:endParaRPr lang="en-GB"/>
          </a:p>
        </p:txBody>
      </p:sp>
      <p:sp>
        <p:nvSpPr>
          <p:cNvPr id="3" name="TextBox 2">
            <a:extLst>
              <a:ext uri="{FF2B5EF4-FFF2-40B4-BE49-F238E27FC236}">
                <a16:creationId xmlns:a16="http://schemas.microsoft.com/office/drawing/2014/main" id="{A0C0C53C-D783-8737-61A4-93634214B487}"/>
              </a:ext>
            </a:extLst>
          </p:cNvPr>
          <p:cNvSpPr txBox="1"/>
          <p:nvPr/>
        </p:nvSpPr>
        <p:spPr>
          <a:xfrm>
            <a:off x="4483435" y="3244119"/>
            <a:ext cx="2045945" cy="584775"/>
          </a:xfrm>
          <a:prstGeom prst="rect">
            <a:avLst/>
          </a:prstGeom>
          <a:noFill/>
        </p:spPr>
        <p:txBody>
          <a:bodyPr wrap="none" rtlCol="0">
            <a:spAutoFit/>
          </a:bodyPr>
          <a:lstStyle/>
          <a:p>
            <a:r>
              <a:rPr lang="en-GB" sz="3200" b="1" dirty="0"/>
              <a:t>Definitions</a:t>
            </a:r>
          </a:p>
        </p:txBody>
      </p:sp>
    </p:spTree>
    <p:extLst>
      <p:ext uri="{BB962C8B-B14F-4D97-AF65-F5344CB8AC3E}">
        <p14:creationId xmlns:p14="http://schemas.microsoft.com/office/powerpoint/2010/main" val="4664975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660040" y="2767106"/>
            <a:ext cx="3271879" cy="3071906"/>
          </a:xfrm>
        </p:spPr>
        <p:txBody>
          <a:bodyPr vert="horz" lIns="91440" tIns="45720" rIns="91440" bIns="45720" rtlCol="0" anchor="t">
            <a:normAutofit/>
          </a:bodyPr>
          <a:lstStyle/>
          <a:p>
            <a:r>
              <a:rPr lang="en-US" sz="2400" kern="1200" dirty="0">
                <a:solidFill>
                  <a:srgbClr val="FFFFFF"/>
                </a:solidFill>
                <a:latin typeface="Arial" panose="020B0604020202020204" pitchFamily="34" charset="0"/>
                <a:cs typeface="Arial" panose="020B0604020202020204" pitchFamily="34" charset="0"/>
              </a:rPr>
              <a:t>Carlisle United </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Understanding the </a:t>
            </a:r>
            <a:r>
              <a:rPr lang="en-US" sz="2400" dirty="0">
                <a:solidFill>
                  <a:srgbClr val="FFFFFF"/>
                </a:solidFill>
                <a:latin typeface="Arial" panose="020B0604020202020204" pitchFamily="34" charset="0"/>
                <a:cs typeface="Arial" panose="020B0604020202020204" pitchFamily="34" charset="0"/>
              </a:rPr>
              <a:t>Club’s</a:t>
            </a:r>
            <a:r>
              <a:rPr lang="en-US" sz="2400" kern="1200" dirty="0">
                <a:solidFill>
                  <a:srgbClr val="FFFFFF"/>
                </a:solidFill>
                <a:latin typeface="Arial" panose="020B0604020202020204" pitchFamily="34" charset="0"/>
                <a:cs typeface="Arial" panose="020B0604020202020204" pitchFamily="34" charset="0"/>
              </a:rPr>
              <a:t> finances</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Definitions</a:t>
            </a:r>
            <a:br>
              <a:rPr lang="en-US" sz="4000" kern="1200" dirty="0">
                <a:solidFill>
                  <a:srgbClr val="FFFFFF"/>
                </a:solidFill>
                <a:latin typeface="+mj-lt"/>
                <a:ea typeface="+mj-ea"/>
                <a:cs typeface="+mj-cs"/>
              </a:rPr>
            </a:br>
            <a:endParaRPr lang="en-US" sz="4000" b="1" kern="1200" dirty="0">
              <a:solidFill>
                <a:srgbClr val="FFFFFF"/>
              </a:solidFill>
              <a:latin typeface="+mj-lt"/>
              <a:ea typeface="+mj-ea"/>
              <a:cs typeface="+mj-cs"/>
            </a:endParaRPr>
          </a:p>
        </p:txBody>
      </p:sp>
      <p:sp>
        <p:nvSpPr>
          <p:cNvPr id="5" name="Content Placeholder 4">
            <a:extLst>
              <a:ext uri="{FF2B5EF4-FFF2-40B4-BE49-F238E27FC236}">
                <a16:creationId xmlns:a16="http://schemas.microsoft.com/office/drawing/2014/main" id="{9C46736C-2C90-4F98-9914-690B7759C7DD}"/>
              </a:ext>
            </a:extLst>
          </p:cNvPr>
          <p:cNvSpPr>
            <a:spLocks noGrp="1"/>
          </p:cNvSpPr>
          <p:nvPr>
            <p:ph idx="1"/>
          </p:nvPr>
        </p:nvSpPr>
        <p:spPr>
          <a:xfrm>
            <a:off x="4648198" y="556009"/>
            <a:ext cx="7162801" cy="5782522"/>
          </a:xfrm>
          <a:ln>
            <a:solidFill>
              <a:srgbClr val="0070C0"/>
            </a:solidFill>
          </a:ln>
        </p:spPr>
        <p:txBody>
          <a:bodyPr>
            <a:normAutofit/>
          </a:bodyPr>
          <a:lstStyle/>
          <a:p>
            <a:pPr marL="174625" lvl="1" indent="0">
              <a:buNone/>
            </a:pPr>
            <a:endParaRPr lang="en-GB" sz="1400" dirty="0">
              <a:latin typeface="Arial" panose="020B0604020202020204" pitchFamily="34" charset="0"/>
              <a:cs typeface="Arial" panose="020B0604020202020204" pitchFamily="34" charset="0"/>
            </a:endParaRPr>
          </a:p>
          <a:p>
            <a:pPr marL="174625" lvl="1" indent="0">
              <a:buNone/>
            </a:pPr>
            <a:r>
              <a:rPr lang="en-GB" sz="1600" b="1" dirty="0">
                <a:latin typeface="Times New Roman" panose="02020603050405020304" pitchFamily="18" charset="0"/>
              </a:rPr>
              <a:t>Net Business Turnover - </a:t>
            </a:r>
            <a:r>
              <a:rPr lang="en-GB" sz="1600" dirty="0">
                <a:latin typeface="Times New Roman" panose="02020603050405020304" pitchFamily="18" charset="0"/>
              </a:rPr>
              <a:t>Business Turnover less Business Costs, plus net Academy income (Academy grants less Academy Costs), less Overheads </a:t>
            </a:r>
          </a:p>
          <a:p>
            <a:pPr marL="174625" lvl="1" indent="0">
              <a:buNone/>
            </a:pPr>
            <a:endParaRPr lang="en-GB" sz="1600" b="1" dirty="0">
              <a:latin typeface="Times New Roman" panose="02020603050405020304" pitchFamily="18" charset="0"/>
            </a:endParaRPr>
          </a:p>
          <a:p>
            <a:pPr marL="174625" lvl="1" indent="0">
              <a:buNone/>
            </a:pPr>
            <a:r>
              <a:rPr lang="en-GB" sz="1600" b="1" dirty="0">
                <a:latin typeface="Times New Roman" panose="02020603050405020304" pitchFamily="18" charset="0"/>
              </a:rPr>
              <a:t>Business Turnover	- </a:t>
            </a:r>
            <a:r>
              <a:rPr lang="en-GB" sz="1600" dirty="0">
                <a:latin typeface="Times New Roman" panose="02020603050405020304" pitchFamily="18" charset="0"/>
              </a:rPr>
              <a:t>Recurring Income from Commercial (including lottery, hospitality, sponsorships and advertising), Matchday ticket income and Retail activities</a:t>
            </a:r>
          </a:p>
          <a:p>
            <a:pPr marL="631825" lvl="1" indent="0">
              <a:buNone/>
            </a:pPr>
            <a:r>
              <a:rPr lang="en-GB" sz="1600" b="1" dirty="0">
                <a:latin typeface="Times New Roman" panose="02020603050405020304" pitchFamily="18" charset="0"/>
              </a:rPr>
              <a:t>Business Costs - </a:t>
            </a:r>
          </a:p>
          <a:p>
            <a:pPr marL="0" indent="0">
              <a:buNone/>
            </a:pPr>
            <a:r>
              <a:rPr lang="en-GB" sz="1600" dirty="0">
                <a:effectLst/>
                <a:latin typeface="Times New Roman" panose="02020603050405020304" pitchFamily="18" charset="0"/>
                <a:ea typeface="Times New Roman" panose="02020603050405020304" pitchFamily="18" charset="0"/>
              </a:rPr>
              <a:t>Recurring  - normal business trading activity that </a:t>
            </a:r>
            <a:r>
              <a:rPr lang="en-GB" sz="1600" dirty="0">
                <a:latin typeface="Times New Roman" panose="02020603050405020304" pitchFamily="18" charset="0"/>
                <a:ea typeface="Times New Roman" panose="02020603050405020304" pitchFamily="18" charset="0"/>
              </a:rPr>
              <a:t>occurs from year to year </a:t>
            </a:r>
          </a:p>
          <a:p>
            <a:pPr marL="0" indent="0">
              <a:buNone/>
            </a:pPr>
            <a:r>
              <a:rPr lang="en-GB" sz="1600" dirty="0">
                <a:effectLst/>
                <a:latin typeface="Times New Roman" panose="02020603050405020304" pitchFamily="18" charset="0"/>
                <a:ea typeface="Times New Roman" panose="02020603050405020304" pitchFamily="18" charset="0"/>
              </a:rPr>
              <a:t>Exceptional – unexpected non-recurring </a:t>
            </a:r>
            <a:r>
              <a:rPr lang="en-GB" sz="1600" dirty="0">
                <a:latin typeface="Times New Roman" panose="02020603050405020304" pitchFamily="18" charset="0"/>
                <a:ea typeface="Times New Roman" panose="02020603050405020304" pitchFamily="18" charset="0"/>
              </a:rPr>
              <a:t>one-off events</a:t>
            </a:r>
          </a:p>
          <a:p>
            <a:pPr marL="0" indent="0">
              <a:buNone/>
            </a:pPr>
            <a:r>
              <a:rPr lang="en-GB" sz="1600" dirty="0">
                <a:effectLst/>
                <a:latin typeface="Times New Roman" panose="02020603050405020304" pitchFamily="18" charset="0"/>
                <a:ea typeface="Times New Roman" panose="02020603050405020304" pitchFamily="18" charset="0"/>
              </a:rPr>
              <a:t>Football Fortune income – one off football transfer and cup net income</a:t>
            </a:r>
          </a:p>
          <a:p>
            <a:pPr marL="0" indent="0">
              <a:buNone/>
            </a:pPr>
            <a:r>
              <a:rPr lang="en-GB" sz="1600" dirty="0">
                <a:effectLst/>
                <a:latin typeface="Times New Roman" panose="02020603050405020304" pitchFamily="18" charset="0"/>
                <a:ea typeface="Times New Roman" panose="02020603050405020304" pitchFamily="18" charset="0"/>
              </a:rPr>
              <a:t>Player Costs.  It is calculated as but excluding unexpected non-recurring one-off income (such as from Cup matches, play-offs and TV games) and unexpected one-off costs</a:t>
            </a:r>
            <a:endParaRPr lang="en-GB" sz="1600" b="1" dirty="0">
              <a:solidFill>
                <a:srgbClr val="0070C0"/>
              </a:solidFill>
            </a:endParaRPr>
          </a:p>
          <a:p>
            <a:pPr marL="0" indent="0">
              <a:buNone/>
            </a:pPr>
            <a:r>
              <a:rPr lang="en-GB" sz="1600" b="1" dirty="0">
                <a:effectLst/>
                <a:latin typeface="Times New Roman" panose="02020603050405020304" pitchFamily="18" charset="0"/>
                <a:ea typeface="Times New Roman" panose="02020603050405020304" pitchFamily="18" charset="0"/>
              </a:rPr>
              <a:t>Total Football Expenditure</a:t>
            </a:r>
            <a:r>
              <a:rPr lang="en-GB" sz="1600" dirty="0">
                <a:effectLst/>
                <a:latin typeface="Times New Roman" panose="02020603050405020304" pitchFamily="18" charset="0"/>
                <a:ea typeface="Times New Roman" panose="02020603050405020304" pitchFamily="18" charset="0"/>
              </a:rPr>
              <a:t> - Player Costs plus Other Football Costs</a:t>
            </a:r>
            <a:r>
              <a:rPr lang="en-GB" sz="1600" b="1" dirty="0">
                <a:effectLst/>
                <a:latin typeface="Times New Roman" panose="02020603050405020304" pitchFamily="18" charset="0"/>
                <a:ea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pPr marL="457200" lvl="1" indent="0">
              <a:buNone/>
              <a:tabLst>
                <a:tab pos="363538" algn="l"/>
              </a:tabLst>
            </a:pPr>
            <a:r>
              <a:rPr lang="en-GB" sz="1600" b="1" dirty="0">
                <a:effectLst/>
                <a:latin typeface="Times New Roman" panose="02020603050405020304" pitchFamily="18" charset="0"/>
                <a:ea typeface="Times New Roman" panose="02020603050405020304" pitchFamily="18" charset="0"/>
              </a:rPr>
              <a:t>Player Costs - 	</a:t>
            </a:r>
            <a:r>
              <a:rPr lang="en-GB" sz="1600" dirty="0">
                <a:effectLst/>
                <a:latin typeface="Times New Roman" panose="02020603050405020304" pitchFamily="18" charset="0"/>
                <a:ea typeface="Times New Roman" panose="02020603050405020304" pitchFamily="18" charset="0"/>
              </a:rPr>
              <a:t>total player &amp; development players related employment costs (salaries, bonuses, benefits, employment taxes) </a:t>
            </a:r>
          </a:p>
          <a:p>
            <a:pPr marL="457200" lvl="1" indent="0">
              <a:buNone/>
              <a:tabLst>
                <a:tab pos="363538" algn="l"/>
              </a:tabLst>
            </a:pPr>
            <a:r>
              <a:rPr lang="en-GB" sz="1600" b="1" dirty="0">
                <a:effectLst/>
                <a:latin typeface="Times New Roman" panose="02020603050405020304" pitchFamily="18" charset="0"/>
                <a:ea typeface="Times New Roman" panose="02020603050405020304" pitchFamily="18" charset="0"/>
              </a:rPr>
              <a:t>Other Football Costs</a:t>
            </a:r>
            <a:r>
              <a:rPr lang="en-GB" sz="1600" dirty="0">
                <a:effectLst/>
                <a:latin typeface="Times New Roman" panose="02020603050405020304" pitchFamily="18" charset="0"/>
                <a:ea typeface="Times New Roman" panose="02020603050405020304" pitchFamily="18" charset="0"/>
              </a:rPr>
              <a:t> - total football coaching costs (director of football, manager, coaches payroll and benefits) and indirect football costs (agents, scouting, recruitment, travel, food, IT, sports science and medical, analytics, medical, travel and other non-coaching football staff costs)</a:t>
            </a:r>
            <a:endParaRPr lang="en-GB" sz="1600" dirty="0">
              <a:latin typeface="Arial" panose="020B0604020202020204" pitchFamily="34" charset="0"/>
              <a:cs typeface="Arial" panose="020B0604020202020204" pitchFamily="34" charset="0"/>
            </a:endParaRPr>
          </a:p>
          <a:p>
            <a:pPr marL="174625" lvl="1" indent="0">
              <a:buNone/>
            </a:pPr>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a:p>
            <a:pPr lvl="1"/>
            <a:endParaRPr lang="en-GB" dirty="0"/>
          </a:p>
        </p:txBody>
      </p:sp>
      <p:sp>
        <p:nvSpPr>
          <p:cNvPr id="4" name="Slide Number Placeholder 3">
            <a:extLst>
              <a:ext uri="{FF2B5EF4-FFF2-40B4-BE49-F238E27FC236}">
                <a16:creationId xmlns:a16="http://schemas.microsoft.com/office/drawing/2014/main" id="{F5AF4106-6AB8-4F1E-87A9-F676DD505CFD}"/>
              </a:ext>
            </a:extLst>
          </p:cNvPr>
          <p:cNvSpPr>
            <a:spLocks noGrp="1"/>
          </p:cNvSpPr>
          <p:nvPr>
            <p:ph type="sldNum" sz="quarter" idx="12"/>
          </p:nvPr>
        </p:nvSpPr>
        <p:spPr/>
        <p:txBody>
          <a:bodyPr/>
          <a:lstStyle/>
          <a:p>
            <a:fld id="{A2DEED9E-2F85-423F-9A24-7738B8864EC9}" type="slidenum">
              <a:rPr lang="en-GB" smtClean="0"/>
              <a:pPr/>
              <a:t>67</a:t>
            </a:fld>
            <a:endParaRPr lang="en-GB" dirty="0"/>
          </a:p>
        </p:txBody>
      </p:sp>
    </p:spTree>
    <p:extLst>
      <p:ext uri="{BB962C8B-B14F-4D97-AF65-F5344CB8AC3E}">
        <p14:creationId xmlns:p14="http://schemas.microsoft.com/office/powerpoint/2010/main" val="21165614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660040" y="2767106"/>
            <a:ext cx="3271879" cy="3071906"/>
          </a:xfrm>
        </p:spPr>
        <p:txBody>
          <a:bodyPr vert="horz" lIns="91440" tIns="45720" rIns="91440" bIns="45720" rtlCol="0" anchor="t">
            <a:normAutofit/>
          </a:bodyPr>
          <a:lstStyle/>
          <a:p>
            <a:r>
              <a:rPr lang="en-US" sz="2400" kern="1200" dirty="0">
                <a:solidFill>
                  <a:srgbClr val="FFFFFF"/>
                </a:solidFill>
                <a:latin typeface="Arial" panose="020B0604020202020204" pitchFamily="34" charset="0"/>
                <a:cs typeface="Arial" panose="020B0604020202020204" pitchFamily="34" charset="0"/>
              </a:rPr>
              <a:t>Carlisle United </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Understanding the </a:t>
            </a:r>
            <a:r>
              <a:rPr lang="en-US" sz="2400" dirty="0">
                <a:solidFill>
                  <a:srgbClr val="FFFFFF"/>
                </a:solidFill>
                <a:latin typeface="Arial" panose="020B0604020202020204" pitchFamily="34" charset="0"/>
                <a:cs typeface="Arial" panose="020B0604020202020204" pitchFamily="34" charset="0"/>
              </a:rPr>
              <a:t>Club’s</a:t>
            </a:r>
            <a:r>
              <a:rPr lang="en-US" sz="2400" kern="1200" dirty="0">
                <a:solidFill>
                  <a:srgbClr val="FFFFFF"/>
                </a:solidFill>
                <a:latin typeface="Arial" panose="020B0604020202020204" pitchFamily="34" charset="0"/>
                <a:cs typeface="Arial" panose="020B0604020202020204" pitchFamily="34" charset="0"/>
              </a:rPr>
              <a:t> finances</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Definitions</a:t>
            </a:r>
            <a:br>
              <a:rPr lang="en-US" sz="4000" kern="1200" dirty="0">
                <a:solidFill>
                  <a:srgbClr val="FFFFFF"/>
                </a:solidFill>
                <a:latin typeface="+mj-lt"/>
                <a:ea typeface="+mj-ea"/>
                <a:cs typeface="+mj-cs"/>
              </a:rPr>
            </a:br>
            <a:endParaRPr lang="en-US" sz="4000" b="1" kern="1200" dirty="0">
              <a:solidFill>
                <a:srgbClr val="FFFFFF"/>
              </a:solidFill>
              <a:latin typeface="+mj-lt"/>
              <a:ea typeface="+mj-ea"/>
              <a:cs typeface="+mj-cs"/>
            </a:endParaRPr>
          </a:p>
        </p:txBody>
      </p:sp>
      <p:sp>
        <p:nvSpPr>
          <p:cNvPr id="5" name="Content Placeholder 4">
            <a:extLst>
              <a:ext uri="{FF2B5EF4-FFF2-40B4-BE49-F238E27FC236}">
                <a16:creationId xmlns:a16="http://schemas.microsoft.com/office/drawing/2014/main" id="{9C46736C-2C90-4F98-9914-690B7759C7DD}"/>
              </a:ext>
            </a:extLst>
          </p:cNvPr>
          <p:cNvSpPr>
            <a:spLocks noGrp="1"/>
          </p:cNvSpPr>
          <p:nvPr>
            <p:ph idx="1"/>
          </p:nvPr>
        </p:nvSpPr>
        <p:spPr>
          <a:xfrm>
            <a:off x="4648198" y="556009"/>
            <a:ext cx="7162801" cy="5782522"/>
          </a:xfrm>
          <a:ln>
            <a:solidFill>
              <a:srgbClr val="0070C0"/>
            </a:solidFill>
          </a:ln>
        </p:spPr>
        <p:txBody>
          <a:bodyPr>
            <a:normAutofit/>
          </a:bodyPr>
          <a:lstStyle/>
          <a:p>
            <a:pPr marL="174625" lvl="1" indent="0">
              <a:buNone/>
            </a:pPr>
            <a:endParaRPr lang="en-GB" sz="1400" dirty="0">
              <a:latin typeface="Arial" panose="020B0604020202020204" pitchFamily="34" charset="0"/>
              <a:cs typeface="Arial" panose="020B0604020202020204" pitchFamily="34" charset="0"/>
            </a:endParaRPr>
          </a:p>
          <a:p>
            <a:pPr marL="174625" lvl="1" indent="0">
              <a:buNone/>
            </a:pPr>
            <a:r>
              <a:rPr lang="en-GB" sz="1600" b="1" dirty="0">
                <a:latin typeface="Times New Roman" panose="02020603050405020304" pitchFamily="18" charset="0"/>
              </a:rPr>
              <a:t>Holdings  - 	</a:t>
            </a:r>
            <a:r>
              <a:rPr lang="en-GB" sz="1600" dirty="0">
                <a:latin typeface="Times New Roman" panose="02020603050405020304" pitchFamily="18" charset="0"/>
              </a:rPr>
              <a:t>C.U.F.C. Holdings Limited company number  </a:t>
            </a:r>
          </a:p>
          <a:p>
            <a:pPr marL="174625" lvl="1" indent="0">
              <a:buNone/>
            </a:pPr>
            <a:r>
              <a:rPr lang="en-GB" sz="1600" dirty="0">
                <a:latin typeface="Times New Roman" panose="02020603050405020304" pitchFamily="18" charset="0"/>
              </a:rPr>
              <a:t>1921	- 	Carlisle United Association Football Club (1921) Limited </a:t>
            </a:r>
          </a:p>
          <a:p>
            <a:pPr marL="174625" lvl="1" indent="0">
              <a:buNone/>
            </a:pPr>
            <a:endParaRPr lang="en-GB" sz="1600" b="1" dirty="0">
              <a:latin typeface="Times New Roman" panose="02020603050405020304" pitchFamily="18" charset="0"/>
            </a:endParaRPr>
          </a:p>
          <a:p>
            <a:pPr marL="174625" lvl="1" indent="0">
              <a:buNone/>
            </a:pPr>
            <a:r>
              <a:rPr lang="en-GB" sz="1600" b="1" dirty="0">
                <a:latin typeface="Times New Roman" panose="02020603050405020304" pitchFamily="18" charset="0"/>
              </a:rPr>
              <a:t>Business Turnover	- </a:t>
            </a:r>
            <a:r>
              <a:rPr lang="en-GB" sz="1600" dirty="0">
                <a:latin typeface="Times New Roman" panose="02020603050405020304" pitchFamily="18" charset="0"/>
              </a:rPr>
              <a:t>Recurring Income from Commercial (including lottery, hospitality, sponsorships and advertising), Tickets, Retail and Catering activities</a:t>
            </a:r>
          </a:p>
          <a:p>
            <a:pPr marL="174625" lvl="1" indent="0">
              <a:buNone/>
            </a:pPr>
            <a:r>
              <a:rPr lang="en-GB" sz="1600" b="1" dirty="0">
                <a:latin typeface="Times New Roman" panose="02020603050405020304" pitchFamily="18" charset="0"/>
              </a:rPr>
              <a:t>Business Costs </a:t>
            </a:r>
            <a:r>
              <a:rPr lang="en-GB" sz="1600" dirty="0">
                <a:latin typeface="Times New Roman" panose="02020603050405020304" pitchFamily="18" charset="0"/>
              </a:rPr>
              <a:t>– Recurring costs from business activity</a:t>
            </a:r>
          </a:p>
          <a:p>
            <a:pPr marL="0" indent="0">
              <a:buNone/>
            </a:pPr>
            <a:r>
              <a:rPr lang="en-GB" sz="1600" b="1" dirty="0">
                <a:effectLst/>
                <a:latin typeface="Times New Roman" panose="02020603050405020304" pitchFamily="18" charset="0"/>
                <a:ea typeface="Times New Roman" panose="02020603050405020304" pitchFamily="18" charset="0"/>
              </a:rPr>
              <a:t>Recurring</a:t>
            </a:r>
            <a:r>
              <a:rPr lang="en-GB" sz="1600" dirty="0">
                <a:effectLst/>
                <a:latin typeface="Times New Roman" panose="02020603050405020304" pitchFamily="18" charset="0"/>
                <a:ea typeface="Times New Roman" panose="02020603050405020304" pitchFamily="18" charset="0"/>
              </a:rPr>
              <a:t>  - normal business trading activity that </a:t>
            </a:r>
            <a:r>
              <a:rPr lang="en-GB" sz="1600" dirty="0">
                <a:latin typeface="Times New Roman" panose="02020603050405020304" pitchFamily="18" charset="0"/>
                <a:ea typeface="Times New Roman" panose="02020603050405020304" pitchFamily="18" charset="0"/>
              </a:rPr>
              <a:t>occurs from year to year </a:t>
            </a:r>
          </a:p>
          <a:p>
            <a:pPr marL="0" indent="0">
              <a:buNone/>
            </a:pPr>
            <a:r>
              <a:rPr lang="en-GB" sz="1600" b="1" dirty="0">
                <a:effectLst/>
                <a:latin typeface="Times New Roman" panose="02020603050405020304" pitchFamily="18" charset="0"/>
                <a:ea typeface="Times New Roman" panose="02020603050405020304" pitchFamily="18" charset="0"/>
              </a:rPr>
              <a:t>Exceptional</a:t>
            </a:r>
            <a:r>
              <a:rPr lang="en-GB" sz="1600" dirty="0">
                <a:effectLst/>
                <a:latin typeface="Times New Roman" panose="02020603050405020304" pitchFamily="18" charset="0"/>
                <a:ea typeface="Times New Roman" panose="02020603050405020304" pitchFamily="18" charset="0"/>
              </a:rPr>
              <a:t> – unexpected non-recurring </a:t>
            </a:r>
            <a:r>
              <a:rPr lang="en-GB" sz="1600" dirty="0">
                <a:latin typeface="Times New Roman" panose="02020603050405020304" pitchFamily="18" charset="0"/>
                <a:ea typeface="Times New Roman" panose="02020603050405020304" pitchFamily="18" charset="0"/>
              </a:rPr>
              <a:t>one-off events</a:t>
            </a:r>
          </a:p>
          <a:p>
            <a:pPr marL="0" indent="0">
              <a:buNone/>
            </a:pPr>
            <a:r>
              <a:rPr lang="en-GB" sz="1600" b="1" dirty="0">
                <a:effectLst/>
                <a:latin typeface="Times New Roman" panose="02020603050405020304" pitchFamily="18" charset="0"/>
                <a:ea typeface="Times New Roman" panose="02020603050405020304" pitchFamily="18" charset="0"/>
              </a:rPr>
              <a:t>Football Fortune income</a:t>
            </a:r>
            <a:r>
              <a:rPr lang="en-GB" sz="1600" dirty="0">
                <a:effectLst/>
                <a:latin typeface="Times New Roman" panose="02020603050405020304" pitchFamily="18" charset="0"/>
                <a:ea typeface="Times New Roman" panose="02020603050405020304" pitchFamily="18" charset="0"/>
              </a:rPr>
              <a:t> – one off football transfer and cup net income</a:t>
            </a:r>
          </a:p>
          <a:p>
            <a:pPr marL="0" indent="0">
              <a:buNone/>
            </a:pPr>
            <a:r>
              <a:rPr lang="en-GB" sz="1600" b="1" dirty="0">
                <a:effectLst/>
                <a:latin typeface="Times New Roman" panose="02020603050405020304" pitchFamily="18" charset="0"/>
                <a:ea typeface="Times New Roman" panose="02020603050405020304" pitchFamily="18" charset="0"/>
              </a:rPr>
              <a:t>Total Football Expenditure</a:t>
            </a:r>
            <a:r>
              <a:rPr lang="en-GB" sz="1600" dirty="0">
                <a:effectLst/>
                <a:latin typeface="Times New Roman" panose="02020603050405020304" pitchFamily="18" charset="0"/>
                <a:ea typeface="Times New Roman" panose="02020603050405020304" pitchFamily="18" charset="0"/>
              </a:rPr>
              <a:t> - Player Costs plus Other Football Costs</a:t>
            </a:r>
            <a:r>
              <a:rPr lang="en-GB" sz="1600" b="1" dirty="0">
                <a:effectLst/>
                <a:latin typeface="Times New Roman" panose="02020603050405020304" pitchFamily="18" charset="0"/>
                <a:ea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pPr marL="457200" lvl="1" indent="0">
              <a:buNone/>
              <a:tabLst>
                <a:tab pos="363538" algn="l"/>
              </a:tabLst>
            </a:pPr>
            <a:r>
              <a:rPr lang="en-GB" sz="1600" b="1" dirty="0">
                <a:effectLst/>
                <a:latin typeface="Times New Roman" panose="02020603050405020304" pitchFamily="18" charset="0"/>
                <a:ea typeface="Times New Roman" panose="02020603050405020304" pitchFamily="18" charset="0"/>
              </a:rPr>
              <a:t>Player Costs - 	</a:t>
            </a:r>
            <a:r>
              <a:rPr lang="en-GB" sz="1600" dirty="0">
                <a:effectLst/>
                <a:latin typeface="Times New Roman" panose="02020603050405020304" pitchFamily="18" charset="0"/>
                <a:ea typeface="Times New Roman" panose="02020603050405020304" pitchFamily="18" charset="0"/>
              </a:rPr>
              <a:t>total player &amp; development players related employment costs (salaries, bonuses, benefits, employment taxes) </a:t>
            </a:r>
          </a:p>
          <a:p>
            <a:pPr marL="457200" lvl="1" indent="0">
              <a:buNone/>
              <a:tabLst>
                <a:tab pos="363538" algn="l"/>
              </a:tabLst>
            </a:pPr>
            <a:r>
              <a:rPr lang="en-GB" sz="1600" b="1" dirty="0">
                <a:effectLst/>
                <a:latin typeface="Times New Roman" panose="02020603050405020304" pitchFamily="18" charset="0"/>
                <a:ea typeface="Times New Roman" panose="02020603050405020304" pitchFamily="18" charset="0"/>
              </a:rPr>
              <a:t>Other Football Costs</a:t>
            </a:r>
            <a:r>
              <a:rPr lang="en-GB" sz="1600" dirty="0">
                <a:effectLst/>
                <a:latin typeface="Times New Roman" panose="02020603050405020304" pitchFamily="18" charset="0"/>
                <a:ea typeface="Times New Roman" panose="02020603050405020304" pitchFamily="18" charset="0"/>
              </a:rPr>
              <a:t> - total football coaching costs (director of football, manager, coaches payroll and benefits) and indirect football costs (agents, scouting, recruitment, travel, food, IT, sports science and medical, analytics, medical, travel and other non-coaching football staff costs)</a:t>
            </a:r>
            <a:endParaRPr lang="en-GB" sz="1600" dirty="0">
              <a:latin typeface="Arial" panose="020B0604020202020204" pitchFamily="34" charset="0"/>
              <a:cs typeface="Arial" panose="020B0604020202020204" pitchFamily="34" charset="0"/>
            </a:endParaRPr>
          </a:p>
          <a:p>
            <a:pPr marL="174625" lvl="1" indent="0">
              <a:buNone/>
            </a:pPr>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a:p>
            <a:pPr lvl="1"/>
            <a:endParaRPr lang="en-GB" dirty="0"/>
          </a:p>
        </p:txBody>
      </p:sp>
      <p:sp>
        <p:nvSpPr>
          <p:cNvPr id="4" name="Slide Number Placeholder 3">
            <a:extLst>
              <a:ext uri="{FF2B5EF4-FFF2-40B4-BE49-F238E27FC236}">
                <a16:creationId xmlns:a16="http://schemas.microsoft.com/office/drawing/2014/main" id="{F5AF4106-6AB8-4F1E-87A9-F676DD505CFD}"/>
              </a:ext>
            </a:extLst>
          </p:cNvPr>
          <p:cNvSpPr>
            <a:spLocks noGrp="1"/>
          </p:cNvSpPr>
          <p:nvPr>
            <p:ph type="sldNum" sz="quarter" idx="12"/>
          </p:nvPr>
        </p:nvSpPr>
        <p:spPr/>
        <p:txBody>
          <a:bodyPr/>
          <a:lstStyle/>
          <a:p>
            <a:fld id="{A2DEED9E-2F85-423F-9A24-7738B8864EC9}" type="slidenum">
              <a:rPr lang="en-GB" smtClean="0"/>
              <a:pPr/>
              <a:t>68</a:t>
            </a:fld>
            <a:endParaRPr lang="en-GB" dirty="0"/>
          </a:p>
        </p:txBody>
      </p:sp>
    </p:spTree>
    <p:extLst>
      <p:ext uri="{BB962C8B-B14F-4D97-AF65-F5344CB8AC3E}">
        <p14:creationId xmlns:p14="http://schemas.microsoft.com/office/powerpoint/2010/main" val="30183320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245199" y="4960940"/>
            <a:ext cx="3273784" cy="1577972"/>
          </a:xfrm>
        </p:spPr>
        <p:txBody>
          <a:bodyPr vert="horz" lIns="91440" tIns="45720" rIns="91440" bIns="45720" rtlCol="0" anchor="t">
            <a:normAutofit fontScale="90000"/>
          </a:bodyPr>
          <a:lstStyle/>
          <a:p>
            <a:r>
              <a:rPr lang="en-US" sz="2400" kern="1200" dirty="0">
                <a:solidFill>
                  <a:srgbClr val="FFFFFF"/>
                </a:solidFill>
                <a:latin typeface="Arial" panose="020B0604020202020204" pitchFamily="34" charset="0"/>
                <a:cs typeface="Arial" panose="020B0604020202020204" pitchFamily="34" charset="0"/>
              </a:rPr>
              <a:t>Carlisle United </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Understanding the </a:t>
            </a:r>
            <a:r>
              <a:rPr lang="en-US" sz="2400" dirty="0">
                <a:solidFill>
                  <a:srgbClr val="FFFFFF"/>
                </a:solidFill>
                <a:latin typeface="Arial" panose="020B0604020202020204" pitchFamily="34" charset="0"/>
                <a:cs typeface="Arial" panose="020B0604020202020204" pitchFamily="34" charset="0"/>
              </a:rPr>
              <a:t>Club’s</a:t>
            </a:r>
            <a:r>
              <a:rPr lang="en-US" sz="2400" kern="1200" dirty="0">
                <a:solidFill>
                  <a:srgbClr val="FFFFFF"/>
                </a:solidFill>
                <a:latin typeface="Arial" panose="020B0604020202020204" pitchFamily="34" charset="0"/>
                <a:cs typeface="Arial" panose="020B0604020202020204" pitchFamily="34" charset="0"/>
              </a:rPr>
              <a:t> </a:t>
            </a:r>
            <a:r>
              <a:rPr lang="en-US" sz="2400" dirty="0">
                <a:solidFill>
                  <a:srgbClr val="FFFFFF"/>
                </a:solidFill>
                <a:latin typeface="Arial" panose="020B0604020202020204" pitchFamily="34" charset="0"/>
                <a:cs typeface="Arial" panose="020B0604020202020204" pitchFamily="34" charset="0"/>
              </a:rPr>
              <a:t>f</a:t>
            </a:r>
            <a:r>
              <a:rPr lang="en-US" sz="2400" kern="1200" dirty="0">
                <a:solidFill>
                  <a:srgbClr val="FFFFFF"/>
                </a:solidFill>
                <a:latin typeface="Arial" panose="020B0604020202020204" pitchFamily="34" charset="0"/>
                <a:cs typeface="Arial" panose="020B0604020202020204" pitchFamily="34" charset="0"/>
              </a:rPr>
              <a:t>inances</a:t>
            </a: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21/22 update</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endParaRPr lang="en-US" sz="2400" b="1" kern="1200" dirty="0">
              <a:solidFill>
                <a:srgbClr val="FFFFFF"/>
              </a:solidFill>
              <a:latin typeface="Arial" panose="020B0604020202020204" pitchFamily="34" charset="0"/>
              <a:cs typeface="Arial" panose="020B0604020202020204" pitchFamily="34" charset="0"/>
            </a:endParaRPr>
          </a:p>
        </p:txBody>
      </p:sp>
      <p:sp>
        <p:nvSpPr>
          <p:cNvPr id="12" name="Content Placeholder 4">
            <a:extLst>
              <a:ext uri="{FF2B5EF4-FFF2-40B4-BE49-F238E27FC236}">
                <a16:creationId xmlns:a16="http://schemas.microsoft.com/office/drawing/2014/main" id="{BF96024A-079E-4ABB-8A62-1567781C856C}"/>
              </a:ext>
            </a:extLst>
          </p:cNvPr>
          <p:cNvSpPr txBox="1">
            <a:spLocks/>
          </p:cNvSpPr>
          <p:nvPr/>
        </p:nvSpPr>
        <p:spPr>
          <a:xfrm>
            <a:off x="4355844" y="316225"/>
            <a:ext cx="7116686" cy="5903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6CD3A08-E633-4AE5-A619-AB662E40FD53}"/>
              </a:ext>
            </a:extLst>
          </p:cNvPr>
          <p:cNvSpPr>
            <a:spLocks noGrp="1"/>
          </p:cNvSpPr>
          <p:nvPr>
            <p:ph type="sldNum" sz="quarter" idx="12"/>
          </p:nvPr>
        </p:nvSpPr>
        <p:spPr/>
        <p:txBody>
          <a:bodyPr/>
          <a:lstStyle/>
          <a:p>
            <a:fld id="{A2DEED9E-2F85-423F-9A24-7738B8864EC9}" type="slidenum">
              <a:rPr lang="en-GB" smtClean="0"/>
              <a:t>69</a:t>
            </a:fld>
            <a:endParaRPr lang="en-GB"/>
          </a:p>
        </p:txBody>
      </p:sp>
    </p:spTree>
    <p:extLst>
      <p:ext uri="{BB962C8B-B14F-4D97-AF65-F5344CB8AC3E}">
        <p14:creationId xmlns:p14="http://schemas.microsoft.com/office/powerpoint/2010/main" val="1560946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Carlisle United Finances </a:t>
            </a:r>
            <a:br>
              <a:rPr lang="en-GB" sz="2400"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Key elements</a:t>
            </a:r>
            <a:br>
              <a:rPr lang="en-GB" sz="2400" b="1" dirty="0"/>
            </a:br>
            <a:r>
              <a:rPr lang="en-GB" sz="2400" b="1" dirty="0">
                <a:solidFill>
                  <a:srgbClr val="0070C0"/>
                </a:solidFill>
                <a:latin typeface="Arial" panose="020B0604020202020204" pitchFamily="34" charset="0"/>
                <a:cs typeface="Arial" panose="020B0604020202020204" pitchFamily="34" charset="0"/>
              </a:rPr>
              <a:t>Share structure</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106883" y="475469"/>
            <a:ext cx="5800725" cy="5814779"/>
          </a:xfrm>
          <a:ln w="12700">
            <a:solidFill>
              <a:srgbClr val="0070C0"/>
            </a:solidFill>
          </a:ln>
        </p:spPr>
        <p:txBody>
          <a:bodyPr>
            <a:normAutofit/>
          </a:bodyPr>
          <a:lstStyle/>
          <a:p>
            <a:pPr marL="0" indent="0">
              <a:buNone/>
            </a:pPr>
            <a:r>
              <a:rPr lang="en-GB" sz="1600" b="1" dirty="0"/>
              <a:t>C.U.F.C. Holdings (“Holdings”)</a:t>
            </a:r>
          </a:p>
          <a:p>
            <a:r>
              <a:rPr lang="en-GB" sz="1600" dirty="0"/>
              <a:t>Holding company, non-trading</a:t>
            </a:r>
          </a:p>
          <a:p>
            <a:r>
              <a:rPr lang="en-GB" sz="1600" dirty="0"/>
              <a:t>Makes strategic decisions, determines football spending and provides finance. Makes football manager and CEO personnel decisions</a:t>
            </a:r>
          </a:p>
          <a:p>
            <a:r>
              <a:rPr lang="en-GB" sz="1600" dirty="0"/>
              <a:t>Holdings has two classes of share</a:t>
            </a:r>
          </a:p>
          <a:p>
            <a:pPr lvl="1"/>
            <a:r>
              <a:rPr lang="en-GB" sz="1200" dirty="0"/>
              <a:t>A voting </a:t>
            </a:r>
          </a:p>
          <a:p>
            <a:pPr lvl="1"/>
            <a:r>
              <a:rPr lang="en-GB" sz="1200" dirty="0"/>
              <a:t>B non-voting (arising from debt / equity swaps)</a:t>
            </a:r>
            <a:endParaRPr lang="en-GB" sz="1600" dirty="0"/>
          </a:p>
          <a:p>
            <a:pPr marL="0" indent="0">
              <a:buNone/>
            </a:pPr>
            <a:r>
              <a:rPr lang="en-GB" sz="1600" b="1" dirty="0"/>
              <a:t>1921</a:t>
            </a:r>
            <a:r>
              <a:rPr lang="en-GB" sz="1600" dirty="0"/>
              <a:t> </a:t>
            </a:r>
          </a:p>
          <a:p>
            <a:r>
              <a:rPr lang="en-GB" sz="1600" dirty="0"/>
              <a:t>Trading company for the club</a:t>
            </a:r>
          </a:p>
          <a:p>
            <a:r>
              <a:rPr lang="en-GB" sz="1600" dirty="0"/>
              <a:t>Owns EFL golden share</a:t>
            </a:r>
          </a:p>
          <a:p>
            <a:r>
              <a:rPr lang="en-GB" sz="1600" dirty="0"/>
              <a:t>93.7% owned by Holdings &amp; 6.3% by small individual fan shareholders</a:t>
            </a:r>
          </a:p>
          <a:p>
            <a:r>
              <a:rPr lang="en-GB" sz="1600" dirty="0"/>
              <a:t>Makes operational decisions, undertakes day-to-day management, responsibilities focused on off-the-field</a:t>
            </a:r>
          </a:p>
          <a:p>
            <a:r>
              <a:rPr lang="en-GB" sz="1600" dirty="0"/>
              <a:t>Implements operational plans </a:t>
            </a:r>
          </a:p>
          <a:p>
            <a:pPr marL="0" indent="0">
              <a:buNone/>
            </a:pPr>
            <a:r>
              <a:rPr lang="en-GB" sz="1600" dirty="0"/>
              <a:t>Both companies have separate boards of directors</a:t>
            </a:r>
          </a:p>
        </p:txBody>
      </p:sp>
      <p:graphicFrame>
        <p:nvGraphicFramePr>
          <p:cNvPr id="11" name="Content Placeholder 3">
            <a:extLst>
              <a:ext uri="{FF2B5EF4-FFF2-40B4-BE49-F238E27FC236}">
                <a16:creationId xmlns:a16="http://schemas.microsoft.com/office/drawing/2014/main" id="{93703790-1940-495C-862E-FD5DD4D8EE58}"/>
              </a:ext>
            </a:extLst>
          </p:cNvPr>
          <p:cNvGraphicFramePr>
            <a:graphicFrameLocks/>
          </p:cNvGraphicFramePr>
          <p:nvPr/>
        </p:nvGraphicFramePr>
        <p:xfrm>
          <a:off x="57150" y="1838325"/>
          <a:ext cx="650557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F1C871F-EF1C-44E5-A060-0822AA79AD50}"/>
              </a:ext>
            </a:extLst>
          </p:cNvPr>
          <p:cNvSpPr>
            <a:spLocks noGrp="1"/>
          </p:cNvSpPr>
          <p:nvPr>
            <p:ph type="sldNum" sz="quarter" idx="12"/>
          </p:nvPr>
        </p:nvSpPr>
        <p:spPr/>
        <p:txBody>
          <a:bodyPr/>
          <a:lstStyle/>
          <a:p>
            <a:fld id="{A2DEED9E-2F85-423F-9A24-7738B8864EC9}" type="slidenum">
              <a:rPr lang="en-GB" smtClean="0"/>
              <a:t>7</a:t>
            </a:fld>
            <a:endParaRPr lang="en-GB"/>
          </a:p>
        </p:txBody>
      </p:sp>
      <p:sp>
        <p:nvSpPr>
          <p:cNvPr id="5" name="TextBox 4">
            <a:extLst>
              <a:ext uri="{FF2B5EF4-FFF2-40B4-BE49-F238E27FC236}">
                <a16:creationId xmlns:a16="http://schemas.microsoft.com/office/drawing/2014/main" id="{3761227F-8357-D280-0588-C8C19E2CE467}"/>
              </a:ext>
            </a:extLst>
          </p:cNvPr>
          <p:cNvSpPr txBox="1"/>
          <p:nvPr/>
        </p:nvSpPr>
        <p:spPr>
          <a:xfrm>
            <a:off x="4013734" y="5270459"/>
            <a:ext cx="1617045" cy="646331"/>
          </a:xfrm>
          <a:prstGeom prst="rect">
            <a:avLst/>
          </a:prstGeom>
          <a:noFill/>
          <a:ln>
            <a:solidFill>
              <a:schemeClr val="tx1"/>
            </a:solidFill>
          </a:ln>
        </p:spPr>
        <p:txBody>
          <a:bodyPr wrap="square" rtlCol="0">
            <a:spAutoFit/>
          </a:bodyPr>
          <a:lstStyle/>
          <a:p>
            <a:r>
              <a:rPr lang="en-GB" dirty="0"/>
              <a:t>6.3% individual shareholders</a:t>
            </a:r>
          </a:p>
        </p:txBody>
      </p:sp>
      <p:sp>
        <p:nvSpPr>
          <p:cNvPr id="7" name="TextBox 6">
            <a:extLst>
              <a:ext uri="{FF2B5EF4-FFF2-40B4-BE49-F238E27FC236}">
                <a16:creationId xmlns:a16="http://schemas.microsoft.com/office/drawing/2014/main" id="{EDED4114-5896-B228-B68F-F2CD054E4C4D}"/>
              </a:ext>
            </a:extLst>
          </p:cNvPr>
          <p:cNvSpPr txBox="1"/>
          <p:nvPr/>
        </p:nvSpPr>
        <p:spPr>
          <a:xfrm>
            <a:off x="2038112" y="2590849"/>
            <a:ext cx="2543650" cy="276999"/>
          </a:xfrm>
          <a:prstGeom prst="rect">
            <a:avLst/>
          </a:prstGeom>
          <a:noFill/>
        </p:spPr>
        <p:txBody>
          <a:bodyPr wrap="square" rtlCol="0">
            <a:spAutoFit/>
          </a:bodyPr>
          <a:lstStyle/>
          <a:p>
            <a:r>
              <a:rPr lang="en-GB" sz="1200" dirty="0"/>
              <a:t>93.7% C.U.F.C. Holdings Limited</a:t>
            </a:r>
          </a:p>
        </p:txBody>
      </p:sp>
      <p:cxnSp>
        <p:nvCxnSpPr>
          <p:cNvPr id="9" name="Straight Connector 8">
            <a:extLst>
              <a:ext uri="{FF2B5EF4-FFF2-40B4-BE49-F238E27FC236}">
                <a16:creationId xmlns:a16="http://schemas.microsoft.com/office/drawing/2014/main" id="{36005971-FA6E-E998-9194-D9CAE2D40445}"/>
              </a:ext>
            </a:extLst>
          </p:cNvPr>
          <p:cNvCxnSpPr>
            <a:cxnSpLocks/>
          </p:cNvCxnSpPr>
          <p:nvPr/>
        </p:nvCxnSpPr>
        <p:spPr>
          <a:xfrm>
            <a:off x="3763478" y="55441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5A1BFDE-160E-CD11-8A06-709F97166339}"/>
              </a:ext>
            </a:extLst>
          </p:cNvPr>
          <p:cNvCxnSpPr>
            <a:cxnSpLocks/>
            <a:endCxn id="5" idx="1"/>
          </p:cNvCxnSpPr>
          <p:nvPr/>
        </p:nvCxnSpPr>
        <p:spPr>
          <a:xfrm>
            <a:off x="3766378" y="5522059"/>
            <a:ext cx="247356" cy="715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620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p:txBody>
          <a:bodyPr>
            <a:normAutofit fontScale="90000"/>
          </a:bodyPr>
          <a:lstStyle/>
          <a:p>
            <a:r>
              <a:rPr lang="en-GB" sz="2400" dirty="0">
                <a:latin typeface="Arial" panose="020B0604020202020204" pitchFamily="34" charset="0"/>
                <a:cs typeface="Arial" panose="020B0604020202020204" pitchFamily="34" charset="0"/>
              </a:rPr>
              <a:t>Carlisle United Finances </a:t>
            </a:r>
            <a:br>
              <a:rPr lang="en-GB" sz="2400"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Key elements</a:t>
            </a:r>
            <a:br>
              <a:rPr lang="en-GB" sz="2400" b="1" dirty="0"/>
            </a:br>
            <a:r>
              <a:rPr lang="en-GB" sz="2400" b="1" dirty="0">
                <a:solidFill>
                  <a:srgbClr val="0070C0"/>
                </a:solidFill>
                <a:latin typeface="Arial" panose="020B0604020202020204" pitchFamily="34" charset="0"/>
                <a:cs typeface="Arial" panose="020B0604020202020204" pitchFamily="34" charset="0"/>
              </a:rPr>
              <a:t>Share structure</a:t>
            </a:r>
            <a:br>
              <a:rPr lang="en-GB" sz="2400" b="1" dirty="0">
                <a:solidFill>
                  <a:srgbClr val="0070C0"/>
                </a:solidFill>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Voting A-shares - Holdings</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106883" y="475469"/>
            <a:ext cx="5934321" cy="5814779"/>
          </a:xfrm>
          <a:ln w="12700">
            <a:solidFill>
              <a:srgbClr val="0070C0"/>
            </a:solidFill>
          </a:ln>
        </p:spPr>
        <p:txBody>
          <a:bodyPr>
            <a:normAutofit/>
          </a:bodyPr>
          <a:lstStyle/>
          <a:p>
            <a:pPr marL="0" indent="0">
              <a:buNone/>
            </a:pPr>
            <a:r>
              <a:rPr lang="en-GB" sz="1600" b="1" dirty="0"/>
              <a:t>C.U.F.C. Holdings (“Holdings”)</a:t>
            </a:r>
          </a:p>
          <a:p>
            <a:r>
              <a:rPr lang="en-GB" sz="1600" dirty="0"/>
              <a:t>74.6% votes controlled by three individual shareholders </a:t>
            </a:r>
          </a:p>
          <a:p>
            <a:r>
              <a:rPr lang="en-GB" sz="1600" dirty="0"/>
              <a:t>25.4% votes controlled by  CUOSC - Fan trust  </a:t>
            </a:r>
            <a:r>
              <a:rPr lang="en-GB" sz="1600" dirty="0">
                <a:hlinkClick r:id="rId2"/>
              </a:rPr>
              <a:t>http://cuosc.org.uk/</a:t>
            </a:r>
            <a:r>
              <a:rPr lang="en-GB" sz="1600" dirty="0"/>
              <a:t> </a:t>
            </a:r>
          </a:p>
          <a:p>
            <a:r>
              <a:rPr lang="en-GB" sz="1600" dirty="0"/>
              <a:t>Initial share allocations</a:t>
            </a:r>
          </a:p>
          <a:p>
            <a:pPr lvl="1"/>
            <a:r>
              <a:rPr lang="en-GB" sz="1400" dirty="0"/>
              <a:t>A Jenkins Chairman (largest individual shareholder) 50 shares</a:t>
            </a:r>
          </a:p>
          <a:p>
            <a:pPr lvl="1"/>
            <a:r>
              <a:rPr lang="en-GB" sz="1400" dirty="0"/>
              <a:t>J Nixon 25 shares</a:t>
            </a:r>
          </a:p>
          <a:p>
            <a:pPr lvl="1"/>
            <a:r>
              <a:rPr lang="en-GB" sz="1400" dirty="0"/>
              <a:t>S Pattison 25 shares</a:t>
            </a:r>
          </a:p>
          <a:p>
            <a:r>
              <a:rPr lang="en-GB" sz="1600" dirty="0"/>
              <a:t>CUOSC then issued with 33 shares in consideration of £700k of cash being injected (in 1990’s)</a:t>
            </a:r>
          </a:p>
          <a:p>
            <a:r>
              <a:rPr lang="en-GB" sz="1600" dirty="0"/>
              <a:t>A Share restructuring in 2016/17 lead to further shares being issued to extinguish share premium (no change to voting share)</a:t>
            </a:r>
          </a:p>
          <a:p>
            <a:r>
              <a:rPr lang="en-GB" sz="2400" b="1" dirty="0"/>
              <a:t>Current voting rights</a:t>
            </a:r>
          </a:p>
          <a:p>
            <a:pPr lvl="1"/>
            <a:r>
              <a:rPr lang="en-GB" sz="2000" b="1" dirty="0"/>
              <a:t>A Jenkins Chairman (largest individual shareholder) 37.3%</a:t>
            </a:r>
          </a:p>
          <a:p>
            <a:pPr lvl="1"/>
            <a:r>
              <a:rPr lang="en-GB" sz="2000" b="1" dirty="0"/>
              <a:t>J Nixon 18.7%</a:t>
            </a:r>
          </a:p>
          <a:p>
            <a:pPr lvl="1"/>
            <a:r>
              <a:rPr lang="en-GB" sz="2000" b="1" dirty="0"/>
              <a:t>S Pattison 18.7%</a:t>
            </a:r>
          </a:p>
          <a:p>
            <a:pPr lvl="1"/>
            <a:r>
              <a:rPr lang="en-GB" sz="2000" b="1" dirty="0"/>
              <a:t>CUOSC 25.4%</a:t>
            </a:r>
          </a:p>
        </p:txBody>
      </p:sp>
      <p:sp>
        <p:nvSpPr>
          <p:cNvPr id="4" name="Slide Number Placeholder 3">
            <a:extLst>
              <a:ext uri="{FF2B5EF4-FFF2-40B4-BE49-F238E27FC236}">
                <a16:creationId xmlns:a16="http://schemas.microsoft.com/office/drawing/2014/main" id="{EF1C871F-EF1C-44E5-A060-0822AA79AD50}"/>
              </a:ext>
            </a:extLst>
          </p:cNvPr>
          <p:cNvSpPr>
            <a:spLocks noGrp="1"/>
          </p:cNvSpPr>
          <p:nvPr>
            <p:ph type="sldNum" sz="quarter" idx="12"/>
          </p:nvPr>
        </p:nvSpPr>
        <p:spPr/>
        <p:txBody>
          <a:bodyPr/>
          <a:lstStyle/>
          <a:p>
            <a:fld id="{A2DEED9E-2F85-423F-9A24-7738B8864EC9}" type="slidenum">
              <a:rPr lang="en-GB" smtClean="0"/>
              <a:t>8</a:t>
            </a:fld>
            <a:endParaRPr lang="en-GB"/>
          </a:p>
        </p:txBody>
      </p:sp>
      <p:graphicFrame>
        <p:nvGraphicFramePr>
          <p:cNvPr id="3" name="Content Placeholder 3">
            <a:extLst>
              <a:ext uri="{FF2B5EF4-FFF2-40B4-BE49-F238E27FC236}">
                <a16:creationId xmlns:a16="http://schemas.microsoft.com/office/drawing/2014/main" id="{5702E414-3E0D-8115-1623-825F93B22125}"/>
              </a:ext>
            </a:extLst>
          </p:cNvPr>
          <p:cNvGraphicFramePr>
            <a:graphicFrameLocks/>
          </p:cNvGraphicFramePr>
          <p:nvPr/>
        </p:nvGraphicFramePr>
        <p:xfrm>
          <a:off x="57150" y="1838325"/>
          <a:ext cx="65055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688CD070-34EE-E029-5A06-643EB493ED42}"/>
              </a:ext>
            </a:extLst>
          </p:cNvPr>
          <p:cNvPicPr>
            <a:picLocks noChangeAspect="1"/>
          </p:cNvPicPr>
          <p:nvPr/>
        </p:nvPicPr>
        <p:blipFill>
          <a:blip r:embed="rId8"/>
          <a:stretch>
            <a:fillRect/>
          </a:stretch>
        </p:blipFill>
        <p:spPr>
          <a:xfrm>
            <a:off x="354262" y="4170613"/>
            <a:ext cx="5096631" cy="2019050"/>
          </a:xfrm>
          <a:prstGeom prst="rect">
            <a:avLst/>
          </a:prstGeom>
        </p:spPr>
      </p:pic>
    </p:spTree>
    <p:extLst>
      <p:ext uri="{BB962C8B-B14F-4D97-AF65-F5344CB8AC3E}">
        <p14:creationId xmlns:p14="http://schemas.microsoft.com/office/powerpoint/2010/main" val="1307072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28-DB7A-4E6F-854B-C8E9A37BB00C}"/>
              </a:ext>
            </a:extLst>
          </p:cNvPr>
          <p:cNvSpPr>
            <a:spLocks noGrp="1"/>
          </p:cNvSpPr>
          <p:nvPr>
            <p:ph type="title"/>
          </p:nvPr>
        </p:nvSpPr>
        <p:spPr>
          <a:xfrm>
            <a:off x="839788" y="299024"/>
            <a:ext cx="10515600" cy="1325563"/>
          </a:xfrm>
        </p:spPr>
        <p:txBody>
          <a:bodyPr>
            <a:normAutofit fontScale="90000"/>
          </a:bodyPr>
          <a:lstStyle/>
          <a:p>
            <a:r>
              <a:rPr lang="en-GB" sz="2400" dirty="0">
                <a:latin typeface="Arial" panose="020B0604020202020204" pitchFamily="34" charset="0"/>
                <a:cs typeface="Arial" panose="020B0604020202020204" pitchFamily="34" charset="0"/>
              </a:rPr>
              <a:t>Carlisle United Finances </a:t>
            </a:r>
            <a:br>
              <a:rPr lang="en-GB" sz="2400"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Key elements</a:t>
            </a:r>
            <a:br>
              <a:rPr lang="en-GB" sz="2400" b="1" dirty="0"/>
            </a:br>
            <a:r>
              <a:rPr lang="en-GB" sz="2400" b="1" dirty="0">
                <a:solidFill>
                  <a:srgbClr val="0070C0"/>
                </a:solidFill>
                <a:latin typeface="Arial" panose="020B0604020202020204" pitchFamily="34" charset="0"/>
                <a:cs typeface="Arial" panose="020B0604020202020204" pitchFamily="34" charset="0"/>
              </a:rPr>
              <a:t>Share structure</a:t>
            </a:r>
            <a:br>
              <a:rPr lang="en-GB" sz="2400" b="1" dirty="0">
                <a:solidFill>
                  <a:srgbClr val="0070C0"/>
                </a:solidFill>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Non-voting B-shares - Holdings</a:t>
            </a:r>
          </a:p>
        </p:txBody>
      </p:sp>
      <p:sp>
        <p:nvSpPr>
          <p:cNvPr id="6" name="Content Placeholder 5">
            <a:extLst>
              <a:ext uri="{FF2B5EF4-FFF2-40B4-BE49-F238E27FC236}">
                <a16:creationId xmlns:a16="http://schemas.microsoft.com/office/drawing/2014/main" id="{8A0E251E-E6CA-4CB6-B1E4-4DCEA86573D7}"/>
              </a:ext>
            </a:extLst>
          </p:cNvPr>
          <p:cNvSpPr>
            <a:spLocks noGrp="1"/>
          </p:cNvSpPr>
          <p:nvPr>
            <p:ph sz="quarter" idx="4"/>
          </p:nvPr>
        </p:nvSpPr>
        <p:spPr>
          <a:xfrm>
            <a:off x="6106883" y="409368"/>
            <a:ext cx="5934321" cy="5814779"/>
          </a:xfrm>
          <a:ln w="12700">
            <a:solidFill>
              <a:srgbClr val="0070C0"/>
            </a:solidFill>
          </a:ln>
        </p:spPr>
        <p:txBody>
          <a:bodyPr>
            <a:normAutofit/>
          </a:bodyPr>
          <a:lstStyle/>
          <a:p>
            <a:pPr marL="0" indent="0">
              <a:buNone/>
            </a:pPr>
            <a:r>
              <a:rPr lang="en-GB" sz="1600" b="1" dirty="0"/>
              <a:t>C.U.F.C. Holdings (“Holdings”)</a:t>
            </a:r>
          </a:p>
          <a:p>
            <a:r>
              <a:rPr lang="en-GB" sz="1600" dirty="0"/>
              <a:t>In prior years £1.485m of shareholder debt was exchanged for £1 non-voting B shares</a:t>
            </a:r>
          </a:p>
          <a:p>
            <a:pPr lvl="1"/>
            <a:r>
              <a:rPr lang="en-GB" sz="1400" dirty="0"/>
              <a:t>AJ 1.445m</a:t>
            </a:r>
          </a:p>
          <a:p>
            <a:pPr lvl="1"/>
            <a:r>
              <a:rPr lang="en-GB" sz="1400" dirty="0"/>
              <a:t>JN 20,000</a:t>
            </a:r>
          </a:p>
          <a:p>
            <a:pPr lvl="1"/>
            <a:r>
              <a:rPr lang="en-GB" sz="1400" dirty="0"/>
              <a:t>Lord Clark 10,000</a:t>
            </a:r>
          </a:p>
          <a:p>
            <a:pPr marL="0" indent="0">
              <a:buNone/>
            </a:pPr>
            <a:endParaRPr lang="en-GB" sz="1600" dirty="0"/>
          </a:p>
          <a:p>
            <a:r>
              <a:rPr lang="en-GB" sz="1600" dirty="0"/>
              <a:t>Current share ownership </a:t>
            </a:r>
          </a:p>
        </p:txBody>
      </p:sp>
      <p:sp>
        <p:nvSpPr>
          <p:cNvPr id="4" name="Slide Number Placeholder 3">
            <a:extLst>
              <a:ext uri="{FF2B5EF4-FFF2-40B4-BE49-F238E27FC236}">
                <a16:creationId xmlns:a16="http://schemas.microsoft.com/office/drawing/2014/main" id="{EF1C871F-EF1C-44E5-A060-0822AA79AD50}"/>
              </a:ext>
            </a:extLst>
          </p:cNvPr>
          <p:cNvSpPr>
            <a:spLocks noGrp="1"/>
          </p:cNvSpPr>
          <p:nvPr>
            <p:ph type="sldNum" sz="quarter" idx="12"/>
          </p:nvPr>
        </p:nvSpPr>
        <p:spPr/>
        <p:txBody>
          <a:bodyPr/>
          <a:lstStyle/>
          <a:p>
            <a:fld id="{A2DEED9E-2F85-423F-9A24-7738B8864EC9}" type="slidenum">
              <a:rPr lang="en-GB" smtClean="0"/>
              <a:t>9</a:t>
            </a:fld>
            <a:endParaRPr lang="en-GB"/>
          </a:p>
        </p:txBody>
      </p:sp>
      <p:graphicFrame>
        <p:nvGraphicFramePr>
          <p:cNvPr id="3" name="Content Placeholder 3">
            <a:extLst>
              <a:ext uri="{FF2B5EF4-FFF2-40B4-BE49-F238E27FC236}">
                <a16:creationId xmlns:a16="http://schemas.microsoft.com/office/drawing/2014/main" id="{5702E414-3E0D-8115-1623-825F93B22125}"/>
              </a:ext>
            </a:extLst>
          </p:cNvPr>
          <p:cNvGraphicFramePr>
            <a:graphicFrameLocks/>
          </p:cNvGraphicFramePr>
          <p:nvPr/>
        </p:nvGraphicFramePr>
        <p:xfrm>
          <a:off x="57151" y="1838325"/>
          <a:ext cx="6150778" cy="4061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F56A084-2E7A-60A8-CE39-6E83948C58DB}"/>
              </a:ext>
            </a:extLst>
          </p:cNvPr>
          <p:cNvPicPr>
            <a:picLocks noChangeAspect="1"/>
          </p:cNvPicPr>
          <p:nvPr/>
        </p:nvPicPr>
        <p:blipFill>
          <a:blip r:embed="rId7"/>
          <a:stretch>
            <a:fillRect/>
          </a:stretch>
        </p:blipFill>
        <p:spPr>
          <a:xfrm>
            <a:off x="6174895" y="2774950"/>
            <a:ext cx="5685795" cy="1719932"/>
          </a:xfrm>
          <a:prstGeom prst="rect">
            <a:avLst/>
          </a:prstGeom>
        </p:spPr>
      </p:pic>
    </p:spTree>
    <p:extLst>
      <p:ext uri="{BB962C8B-B14F-4D97-AF65-F5344CB8AC3E}">
        <p14:creationId xmlns:p14="http://schemas.microsoft.com/office/powerpoint/2010/main" val="1494105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5532</TotalTime>
  <Words>10255</Words>
  <Application>Microsoft Office PowerPoint</Application>
  <PresentationFormat>Widescreen</PresentationFormat>
  <Paragraphs>1033</Paragraphs>
  <Slides>69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Calibri Light</vt:lpstr>
      <vt:lpstr>Times New Roman</vt:lpstr>
      <vt:lpstr>Office Theme</vt:lpstr>
      <vt:lpstr>Carlisle United   Understanding the Club’s finances 22/23  4 January 2023  </vt:lpstr>
      <vt:lpstr>Carlisle United   Understanding the Club’s finances  Overview (1) </vt:lpstr>
      <vt:lpstr>Carlisle United   Understanding the Club’s finances  Overview (2) </vt:lpstr>
      <vt:lpstr>Carlisle United   Understanding the Club’s finances  Overview (3) </vt:lpstr>
      <vt:lpstr>Carlisle United   Understanding the Club’s finances  Overview (4) </vt:lpstr>
      <vt:lpstr>Carlisle United   Understanding the Club’s finances    Key elements</vt:lpstr>
      <vt:lpstr>Carlisle United Finances  Key elements Share structure</vt:lpstr>
      <vt:lpstr>Carlisle United Finances  Key elements Share structure Voting A-shares - Holdings</vt:lpstr>
      <vt:lpstr>Carlisle United Finances  Key elements Share structure Non-voting B-shares - Holdings</vt:lpstr>
      <vt:lpstr>Carlisle United Finances Key elements Organisational structure Board of directors</vt:lpstr>
      <vt:lpstr>Carlisle United Finances  Key elements  Organisational structure Strategic Activities  Club operations comprises five Strategic Activities namely, Club, Football, Business, Academy, Community:  - all combine together and are intrinsically linked together  - all rely on each other - all can’t succeed alone  The five Strategic Activities have very different issues and challenges.    Each Strategic Activity has its own financial characteristics which lead to specific matters to manage.   By looking at each individually and also their interaction we can bring accountability and responsibility and management control.  Our financial reporting and information is presented for each activity.   We provide further detailed for the departments and operations that are within each Strategic Activities</vt:lpstr>
      <vt:lpstr>Carlisle United Finances Key elements Organisational structure Departments </vt:lpstr>
      <vt:lpstr>Carlisle United Finances Key elements Departmental – staffing  The staff of the Club in recent years is detailed here  Up to 22/23, there has been a reduction in Business staff numbers and full time staff as efficiencies have been sought and resources directed to Football.    In June 2022 we had 12 FT Business staff and directors plus part time staff (5 FTE) plus Football and Academy Staff. Part time match day and catering staff are additional.   The Club has no community staff - these are employed CUCST.  From 21/22 the club had a volunteer Supporter Liaison Officer and Equality, Diversity and Inclusion Officer.   </vt:lpstr>
      <vt:lpstr>Carlisle United   Understanding the Club’s finances  Key elements</vt:lpstr>
      <vt:lpstr>Carlisle United – Income Headline turnover £4.4m in 21/22</vt:lpstr>
      <vt:lpstr>Carlisle United  – income trend Business Turnover  £2m in 21/22 </vt:lpstr>
      <vt:lpstr>Carlisle United  – income trend Ticket income  £1m in 21/22</vt:lpstr>
      <vt:lpstr>Carlisle United – income trend Professional Game income  £1.6m in 21/22</vt:lpstr>
      <vt:lpstr>Carlisle United – income trend Recurring turnover mix £3.6m in 21/22</vt:lpstr>
      <vt:lpstr>Carlisle United  – income trend Football Fortune £0.8m in 21/22</vt:lpstr>
      <vt:lpstr>Carlisle United – income trend Other non-recurring Business Turnover £0.35m in 21/22</vt:lpstr>
      <vt:lpstr>Carlisle United   Understanding the Club’s finances    Key elements</vt:lpstr>
      <vt:lpstr>Carlisle United Costs – overview</vt:lpstr>
      <vt:lpstr>Carlisle United  Total costs  £4.4m in 21/22 </vt:lpstr>
      <vt:lpstr>Carlisle United  Business costs  £0.6m in 21/22</vt:lpstr>
      <vt:lpstr>Carlisle United Academy costs  £560k in 21/22</vt:lpstr>
      <vt:lpstr>Carlisle United Overheads  £0.9m in 21/22</vt:lpstr>
      <vt:lpstr>Carlisle United Total Football Expenditure  £2.25m in 21/22</vt:lpstr>
      <vt:lpstr>Carlisle United   Understanding the Club’s finances    Profitability</vt:lpstr>
      <vt:lpstr>Carlisle United - Profitability - trend Overall profits/(losses)  21/22 £33k </vt:lpstr>
      <vt:lpstr>Carlisle United Profit/loss – EBITDA +£375k 21/22 (£-228k before players)</vt:lpstr>
      <vt:lpstr>Carlisle United Underlying contribution  21/22 £1.538m</vt:lpstr>
      <vt:lpstr>Carlisle United Underlying contribution - trend </vt:lpstr>
      <vt:lpstr>Carlisle United  Indicative profit and loss performance </vt:lpstr>
      <vt:lpstr>Carlisle United   Understanding the Club’s finances    Key elements</vt:lpstr>
      <vt:lpstr>Carlisle United Cash cycle – inflows/receipts </vt:lpstr>
      <vt:lpstr>Carlisle United Cash flows Cash cycle – outflows/payments</vt:lpstr>
      <vt:lpstr>Carlisle United Cash flows Typical cash cycle – net cash </vt:lpstr>
      <vt:lpstr>Carlisle United Cash flows Cash from trading before Football Fortune</vt:lpstr>
      <vt:lpstr>Carlisle United Cash flows Cash from Football fortune </vt:lpstr>
      <vt:lpstr>Carlisle United Funding  </vt:lpstr>
      <vt:lpstr>Carlisle United Funding – Total debt trend </vt:lpstr>
      <vt:lpstr>Carlisle United   Understanding the Club’s finances    Other financial factors</vt:lpstr>
      <vt:lpstr>Carlisle United SCMP</vt:lpstr>
      <vt:lpstr>Carlisle United Wages &amp; salaries </vt:lpstr>
      <vt:lpstr>Carlisle United Wages &amp; salaries  Wages cover </vt:lpstr>
      <vt:lpstr>Carlisle United Player churn</vt:lpstr>
      <vt:lpstr>Carlisle United   Understanding the Club’s finances    Other financial factors</vt:lpstr>
      <vt:lpstr>Carlisle United  – tickets Ticket yield </vt:lpstr>
      <vt:lpstr>Carlisle United Attendances -  L2 recent</vt:lpstr>
      <vt:lpstr>Carlisle United Attendance – long term </vt:lpstr>
      <vt:lpstr>Carlisle United Attendances and league position – season average vs final position</vt:lpstr>
      <vt:lpstr>Carlisle United Player costs – trend</vt:lpstr>
      <vt:lpstr>Carlisle United   Understanding the Club’s finances    Annual accounts</vt:lpstr>
      <vt:lpstr>Carlisle United Finances Annual accounts</vt:lpstr>
      <vt:lpstr>Carlisle United Finances Annual accounts</vt:lpstr>
      <vt:lpstr>Carlisle United Finances Annual accounts</vt:lpstr>
      <vt:lpstr>Carlisle United   Understanding the Club’s finances    Other financial factors</vt:lpstr>
      <vt:lpstr>Carlisle United Finances – 21/22 overview (1)</vt:lpstr>
      <vt:lpstr>Carlisle United Finances – 21/22 overview (2)</vt:lpstr>
      <vt:lpstr>Carlisle United Finances – 21/22 overview (3)</vt:lpstr>
      <vt:lpstr>Carlisle United  P&amp;L data years ended 30 June 2012-2022 </vt:lpstr>
      <vt:lpstr>Carlisle United  Cash flow data years ended 30 June 2018-2022</vt:lpstr>
      <vt:lpstr>Carlisle United Finances  Key Performance Indicators Six year KPI trend (1) 2017-2022</vt:lpstr>
      <vt:lpstr>Carlisle United Finances Key Performance Indicators Six year KPI trend (2) 2017-2022</vt:lpstr>
      <vt:lpstr>Carlisle United   Understanding the Club’s finances 21/22 update    </vt:lpstr>
      <vt:lpstr>Carlisle United   Understanding the Club’s finances  Definitions </vt:lpstr>
      <vt:lpstr>Carlisle United   Understanding the Club’s finances  Definitions </vt:lpstr>
      <vt:lpstr>Carlisle United   Understanding the Club’s finances 21/22 update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Clibbens</dc:creator>
  <cp:lastModifiedBy>Nigel Clibbens</cp:lastModifiedBy>
  <cp:revision>53</cp:revision>
  <dcterms:created xsi:type="dcterms:W3CDTF">2021-05-17T05:18:16Z</dcterms:created>
  <dcterms:modified xsi:type="dcterms:W3CDTF">2024-07-22T09:11:56Z</dcterms:modified>
</cp:coreProperties>
</file>